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2.xml" ContentType="application/vnd.openxmlformats-officedocument.drawingml.chart+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145" r:id="rId4"/>
  </p:sldMasterIdLst>
  <p:notesMasterIdLst>
    <p:notesMasterId r:id="rId23"/>
  </p:notesMasterIdLst>
  <p:handoutMasterIdLst>
    <p:handoutMasterId r:id="rId24"/>
  </p:handoutMasterIdLst>
  <p:sldIdLst>
    <p:sldId id="458" r:id="rId5"/>
    <p:sldId id="276" r:id="rId6"/>
    <p:sldId id="456" r:id="rId7"/>
    <p:sldId id="324" r:id="rId8"/>
    <p:sldId id="457" r:id="rId9"/>
    <p:sldId id="409" r:id="rId10"/>
    <p:sldId id="364" r:id="rId11"/>
    <p:sldId id="267" r:id="rId12"/>
    <p:sldId id="268" r:id="rId13"/>
    <p:sldId id="326" r:id="rId14"/>
    <p:sldId id="385" r:id="rId15"/>
    <p:sldId id="412" r:id="rId16"/>
    <p:sldId id="272" r:id="rId17"/>
    <p:sldId id="322" r:id="rId18"/>
    <p:sldId id="371" r:id="rId19"/>
    <p:sldId id="459" r:id="rId20"/>
    <p:sldId id="413" r:id="rId21"/>
    <p:sldId id="398" r:id="rId22"/>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29"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7712"/>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2434C3-A824-4E3F-8D2C-713D91E87860}" v="169" dt="2025-09-15T20:18:21.4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45" autoAdjust="0"/>
    <p:restoredTop sz="75810" autoAdjust="0"/>
  </p:normalViewPr>
  <p:slideViewPr>
    <p:cSldViewPr>
      <p:cViewPr varScale="1">
        <p:scale>
          <a:sx n="76" d="100"/>
          <a:sy n="76" d="100"/>
        </p:scale>
        <p:origin x="576" y="90"/>
      </p:cViewPr>
      <p:guideLst>
        <p:guide orient="horz" pos="2160"/>
        <p:guide pos="3840"/>
      </p:guideLst>
    </p:cSldViewPr>
  </p:slideViewPr>
  <p:notesTextViewPr>
    <p:cViewPr>
      <p:scale>
        <a:sx n="3" d="2"/>
        <a:sy n="3" d="2"/>
      </p:scale>
      <p:origin x="0" y="0"/>
    </p:cViewPr>
  </p:notesTextViewPr>
  <p:sorterViewPr>
    <p:cViewPr>
      <p:scale>
        <a:sx n="66" d="100"/>
        <a:sy n="66" d="100"/>
      </p:scale>
      <p:origin x="0" y="0"/>
    </p:cViewPr>
  </p:sorterViewPr>
  <p:notesViewPr>
    <p:cSldViewPr>
      <p:cViewPr varScale="1">
        <p:scale>
          <a:sx n="76" d="100"/>
          <a:sy n="76" d="100"/>
        </p:scale>
        <p:origin x="-2196" y="-90"/>
      </p:cViewPr>
      <p:guideLst>
        <p:guide orient="horz" pos="2929"/>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il Lopez" userId="a1f944ac-5f27-44a2-84bb-96748bafd2df" providerId="ADAL" clId="{804387EF-5315-4F45-BC8B-29CF8D9F3F8E}"/>
    <pc:docChg chg="custSel addSld modSld">
      <pc:chgData name="Emil Lopez" userId="a1f944ac-5f27-44a2-84bb-96748bafd2df" providerId="ADAL" clId="{804387EF-5315-4F45-BC8B-29CF8D9F3F8E}" dt="2025-09-22T19:07:29.828" v="807" actId="14100"/>
      <pc:docMkLst>
        <pc:docMk/>
      </pc:docMkLst>
      <pc:sldChg chg="modSp mod">
        <pc:chgData name="Emil Lopez" userId="a1f944ac-5f27-44a2-84bb-96748bafd2df" providerId="ADAL" clId="{804387EF-5315-4F45-BC8B-29CF8D9F3F8E}" dt="2025-09-15T19:33:21.016" v="5" actId="20577"/>
        <pc:sldMkLst>
          <pc:docMk/>
          <pc:sldMk cId="0" sldId="267"/>
        </pc:sldMkLst>
        <pc:spChg chg="mod">
          <ac:chgData name="Emil Lopez" userId="a1f944ac-5f27-44a2-84bb-96748bafd2df" providerId="ADAL" clId="{804387EF-5315-4F45-BC8B-29CF8D9F3F8E}" dt="2025-09-15T19:33:21.016" v="5" actId="20577"/>
          <ac:spMkLst>
            <pc:docMk/>
            <pc:sldMk cId="0" sldId="267"/>
            <ac:spMk id="21506" creationId="{00000000-0000-0000-0000-000000000000}"/>
          </ac:spMkLst>
        </pc:spChg>
      </pc:sldChg>
      <pc:sldChg chg="modSp">
        <pc:chgData name="Emil Lopez" userId="a1f944ac-5f27-44a2-84bb-96748bafd2df" providerId="ADAL" clId="{804387EF-5315-4F45-BC8B-29CF8D9F3F8E}" dt="2025-09-15T19:34:37.360" v="20" actId="14100"/>
        <pc:sldMkLst>
          <pc:docMk/>
          <pc:sldMk cId="0" sldId="272"/>
        </pc:sldMkLst>
        <pc:spChg chg="mod">
          <ac:chgData name="Emil Lopez" userId="a1f944ac-5f27-44a2-84bb-96748bafd2df" providerId="ADAL" clId="{804387EF-5315-4F45-BC8B-29CF8D9F3F8E}" dt="2025-09-15T19:34:37.360" v="20" actId="14100"/>
          <ac:spMkLst>
            <pc:docMk/>
            <pc:sldMk cId="0" sldId="272"/>
            <ac:spMk id="13314" creationId="{00000000-0000-0000-0000-000000000000}"/>
          </ac:spMkLst>
        </pc:spChg>
      </pc:sldChg>
      <pc:sldChg chg="modSp">
        <pc:chgData name="Emil Lopez" userId="a1f944ac-5f27-44a2-84bb-96748bafd2df" providerId="ADAL" clId="{804387EF-5315-4F45-BC8B-29CF8D9F3F8E}" dt="2025-09-15T19:34:17.118" v="16" actId="14100"/>
        <pc:sldMkLst>
          <pc:docMk/>
          <pc:sldMk cId="0" sldId="385"/>
        </pc:sldMkLst>
        <pc:spChg chg="mod">
          <ac:chgData name="Emil Lopez" userId="a1f944ac-5f27-44a2-84bb-96748bafd2df" providerId="ADAL" clId="{804387EF-5315-4F45-BC8B-29CF8D9F3F8E}" dt="2025-09-15T19:34:17.118" v="16" actId="14100"/>
          <ac:spMkLst>
            <pc:docMk/>
            <pc:sldMk cId="0" sldId="385"/>
            <ac:spMk id="4" creationId="{149DDE53-E281-B8D5-C34E-4DBD6DBEE857}"/>
          </ac:spMkLst>
        </pc:spChg>
      </pc:sldChg>
      <pc:sldChg chg="modSp">
        <pc:chgData name="Emil Lopez" userId="a1f944ac-5f27-44a2-84bb-96748bafd2df" providerId="ADAL" clId="{804387EF-5315-4F45-BC8B-29CF8D9F3F8E}" dt="2025-09-15T19:33:04.701" v="2" actId="14100"/>
        <pc:sldMkLst>
          <pc:docMk/>
          <pc:sldMk cId="1288547403" sldId="409"/>
        </pc:sldMkLst>
        <pc:spChg chg="mod">
          <ac:chgData name="Emil Lopez" userId="a1f944ac-5f27-44a2-84bb-96748bafd2df" providerId="ADAL" clId="{804387EF-5315-4F45-BC8B-29CF8D9F3F8E}" dt="2025-09-15T19:33:04.701" v="2" actId="14100"/>
          <ac:spMkLst>
            <pc:docMk/>
            <pc:sldMk cId="1288547403" sldId="409"/>
            <ac:spMk id="25704" creationId="{00000000-0000-0000-0000-000000000000}"/>
          </ac:spMkLst>
        </pc:spChg>
      </pc:sldChg>
      <pc:sldChg chg="modSp">
        <pc:chgData name="Emil Lopez" userId="a1f944ac-5f27-44a2-84bb-96748bafd2df" providerId="ADAL" clId="{804387EF-5315-4F45-BC8B-29CF8D9F3F8E}" dt="2025-09-15T19:34:28.045" v="18" actId="14100"/>
        <pc:sldMkLst>
          <pc:docMk/>
          <pc:sldMk cId="0" sldId="412"/>
        </pc:sldMkLst>
        <pc:spChg chg="mod">
          <ac:chgData name="Emil Lopez" userId="a1f944ac-5f27-44a2-84bb-96748bafd2df" providerId="ADAL" clId="{804387EF-5315-4F45-BC8B-29CF8D9F3F8E}" dt="2025-09-15T19:34:28.045" v="18" actId="14100"/>
          <ac:spMkLst>
            <pc:docMk/>
            <pc:sldMk cId="0" sldId="412"/>
            <ac:spMk id="37890" creationId="{00000000-0000-0000-0000-000000000000}"/>
          </ac:spMkLst>
        </pc:spChg>
      </pc:sldChg>
      <pc:sldChg chg="modNotesTx">
        <pc:chgData name="Emil Lopez" userId="a1f944ac-5f27-44a2-84bb-96748bafd2df" providerId="ADAL" clId="{804387EF-5315-4F45-BC8B-29CF8D9F3F8E}" dt="2025-09-15T20:28:53.307" v="739" actId="20577"/>
        <pc:sldMkLst>
          <pc:docMk/>
          <pc:sldMk cId="1190632209" sldId="413"/>
        </pc:sldMkLst>
      </pc:sldChg>
      <pc:sldChg chg="addSp delSp modSp mod modNotesTx">
        <pc:chgData name="Emil Lopez" userId="a1f944ac-5f27-44a2-84bb-96748bafd2df" providerId="ADAL" clId="{804387EF-5315-4F45-BC8B-29CF8D9F3F8E}" dt="2025-09-15T20:26:13.364" v="499" actId="20577"/>
        <pc:sldMkLst>
          <pc:docMk/>
          <pc:sldMk cId="262559970" sldId="456"/>
        </pc:sldMkLst>
        <pc:spChg chg="mod">
          <ac:chgData name="Emil Lopez" userId="a1f944ac-5f27-44a2-84bb-96748bafd2df" providerId="ADAL" clId="{804387EF-5315-4F45-BC8B-29CF8D9F3F8E}" dt="2025-09-15T19:33:50.978" v="14" actId="20577"/>
          <ac:spMkLst>
            <pc:docMk/>
            <pc:sldMk cId="262559970" sldId="456"/>
            <ac:spMk id="35842" creationId="{00000000-0000-0000-0000-000000000000}"/>
          </ac:spMkLst>
        </pc:spChg>
        <pc:picChg chg="add mod">
          <ac:chgData name="Emil Lopez" userId="a1f944ac-5f27-44a2-84bb-96748bafd2df" providerId="ADAL" clId="{804387EF-5315-4F45-BC8B-29CF8D9F3F8E}" dt="2025-09-15T20:22:18.144" v="368" actId="14100"/>
          <ac:picMkLst>
            <pc:docMk/>
            <pc:sldMk cId="262559970" sldId="456"/>
            <ac:picMk id="4" creationId="{C91BFC42-4127-04B8-0D22-31336FCDCD69}"/>
          </ac:picMkLst>
        </pc:picChg>
      </pc:sldChg>
      <pc:sldChg chg="addSp modSp mod">
        <pc:chgData name="Emil Lopez" userId="a1f944ac-5f27-44a2-84bb-96748bafd2df" providerId="ADAL" clId="{804387EF-5315-4F45-BC8B-29CF8D9F3F8E}" dt="2025-09-15T20:18:21.438" v="358"/>
        <pc:sldMkLst>
          <pc:docMk/>
          <pc:sldMk cId="0" sldId="457"/>
        </pc:sldMkLst>
        <pc:spChg chg="add mod">
          <ac:chgData name="Emil Lopez" userId="a1f944ac-5f27-44a2-84bb-96748bafd2df" providerId="ADAL" clId="{804387EF-5315-4F45-BC8B-29CF8D9F3F8E}" dt="2025-09-15T20:05:56.558" v="328" actId="6549"/>
          <ac:spMkLst>
            <pc:docMk/>
            <pc:sldMk cId="0" sldId="457"/>
            <ac:spMk id="2" creationId="{79986A0B-6AF7-AF0C-AA4A-DB24D7A60489}"/>
          </ac:spMkLst>
        </pc:spChg>
        <pc:spChg chg="mod">
          <ac:chgData name="Emil Lopez" userId="a1f944ac-5f27-44a2-84bb-96748bafd2df" providerId="ADAL" clId="{804387EF-5315-4F45-BC8B-29CF8D9F3F8E}" dt="2025-09-15T19:32:55.303" v="1" actId="14100"/>
          <ac:spMkLst>
            <pc:docMk/>
            <pc:sldMk cId="0" sldId="457"/>
            <ac:spMk id="27650" creationId="{00000000-0000-0000-0000-000000000000}"/>
          </ac:spMkLst>
        </pc:spChg>
        <pc:graphicFrameChg chg="mod">
          <ac:chgData name="Emil Lopez" userId="a1f944ac-5f27-44a2-84bb-96748bafd2df" providerId="ADAL" clId="{804387EF-5315-4F45-BC8B-29CF8D9F3F8E}" dt="2025-09-15T20:18:21.438" v="358"/>
          <ac:graphicFrameMkLst>
            <pc:docMk/>
            <pc:sldMk cId="0" sldId="457"/>
            <ac:graphicFrameMk id="8" creationId="{00000000-0000-0000-0000-000000000000}"/>
          </ac:graphicFrameMkLst>
        </pc:graphicFrameChg>
      </pc:sldChg>
      <pc:sldChg chg="addSp delSp modSp add mod">
        <pc:chgData name="Emil Lopez" userId="a1f944ac-5f27-44a2-84bb-96748bafd2df" providerId="ADAL" clId="{804387EF-5315-4F45-BC8B-29CF8D9F3F8E}" dt="2025-09-22T19:07:29.828" v="807" actId="14100"/>
        <pc:sldMkLst>
          <pc:docMk/>
          <pc:sldMk cId="47847889" sldId="459"/>
        </pc:sldMkLst>
        <pc:spChg chg="mod">
          <ac:chgData name="Emil Lopez" userId="a1f944ac-5f27-44a2-84bb-96748bafd2df" providerId="ADAL" clId="{804387EF-5315-4F45-BC8B-29CF8D9F3F8E}" dt="2025-09-22T19:04:51.299" v="800" actId="14100"/>
          <ac:spMkLst>
            <pc:docMk/>
            <pc:sldMk cId="47847889" sldId="459"/>
            <ac:spMk id="2" creationId="{F76A2AA7-1045-F32D-635B-BAE8F9DE2FE7}"/>
          </ac:spMkLst>
        </pc:spChg>
        <pc:graphicFrameChg chg="del modGraphic">
          <ac:chgData name="Emil Lopez" userId="a1f944ac-5f27-44a2-84bb-96748bafd2df" providerId="ADAL" clId="{804387EF-5315-4F45-BC8B-29CF8D9F3F8E}" dt="2025-09-22T18:34:05.974" v="786" actId="478"/>
          <ac:graphicFrameMkLst>
            <pc:docMk/>
            <pc:sldMk cId="47847889" sldId="459"/>
            <ac:graphicFrameMk id="4" creationId="{3745709D-7EAD-5C68-29F2-1C9BC1025C70}"/>
          </ac:graphicFrameMkLst>
        </pc:graphicFrameChg>
        <pc:picChg chg="add del mod">
          <ac:chgData name="Emil Lopez" userId="a1f944ac-5f27-44a2-84bb-96748bafd2df" providerId="ADAL" clId="{804387EF-5315-4F45-BC8B-29CF8D9F3F8E}" dt="2025-09-22T19:07:13.220" v="801" actId="478"/>
          <ac:picMkLst>
            <pc:docMk/>
            <pc:sldMk cId="47847889" sldId="459"/>
            <ac:picMk id="5" creationId="{C50D74AB-0ECF-365A-9CCC-9FCC4CC5C6A1}"/>
          </ac:picMkLst>
        </pc:picChg>
        <pc:picChg chg="del">
          <ac:chgData name="Emil Lopez" userId="a1f944ac-5f27-44a2-84bb-96748bafd2df" providerId="ADAL" clId="{804387EF-5315-4F45-BC8B-29CF8D9F3F8E}" dt="2025-09-22T18:33:13.190" v="741" actId="478"/>
          <ac:picMkLst>
            <pc:docMk/>
            <pc:sldMk cId="47847889" sldId="459"/>
            <ac:picMk id="7" creationId="{C3F3AE7D-79C2-B650-FBCB-A0353E51633B}"/>
          </ac:picMkLst>
        </pc:picChg>
        <pc:picChg chg="add mod">
          <ac:chgData name="Emil Lopez" userId="a1f944ac-5f27-44a2-84bb-96748bafd2df" providerId="ADAL" clId="{804387EF-5315-4F45-BC8B-29CF8D9F3F8E}" dt="2025-09-22T19:07:29.828" v="807" actId="14100"/>
          <ac:picMkLst>
            <pc:docMk/>
            <pc:sldMk cId="47847889" sldId="459"/>
            <ac:picMk id="9" creationId="{A152ABAF-3921-29AF-9D3A-43524AEB7660}"/>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578688826755167"/>
          <c:y val="3.3658360786671511E-2"/>
          <c:w val="0.92325836531447569"/>
          <c:h val="0.87671809343594775"/>
        </c:manualLayout>
      </c:layout>
      <c:lineChart>
        <c:grouping val="standard"/>
        <c:varyColors val="0"/>
        <c:ser>
          <c:idx val="0"/>
          <c:order val="0"/>
          <c:tx>
            <c:strRef>
              <c:f>Sheet1!$A$2</c:f>
              <c:strCache>
                <c:ptCount val="1"/>
                <c:pt idx="0">
                  <c:v>Residential </c:v>
                </c:pt>
              </c:strCache>
            </c:strRef>
          </c:tx>
          <c:spPr>
            <a:ln w="28575" cap="rnd">
              <a:solidFill>
                <a:srgbClr val="00B0F0"/>
              </a:solidFill>
              <a:round/>
            </a:ln>
            <a:effectLst/>
          </c:spPr>
          <c:marker>
            <c:symbol val="none"/>
          </c:marker>
          <c:dLbls>
            <c:dLbl>
              <c:idx val="0"/>
              <c:layout>
                <c:manualLayout>
                  <c:x val="-4.1666666666666692E-2"/>
                  <c:y val="5.55555555555555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DEE-4FA4-87D5-DE32DBD5488F}"/>
                </c:ext>
              </c:extLst>
            </c:dLbl>
            <c:dLbl>
              <c:idx val="1"/>
              <c:layout>
                <c:manualLayout>
                  <c:x val="-5.118469904533611E-2"/>
                  <c:y val="8.37697843919861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DEE-4FA4-87D5-DE32DBD5488F}"/>
                </c:ext>
              </c:extLst>
            </c:dLbl>
            <c:dLbl>
              <c:idx val="2"/>
              <c:layout>
                <c:manualLayout>
                  <c:x val="-5.8333333333333334E-2"/>
                  <c:y val="5.09259259259259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DEE-4FA4-87D5-DE32DBD5488F}"/>
                </c:ext>
              </c:extLst>
            </c:dLbl>
            <c:dLbl>
              <c:idx val="3"/>
              <c:layout>
                <c:manualLayout>
                  <c:x val="-5.022884042805302E-2"/>
                  <c:y val="9.1424171362236989E-2"/>
                </c:manualLayout>
              </c:layout>
              <c:tx>
                <c:rich>
                  <a:bodyPr rot="0" spcFirstLastPara="1" vertOverflow="ellipsis" vert="horz" wrap="square" lIns="38100" tIns="19050" rIns="38100" bIns="19050" anchor="ctr" anchorCtr="1">
                    <a:noAutofit/>
                  </a:bodyPr>
                  <a:lstStyle/>
                  <a:p>
                    <a:pPr>
                      <a:defRPr sz="1400" b="0" i="0" u="none" strike="noStrike" kern="1200" baseline="0">
                        <a:solidFill>
                          <a:srgbClr val="00B0F0"/>
                        </a:solidFill>
                        <a:latin typeface="+mn-lt"/>
                        <a:ea typeface="+mn-ea"/>
                        <a:cs typeface="+mn-cs"/>
                      </a:defRPr>
                    </a:pPr>
                    <a:fld id="{C2B00367-5670-4DB7-BEFF-16D27BB15F3C}" type="VALUE">
                      <a:rPr lang="en-US">
                        <a:solidFill>
                          <a:schemeClr val="tx1"/>
                        </a:solidFill>
                      </a:rPr>
                      <a:pPr>
                        <a:defRPr sz="1400">
                          <a:solidFill>
                            <a:srgbClr val="00B0F0"/>
                          </a:solidFill>
                        </a:defRPr>
                      </a:pPr>
                      <a:t>[VALUE]</a:t>
                    </a:fld>
                    <a:endParaRPr lang="en-US"/>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rgbClr val="00B0F0"/>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8.5429452489645369E-2"/>
                      <c:h val="6.4292039466131642E-2"/>
                    </c:manualLayout>
                  </c15:layout>
                  <c15:dlblFieldTable/>
                  <c15:showDataLabelsRange val="0"/>
                </c:ext>
                <c:ext xmlns:c16="http://schemas.microsoft.com/office/drawing/2014/chart" uri="{C3380CC4-5D6E-409C-BE32-E72D297353CC}">
                  <c16:uniqueId val="{00000003-BDEE-4FA4-87D5-DE32DBD5488F}"/>
                </c:ext>
              </c:extLst>
            </c:dLbl>
            <c:dLbl>
              <c:idx val="4"/>
              <c:layout>
                <c:manualLayout>
                  <c:x val="-5.2593801169704822E-2"/>
                  <c:y val="8.839938094210551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DEE-4FA4-87D5-DE32DBD5488F}"/>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Sheet1!$B$1:$F$1</c:f>
              <c:strCache>
                <c:ptCount val="5"/>
                <c:pt idx="0">
                  <c:v>FY 2022</c:v>
                </c:pt>
                <c:pt idx="1">
                  <c:v>FY 2023</c:v>
                </c:pt>
                <c:pt idx="2">
                  <c:v> FY 2024</c:v>
                </c:pt>
                <c:pt idx="3">
                  <c:v> FY 2025</c:v>
                </c:pt>
                <c:pt idx="4">
                  <c:v>Proposed FY 2026</c:v>
                </c:pt>
              </c:strCache>
            </c:strRef>
          </c:cat>
          <c:val>
            <c:numRef>
              <c:f>Sheet1!$B$2:$F$2</c:f>
              <c:numCache>
                <c:formatCode>"$"#,##0.00</c:formatCode>
                <c:ptCount val="5"/>
                <c:pt idx="0">
                  <c:v>690</c:v>
                </c:pt>
                <c:pt idx="1">
                  <c:v>764.44</c:v>
                </c:pt>
                <c:pt idx="2">
                  <c:v>758.63</c:v>
                </c:pt>
                <c:pt idx="3">
                  <c:v>758.63</c:v>
                </c:pt>
                <c:pt idx="4">
                  <c:v>767.76</c:v>
                </c:pt>
              </c:numCache>
            </c:numRef>
          </c:val>
          <c:smooth val="0"/>
          <c:extLst>
            <c:ext xmlns:c16="http://schemas.microsoft.com/office/drawing/2014/chart" uri="{C3380CC4-5D6E-409C-BE32-E72D297353CC}">
              <c16:uniqueId val="{00000005-BDEE-4FA4-87D5-DE32DBD5488F}"/>
            </c:ext>
          </c:extLst>
        </c:ser>
        <c:ser>
          <c:idx val="1"/>
          <c:order val="1"/>
          <c:tx>
            <c:strRef>
              <c:f>Sheet1!$A$3</c:f>
              <c:strCache>
                <c:ptCount val="1"/>
                <c:pt idx="0">
                  <c:v>Combined Non- Res.</c:v>
                </c:pt>
              </c:strCache>
            </c:strRef>
          </c:tx>
          <c:spPr>
            <a:ln w="28575" cap="rnd">
              <a:solidFill>
                <a:srgbClr val="7030A0"/>
              </a:solidFill>
              <a:round/>
            </a:ln>
            <a:effectLst/>
          </c:spPr>
          <c:marker>
            <c:symbol val="none"/>
          </c:marker>
          <c:dLbls>
            <c:dLbl>
              <c:idx val="0"/>
              <c:layout>
                <c:manualLayout>
                  <c:x val="-2.6638062362627269E-2"/>
                  <c:y val="-3.55662669803835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DEE-4FA4-87D5-DE32DBD5488F}"/>
                </c:ext>
              </c:extLst>
            </c:dLbl>
            <c:dLbl>
              <c:idx val="1"/>
              <c:layout>
                <c:manualLayout>
                  <c:x val="-5.1337950344674248E-2"/>
                  <c:y val="-3.6057877681259759E-2"/>
                </c:manualLayout>
              </c:layout>
              <c:tx>
                <c:rich>
                  <a:bodyPr/>
                  <a:lstStyle/>
                  <a:p>
                    <a:r>
                      <a:rPr lang="en-US" dirty="0"/>
                      <a:t>$0.7418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BDEE-4FA4-87D5-DE32DBD5488F}"/>
                </c:ext>
              </c:extLst>
            </c:dLbl>
            <c:dLbl>
              <c:idx val="2"/>
              <c:layout>
                <c:manualLayout>
                  <c:x val="-5.8282545266464238E-2"/>
                  <c:y val="-3.52455954251715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BDEE-4FA4-87D5-DE32DBD5488F}"/>
                </c:ext>
              </c:extLst>
            </c:dLbl>
            <c:dLbl>
              <c:idx val="3"/>
              <c:layout>
                <c:manualLayout>
                  <c:x val="-5.224214908656849E-2"/>
                  <c:y val="-3.4653520489562856E-2"/>
                </c:manualLayout>
              </c:layout>
              <c:tx>
                <c:rich>
                  <a:bodyPr rot="0" spcFirstLastPara="1" vertOverflow="ellipsis" vert="horz" wrap="square" lIns="38100" tIns="19050" rIns="38100" bIns="19050" anchor="ctr" anchorCtr="1">
                    <a:spAutoFit/>
                  </a:bodyPr>
                  <a:lstStyle/>
                  <a:p>
                    <a:pPr>
                      <a:defRPr sz="1400" b="0" i="0" u="none" strike="noStrike" kern="1200" baseline="0">
                        <a:solidFill>
                          <a:srgbClr val="00B0F0"/>
                        </a:solidFill>
                        <a:latin typeface="+mn-lt"/>
                        <a:ea typeface="+mn-ea"/>
                        <a:cs typeface="+mn-cs"/>
                      </a:defRPr>
                    </a:pPr>
                    <a:fld id="{0647CB85-0CDC-4249-B099-1A606D8DB177}" type="VALUE">
                      <a:rPr lang="en-US">
                        <a:solidFill>
                          <a:schemeClr val="tx1"/>
                        </a:solidFill>
                      </a:rPr>
                      <a:pPr>
                        <a:defRPr sz="1400">
                          <a:solidFill>
                            <a:srgbClr val="00B0F0"/>
                          </a:solidFill>
                        </a:defRPr>
                      </a:pPr>
                      <a:t>[VALUE]</a:t>
                    </a:fld>
                    <a:endParaRPr lang="en-US"/>
                  </a:p>
                </c:rich>
              </c:tx>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rgbClr val="00B0F0"/>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BDEE-4FA4-87D5-DE32DBD5488F}"/>
                </c:ext>
              </c:extLst>
            </c:dLbl>
            <c:dLbl>
              <c:idx val="4"/>
              <c:layout>
                <c:manualLayout>
                  <c:x val="-5.4911462696523361E-2"/>
                  <c:y val="-4.038773071540435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BDEE-4FA4-87D5-DE32DBD5488F}"/>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Sheet1!$B$1:$F$1</c:f>
              <c:strCache>
                <c:ptCount val="5"/>
                <c:pt idx="0">
                  <c:v>FY 2022</c:v>
                </c:pt>
                <c:pt idx="1">
                  <c:v>FY 2023</c:v>
                </c:pt>
                <c:pt idx="2">
                  <c:v> FY 2024</c:v>
                </c:pt>
                <c:pt idx="3">
                  <c:v> FY 2025</c:v>
                </c:pt>
                <c:pt idx="4">
                  <c:v>Proposed FY 2026</c:v>
                </c:pt>
              </c:strCache>
            </c:strRef>
          </c:cat>
          <c:val>
            <c:numRef>
              <c:f>Sheet1!$B$3:$F$3</c:f>
              <c:numCache>
                <c:formatCode>"$"#,##0.0000</c:formatCode>
                <c:ptCount val="5"/>
                <c:pt idx="0">
                  <c:v>0.83140000000000003</c:v>
                </c:pt>
                <c:pt idx="1">
                  <c:v>7.4179999999999996E-2</c:v>
                </c:pt>
                <c:pt idx="2">
                  <c:v>0.98119999999999996</c:v>
                </c:pt>
                <c:pt idx="3">
                  <c:v>0.98119999999999996</c:v>
                </c:pt>
                <c:pt idx="4">
                  <c:v>1.0999000000000001</c:v>
                </c:pt>
              </c:numCache>
            </c:numRef>
          </c:val>
          <c:smooth val="0"/>
          <c:extLst>
            <c:ext xmlns:c16="http://schemas.microsoft.com/office/drawing/2014/chart" uri="{C3380CC4-5D6E-409C-BE32-E72D297353CC}">
              <c16:uniqueId val="{0000000B-BDEE-4FA4-87D5-DE32DBD5488F}"/>
            </c:ext>
          </c:extLst>
        </c:ser>
        <c:ser>
          <c:idx val="2"/>
          <c:order val="2"/>
          <c:tx>
            <c:strRef>
              <c:f>Sheet1!$A$4</c:f>
              <c:strCache>
                <c:ptCount val="1"/>
                <c:pt idx="0">
                  <c:v>Acreage</c:v>
                </c:pt>
              </c:strCache>
            </c:strRef>
          </c:tx>
          <c:spPr>
            <a:ln w="28575" cap="rnd">
              <a:solidFill>
                <a:srgbClr val="00B050"/>
              </a:solidFill>
              <a:round/>
            </a:ln>
            <a:effectLst/>
          </c:spPr>
          <c:marker>
            <c:symbol val="none"/>
          </c:marker>
          <c:dLbls>
            <c:dLbl>
              <c:idx val="0"/>
              <c:layout>
                <c:manualLayout>
                  <c:x val="-4.43952396609502E-2"/>
                  <c:y val="-2.3449187803427696E-2"/>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fld id="{EEED2DA6-8177-4B1F-81D9-179594CAEDE5}" type="VALUE">
                      <a:rPr lang="en-US" sz="1400"/>
                      <a:pPr>
                        <a:defRPr/>
                      </a:pPr>
                      <a:t>[VALUE]</a:t>
                    </a:fld>
                    <a:endParaRPr lang="en-US"/>
                  </a:p>
                </c:rich>
              </c:tx>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8.1907367657284513E-2"/>
                      <c:h val="7.4360876989712138E-2"/>
                    </c:manualLayout>
                  </c15:layout>
                  <c15:dlblFieldTable/>
                  <c15:showDataLabelsRange val="0"/>
                </c:ext>
                <c:ext xmlns:c16="http://schemas.microsoft.com/office/drawing/2014/chart" uri="{C3380CC4-5D6E-409C-BE32-E72D297353CC}">
                  <c16:uniqueId val="{00000003-DD87-46DD-AC1B-6331E1818F54}"/>
                </c:ext>
              </c:extLst>
            </c:dLbl>
            <c:dLbl>
              <c:idx val="1"/>
              <c:layout>
                <c:manualLayout>
                  <c:x val="-4.2478910665446935E-2"/>
                  <c:y val="-5.0422977991263683E-2"/>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fld id="{CC45FAD5-561D-4B50-802A-2475B80CA0F5}" type="VALUE">
                      <a:rPr lang="en-US" sz="1400"/>
                      <a:pPr>
                        <a:defRPr/>
                      </a:pPr>
                      <a:t>[VALUE]</a:t>
                    </a:fld>
                    <a:endParaRPr lang="en-US"/>
                  </a:p>
                </c:rich>
              </c:tx>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0779320393178381"/>
                      <c:h val="4.9058499186029371E-2"/>
                    </c:manualLayout>
                  </c15:layout>
                  <c15:dlblFieldTable/>
                  <c15:showDataLabelsRange val="0"/>
                </c:ext>
                <c:ext xmlns:c16="http://schemas.microsoft.com/office/drawing/2014/chart" uri="{C3380CC4-5D6E-409C-BE32-E72D297353CC}">
                  <c16:uniqueId val="{00000002-DD87-46DD-AC1B-6331E1818F54}"/>
                </c:ext>
              </c:extLst>
            </c:dLbl>
            <c:dLbl>
              <c:idx val="2"/>
              <c:layout>
                <c:manualLayout>
                  <c:x val="-2.5372914266225882E-2"/>
                  <c:y val="-5.3870679181068783E-2"/>
                </c:manualLayout>
              </c:layout>
              <c:tx>
                <c:rich>
                  <a:bodyPr/>
                  <a:lstStyle/>
                  <a:p>
                    <a:fld id="{C7CAD4EF-AEF2-43FA-AA1A-E02D3963953C}" type="VALUE">
                      <a:rPr lang="en-US" sz="140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DD87-46DD-AC1B-6331E1818F54}"/>
                </c:ext>
              </c:extLst>
            </c:dLbl>
            <c:dLbl>
              <c:idx val="3"/>
              <c:layout>
                <c:manualLayout>
                  <c:x val="-3.4767136438620477E-2"/>
                  <c:y val="-4.0177553933656761E-2"/>
                </c:manualLayout>
              </c:layout>
              <c:tx>
                <c:rich>
                  <a:bodyPr/>
                  <a:lstStyle/>
                  <a:p>
                    <a:fld id="{9A783A54-FF4F-4097-97B1-4E03FC5EC4D5}" type="VALUE">
                      <a:rPr lang="en-US" sz="140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DD87-46DD-AC1B-6331E1818F54}"/>
                </c:ext>
              </c:extLst>
            </c:dLbl>
            <c:dLbl>
              <c:idx val="4"/>
              <c:layout>
                <c:manualLayout>
                  <c:x val="-4.2981354522218462E-2"/>
                  <c:y val="-4.5254746453119832E-2"/>
                </c:manualLayout>
              </c:layout>
              <c:tx>
                <c:rich>
                  <a:bodyPr/>
                  <a:lstStyle/>
                  <a:p>
                    <a:fld id="{6FC75077-D3AA-4E24-8891-A990ACE2AF1E}" type="VALUE">
                      <a:rPr lang="en-US" sz="140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DD87-46DD-AC1B-6331E1818F5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Sheet1!$B$1:$F$1</c:f>
              <c:strCache>
                <c:ptCount val="5"/>
                <c:pt idx="0">
                  <c:v>FY 2022</c:v>
                </c:pt>
                <c:pt idx="1">
                  <c:v>FY 2023</c:v>
                </c:pt>
                <c:pt idx="2">
                  <c:v> FY 2024</c:v>
                </c:pt>
                <c:pt idx="3">
                  <c:v> FY 2025</c:v>
                </c:pt>
                <c:pt idx="4">
                  <c:v>Proposed FY 2026</c:v>
                </c:pt>
              </c:strCache>
            </c:strRef>
          </c:cat>
          <c:val>
            <c:numRef>
              <c:f>Sheet1!$B$4:$F$4</c:f>
              <c:numCache>
                <c:formatCode>"$"#,##0.00</c:formatCode>
                <c:ptCount val="5"/>
                <c:pt idx="0">
                  <c:v>75.959999999999994</c:v>
                </c:pt>
                <c:pt idx="1">
                  <c:v>126.04</c:v>
                </c:pt>
                <c:pt idx="2">
                  <c:v>89.12</c:v>
                </c:pt>
                <c:pt idx="3">
                  <c:v>86.49</c:v>
                </c:pt>
                <c:pt idx="4">
                  <c:v>79.900000000000006</c:v>
                </c:pt>
              </c:numCache>
            </c:numRef>
          </c:val>
          <c:smooth val="0"/>
          <c:extLst>
            <c:ext xmlns:c16="http://schemas.microsoft.com/office/drawing/2014/chart" uri="{C3380CC4-5D6E-409C-BE32-E72D297353CC}">
              <c16:uniqueId val="{00000000-7AB2-4F2F-8C61-3CF71DC89A32}"/>
            </c:ext>
          </c:extLst>
        </c:ser>
        <c:dLbls>
          <c:showLegendKey val="0"/>
          <c:showVal val="0"/>
          <c:showCatName val="0"/>
          <c:showSerName val="0"/>
          <c:showPercent val="0"/>
          <c:showBubbleSize val="0"/>
        </c:dLbls>
        <c:smooth val="0"/>
        <c:axId val="468942808"/>
        <c:axId val="468946336"/>
      </c:lineChart>
      <c:catAx>
        <c:axId val="468942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468946336"/>
        <c:crosses val="autoZero"/>
        <c:auto val="1"/>
        <c:lblAlgn val="ctr"/>
        <c:lblOffset val="100"/>
        <c:noMultiLvlLbl val="0"/>
      </c:catAx>
      <c:valAx>
        <c:axId val="468946336"/>
        <c:scaling>
          <c:orientation val="minMax"/>
          <c:max val="850"/>
          <c:min val="-100"/>
        </c:scaling>
        <c:delete val="0"/>
        <c:axPos val="l"/>
        <c:majorGridlines>
          <c:spPr>
            <a:ln w="9525" cap="flat" cmpd="sng" algn="ctr">
              <a:solidFill>
                <a:srgbClr val="00602B"/>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68942808"/>
        <c:crosses val="autoZero"/>
        <c:crossBetween val="between"/>
        <c:majorUnit val="100"/>
        <c:minorUnit val="20"/>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789731724496718"/>
          <c:y val="2.9577855513793657E-2"/>
          <c:w val="0.90998283264143975"/>
          <c:h val="0.8816232639635766"/>
        </c:manualLayout>
      </c:layout>
      <c:lineChart>
        <c:grouping val="standard"/>
        <c:varyColors val="0"/>
        <c:ser>
          <c:idx val="0"/>
          <c:order val="0"/>
          <c:spPr>
            <a:ln w="28542" cap="rnd">
              <a:solidFill>
                <a:schemeClr val="accent1"/>
              </a:solidFill>
              <a:round/>
            </a:ln>
            <a:effectLst/>
          </c:spPr>
          <c:marker>
            <c:symbol val="none"/>
          </c:marker>
          <c:dLbls>
            <c:dLbl>
              <c:idx val="0"/>
              <c:layout>
                <c:manualLayout>
                  <c:x val="-5.9298098682657195E-2"/>
                  <c:y val="0.12502678346725715"/>
                </c:manualLayout>
              </c:layout>
              <c:tx>
                <c:rich>
                  <a:bodyPr rot="0" spcFirstLastPara="1" vertOverflow="ellipsis" vert="horz" wrap="square" lIns="38100" tIns="19050" rIns="38100" bIns="19050" anchor="ctr" anchorCtr="1">
                    <a:noAutofit/>
                  </a:bodyPr>
                  <a:lstStyle/>
                  <a:p>
                    <a:pPr>
                      <a:defRPr sz="1598" b="1" i="0" u="none" strike="noStrike" kern="1200" baseline="0">
                        <a:solidFill>
                          <a:schemeClr val="tx1">
                            <a:lumMod val="75000"/>
                            <a:lumOff val="25000"/>
                          </a:schemeClr>
                        </a:solidFill>
                        <a:latin typeface="+mn-lt"/>
                        <a:ea typeface="+mn-ea"/>
                        <a:cs typeface="+mn-cs"/>
                      </a:defRPr>
                    </a:pPr>
                    <a:fld id="{CEE9381C-E1A0-40D2-9FED-DA35B590F8F3}" type="VALUE">
                      <a:rPr lang="en-US" smtClean="0"/>
                      <a:pPr>
                        <a:defRPr sz="1598" b="1" i="0" u="none" strike="noStrike" kern="1200" baseline="0">
                          <a:solidFill>
                            <a:schemeClr val="tx1">
                              <a:lumMod val="75000"/>
                              <a:lumOff val="25000"/>
                            </a:schemeClr>
                          </a:solidFill>
                          <a:latin typeface="+mn-lt"/>
                          <a:ea typeface="+mn-ea"/>
                          <a:cs typeface="+mn-cs"/>
                        </a:defRPr>
                      </a:pPr>
                      <a:t>[VALUE]</a:t>
                    </a:fld>
                    <a:r>
                      <a:rPr lang="en-US" u="sng" dirty="0"/>
                      <a:t>0.3612*</a:t>
                    </a:r>
                    <a:r>
                      <a:rPr lang="en-US" dirty="0"/>
                      <a:t>4.4629</a:t>
                    </a:r>
                  </a:p>
                </c:rich>
              </c:tx>
              <c:spPr>
                <a:noFill/>
                <a:ln w="25371">
                  <a:noFill/>
                </a:ln>
              </c:spPr>
              <c:dLblPos val="r"/>
              <c:showLegendKey val="0"/>
              <c:showVal val="1"/>
              <c:showCatName val="0"/>
              <c:showSerName val="0"/>
              <c:showPercent val="0"/>
              <c:showBubbleSize val="0"/>
              <c:extLst>
                <c:ext xmlns:c15="http://schemas.microsoft.com/office/drawing/2012/chart" uri="{CE6537A1-D6FC-4f65-9D91-7224C49458BB}">
                  <c15:layout>
                    <c:manualLayout>
                      <c:w val="9.2487633281334122E-2"/>
                      <c:h val="0.22670900734899727"/>
                    </c:manualLayout>
                  </c15:layout>
                  <c15:dlblFieldTable/>
                  <c15:showDataLabelsRange val="0"/>
                </c:ext>
                <c:ext xmlns:c16="http://schemas.microsoft.com/office/drawing/2014/chart" uri="{C3380CC4-5D6E-409C-BE32-E72D297353CC}">
                  <c16:uniqueId val="{00000000-7DD0-401D-9059-2D0E215B33CD}"/>
                </c:ext>
              </c:extLst>
            </c:dLbl>
            <c:dLbl>
              <c:idx val="1"/>
              <c:layout>
                <c:manualLayout>
                  <c:x val="-5.2368254843647592E-2"/>
                  <c:y val="0.17059039039571233"/>
                </c:manualLayout>
              </c:layout>
              <c:tx>
                <c:rich>
                  <a:bodyPr rot="0" spcFirstLastPara="1" vertOverflow="ellipsis" vert="horz" wrap="square" lIns="38100" tIns="19050" rIns="38100" bIns="19050" anchor="ctr" anchorCtr="1">
                    <a:noAutofit/>
                  </a:bodyPr>
                  <a:lstStyle/>
                  <a:p>
                    <a:pPr>
                      <a:defRPr sz="1598" b="1" i="0" u="none" strike="noStrike" kern="1200" baseline="0">
                        <a:solidFill>
                          <a:schemeClr val="tx1">
                            <a:lumMod val="75000"/>
                            <a:lumOff val="25000"/>
                          </a:schemeClr>
                        </a:solidFill>
                        <a:latin typeface="+mn-lt"/>
                        <a:ea typeface="+mn-ea"/>
                        <a:cs typeface="+mn-cs"/>
                      </a:defRPr>
                    </a:pPr>
                    <a:fld id="{7CA801CB-5BB1-43DF-9D26-C3F57A0D6667}" type="VALUE">
                      <a:rPr lang="en-US" smtClean="0"/>
                      <a:pPr>
                        <a:defRPr sz="1598" b="1" i="0" u="none" strike="noStrike" kern="1200" baseline="0">
                          <a:solidFill>
                            <a:schemeClr val="tx1">
                              <a:lumMod val="75000"/>
                              <a:lumOff val="25000"/>
                            </a:schemeClr>
                          </a:solidFill>
                          <a:latin typeface="+mn-lt"/>
                          <a:ea typeface="+mn-ea"/>
                          <a:cs typeface="+mn-cs"/>
                        </a:defRPr>
                      </a:pPr>
                      <a:t>[VALUE]</a:t>
                    </a:fld>
                    <a:endParaRPr lang="en-US" dirty="0"/>
                  </a:p>
                  <a:p>
                    <a:pPr>
                      <a:defRPr sz="1598" b="1" i="0" u="none" strike="noStrike" kern="1200" baseline="0">
                        <a:solidFill>
                          <a:schemeClr val="tx1">
                            <a:lumMod val="75000"/>
                            <a:lumOff val="25000"/>
                          </a:schemeClr>
                        </a:solidFill>
                        <a:latin typeface="+mn-lt"/>
                        <a:ea typeface="+mn-ea"/>
                        <a:cs typeface="+mn-cs"/>
                      </a:defRPr>
                    </a:pPr>
                    <a:r>
                      <a:rPr lang="en-US" u="sng" dirty="0"/>
                      <a:t>0.3342*</a:t>
                    </a:r>
                  </a:p>
                  <a:p>
                    <a:pPr>
                      <a:defRPr sz="1598" b="1" i="0" u="none" strike="noStrike" kern="1200" baseline="0">
                        <a:solidFill>
                          <a:schemeClr val="tx1">
                            <a:lumMod val="75000"/>
                            <a:lumOff val="25000"/>
                          </a:schemeClr>
                        </a:solidFill>
                        <a:latin typeface="+mn-lt"/>
                        <a:ea typeface="+mn-ea"/>
                        <a:cs typeface="+mn-cs"/>
                      </a:defRPr>
                    </a:pPr>
                    <a:r>
                      <a:rPr lang="en-US" dirty="0"/>
                      <a:t>4.8311</a:t>
                    </a:r>
                  </a:p>
                </c:rich>
              </c:tx>
              <c:spPr>
                <a:noFill/>
                <a:ln w="25371">
                  <a:noFill/>
                </a:ln>
              </c:spPr>
              <c:dLblPos val="r"/>
              <c:showLegendKey val="0"/>
              <c:showVal val="1"/>
              <c:showCatName val="0"/>
              <c:showSerName val="0"/>
              <c:showPercent val="0"/>
              <c:showBubbleSize val="0"/>
              <c:extLst>
                <c:ext xmlns:c15="http://schemas.microsoft.com/office/drawing/2012/chart" uri="{CE6537A1-D6FC-4f65-9D91-7224C49458BB}">
                  <c15:layout>
                    <c:manualLayout>
                      <c:w val="9.2487633281334122E-2"/>
                      <c:h val="0.20136247585717928"/>
                    </c:manualLayout>
                  </c15:layout>
                  <c15:dlblFieldTable/>
                  <c15:showDataLabelsRange val="0"/>
                </c:ext>
                <c:ext xmlns:c16="http://schemas.microsoft.com/office/drawing/2014/chart" uri="{C3380CC4-5D6E-409C-BE32-E72D297353CC}">
                  <c16:uniqueId val="{00000001-7DD0-401D-9059-2D0E215B33CD}"/>
                </c:ext>
              </c:extLst>
            </c:dLbl>
            <c:dLbl>
              <c:idx val="2"/>
              <c:layout>
                <c:manualLayout>
                  <c:x val="-5.7803042479079893E-2"/>
                  <c:y val="0.13476778441704762"/>
                </c:manualLayout>
              </c:layout>
              <c:tx>
                <c:rich>
                  <a:bodyPr rot="0" spcFirstLastPara="1" vertOverflow="ellipsis" vert="horz" wrap="square" lIns="38100" tIns="19050" rIns="38100" bIns="19050" anchor="ctr" anchorCtr="1">
                    <a:noAutofit/>
                  </a:bodyPr>
                  <a:lstStyle/>
                  <a:p>
                    <a:pPr>
                      <a:defRPr sz="1598" b="1" i="0" u="none" strike="noStrike" kern="1200" baseline="0">
                        <a:solidFill>
                          <a:schemeClr val="tx1">
                            <a:lumMod val="75000"/>
                            <a:lumOff val="25000"/>
                          </a:schemeClr>
                        </a:solidFill>
                        <a:latin typeface="+mn-lt"/>
                        <a:ea typeface="+mn-ea"/>
                        <a:cs typeface="+mn-cs"/>
                      </a:defRPr>
                    </a:pPr>
                    <a:fld id="{CEA5CEB6-017C-4A02-88FA-3204460231D6}" type="VALUE">
                      <a:rPr lang="en-US" smtClean="0"/>
                      <a:pPr>
                        <a:defRPr sz="1598" b="1" i="0" u="none" strike="noStrike" kern="1200" baseline="0">
                          <a:solidFill>
                            <a:schemeClr val="tx1">
                              <a:lumMod val="75000"/>
                              <a:lumOff val="25000"/>
                            </a:schemeClr>
                          </a:solidFill>
                          <a:latin typeface="+mn-lt"/>
                          <a:ea typeface="+mn-ea"/>
                          <a:cs typeface="+mn-cs"/>
                        </a:defRPr>
                      </a:pPr>
                      <a:t>[VALUE]</a:t>
                    </a:fld>
                    <a:endParaRPr lang="en-US" dirty="0"/>
                  </a:p>
                  <a:p>
                    <a:pPr>
                      <a:defRPr sz="1598" b="1" i="0" u="none" strike="noStrike" kern="1200" baseline="0">
                        <a:solidFill>
                          <a:schemeClr val="tx1">
                            <a:lumMod val="75000"/>
                            <a:lumOff val="25000"/>
                          </a:schemeClr>
                        </a:solidFill>
                        <a:latin typeface="+mn-lt"/>
                        <a:ea typeface="+mn-ea"/>
                        <a:cs typeface="+mn-cs"/>
                      </a:defRPr>
                    </a:pPr>
                    <a:r>
                      <a:rPr lang="en-US" u="sng" dirty="0"/>
                      <a:t>0.4439*</a:t>
                    </a:r>
                  </a:p>
                  <a:p>
                    <a:pPr>
                      <a:defRPr sz="1598" b="1" i="0" u="none" strike="noStrike" kern="1200" baseline="0">
                        <a:solidFill>
                          <a:schemeClr val="tx1">
                            <a:lumMod val="75000"/>
                            <a:lumOff val="25000"/>
                          </a:schemeClr>
                        </a:solidFill>
                        <a:latin typeface="+mn-lt"/>
                        <a:ea typeface="+mn-ea"/>
                        <a:cs typeface="+mn-cs"/>
                      </a:defRPr>
                    </a:pPr>
                    <a:r>
                      <a:rPr lang="en-US" dirty="0"/>
                      <a:t>4.6564</a:t>
                    </a:r>
                  </a:p>
                </c:rich>
              </c:tx>
              <c:spPr>
                <a:noFill/>
                <a:ln w="25371">
                  <a:noFill/>
                </a:ln>
              </c:spPr>
              <c:dLblPos val="r"/>
              <c:showLegendKey val="0"/>
              <c:showVal val="1"/>
              <c:showCatName val="0"/>
              <c:showSerName val="0"/>
              <c:showPercent val="0"/>
              <c:showBubbleSize val="0"/>
              <c:extLst>
                <c:ext xmlns:c15="http://schemas.microsoft.com/office/drawing/2012/chart" uri="{CE6537A1-D6FC-4f65-9D91-7224C49458BB}">
                  <c15:layout>
                    <c:manualLayout>
                      <c:w val="9.2487633281334122E-2"/>
                      <c:h val="0.20136247585717928"/>
                    </c:manualLayout>
                  </c15:layout>
                  <c15:dlblFieldTable/>
                  <c15:showDataLabelsRange val="0"/>
                </c:ext>
                <c:ext xmlns:c16="http://schemas.microsoft.com/office/drawing/2014/chart" uri="{C3380CC4-5D6E-409C-BE32-E72D297353CC}">
                  <c16:uniqueId val="{00000002-7DD0-401D-9059-2D0E215B33CD}"/>
                </c:ext>
              </c:extLst>
            </c:dLbl>
            <c:dLbl>
              <c:idx val="3"/>
              <c:layout>
                <c:manualLayout>
                  <c:x val="-5.5364558499848053E-2"/>
                  <c:y val="7.3998597000823049E-2"/>
                </c:manualLayout>
              </c:layout>
              <c:tx>
                <c:rich>
                  <a:bodyPr rot="0" spcFirstLastPara="1" vertOverflow="ellipsis" vert="horz" wrap="square" lIns="38100" tIns="19050" rIns="38100" bIns="19050" anchor="ctr" anchorCtr="1">
                    <a:noAutofit/>
                  </a:bodyPr>
                  <a:lstStyle/>
                  <a:p>
                    <a:pPr>
                      <a:defRPr sz="1598" b="1" i="0" u="none" strike="noStrike" kern="1200" baseline="0">
                        <a:solidFill>
                          <a:schemeClr val="tx1">
                            <a:lumMod val="75000"/>
                            <a:lumOff val="25000"/>
                          </a:schemeClr>
                        </a:solidFill>
                        <a:latin typeface="+mn-lt"/>
                        <a:ea typeface="+mn-ea"/>
                        <a:cs typeface="+mn-cs"/>
                      </a:defRPr>
                    </a:pPr>
                    <a:fld id="{7492E321-96FD-428C-AB5B-04C6B3DB824B}" type="VALUE">
                      <a:rPr lang="en-US" smtClean="0"/>
                      <a:pPr>
                        <a:defRPr sz="1598" b="1" i="0" u="none" strike="noStrike" kern="1200" baseline="0">
                          <a:solidFill>
                            <a:schemeClr val="tx1">
                              <a:lumMod val="75000"/>
                              <a:lumOff val="25000"/>
                            </a:schemeClr>
                          </a:solidFill>
                          <a:latin typeface="+mn-lt"/>
                          <a:ea typeface="+mn-ea"/>
                          <a:cs typeface="+mn-cs"/>
                        </a:defRPr>
                      </a:pPr>
                      <a:t>[VALUE]</a:t>
                    </a:fld>
                    <a:endParaRPr lang="en-US" dirty="0"/>
                  </a:p>
                  <a:p>
                    <a:pPr>
                      <a:defRPr sz="1598" b="1" i="0" u="none" strike="noStrike" kern="1200" baseline="0">
                        <a:solidFill>
                          <a:schemeClr val="tx1">
                            <a:lumMod val="75000"/>
                            <a:lumOff val="25000"/>
                          </a:schemeClr>
                        </a:solidFill>
                        <a:latin typeface="+mn-lt"/>
                        <a:ea typeface="+mn-ea"/>
                        <a:cs typeface="+mn-cs"/>
                      </a:defRPr>
                    </a:pPr>
                    <a:endParaRPr lang="en-US"/>
                  </a:p>
                </c:rich>
              </c:tx>
              <c:spPr>
                <a:noFill/>
                <a:ln w="25371">
                  <a:noFill/>
                </a:ln>
              </c:spPr>
              <c:dLblPos val="r"/>
              <c:showLegendKey val="0"/>
              <c:showVal val="1"/>
              <c:showCatName val="0"/>
              <c:showSerName val="0"/>
              <c:showPercent val="0"/>
              <c:showBubbleSize val="0"/>
              <c:extLst>
                <c:ext xmlns:c15="http://schemas.microsoft.com/office/drawing/2012/chart" uri="{CE6537A1-D6FC-4f65-9D91-7224C49458BB}">
                  <c15:layout>
                    <c:manualLayout>
                      <c:w val="9.2487686505940567E-2"/>
                      <c:h val="9.737416834899304E-2"/>
                    </c:manualLayout>
                  </c15:layout>
                  <c15:dlblFieldTable/>
                  <c15:showDataLabelsRange val="0"/>
                </c:ext>
                <c:ext xmlns:c16="http://schemas.microsoft.com/office/drawing/2014/chart" uri="{C3380CC4-5D6E-409C-BE32-E72D297353CC}">
                  <c16:uniqueId val="{00000003-7DD0-401D-9059-2D0E215B33CD}"/>
                </c:ext>
              </c:extLst>
            </c:dLbl>
            <c:dLbl>
              <c:idx val="4"/>
              <c:layout>
                <c:manualLayout>
                  <c:x val="-6.290801014361018E-2"/>
                  <c:y val="7.35109755726987E-2"/>
                </c:manualLayout>
              </c:layout>
              <c:tx>
                <c:rich>
                  <a:bodyPr rot="0" spcFirstLastPara="1" vertOverflow="ellipsis" vert="horz" wrap="square" lIns="38100" tIns="19050" rIns="38100" bIns="19050" anchor="ctr" anchorCtr="1">
                    <a:noAutofit/>
                  </a:bodyPr>
                  <a:lstStyle/>
                  <a:p>
                    <a:pPr>
                      <a:defRPr sz="1598" b="1" i="0" u="none" strike="noStrike" kern="1200" baseline="0">
                        <a:solidFill>
                          <a:schemeClr val="tx1">
                            <a:lumMod val="75000"/>
                            <a:lumOff val="25000"/>
                          </a:schemeClr>
                        </a:solidFill>
                        <a:latin typeface="+mn-lt"/>
                        <a:ea typeface="+mn-ea"/>
                        <a:cs typeface="+mn-cs"/>
                      </a:defRPr>
                    </a:pPr>
                    <a:fld id="{CDAC3D93-C1DA-4738-9978-B472B318369F}" type="VALUE">
                      <a:rPr lang="en-US" smtClean="0"/>
                      <a:pPr>
                        <a:defRPr sz="1598" b="1" i="0" u="none" strike="noStrike" kern="1200" baseline="0">
                          <a:solidFill>
                            <a:schemeClr val="tx1">
                              <a:lumMod val="75000"/>
                              <a:lumOff val="25000"/>
                            </a:schemeClr>
                          </a:solidFill>
                          <a:latin typeface="+mn-lt"/>
                          <a:ea typeface="+mn-ea"/>
                          <a:cs typeface="+mn-cs"/>
                        </a:defRPr>
                      </a:pPr>
                      <a:t>[VALUE]</a:t>
                    </a:fld>
                    <a:endParaRPr lang="en-US" dirty="0"/>
                  </a:p>
                  <a:p>
                    <a:pPr>
                      <a:defRPr sz="1598" b="1" i="0" u="none" strike="noStrike" kern="1200" baseline="0">
                        <a:solidFill>
                          <a:schemeClr val="tx1">
                            <a:lumMod val="75000"/>
                            <a:lumOff val="25000"/>
                          </a:schemeClr>
                        </a:solidFill>
                        <a:latin typeface="+mn-lt"/>
                        <a:ea typeface="+mn-ea"/>
                        <a:cs typeface="+mn-cs"/>
                      </a:defRPr>
                    </a:pPr>
                    <a:endParaRPr lang="en-US"/>
                  </a:p>
                </c:rich>
              </c:tx>
              <c:spPr>
                <a:noFill/>
                <a:ln w="25371">
                  <a:noFill/>
                </a:ln>
              </c:spPr>
              <c:dLblPos val="r"/>
              <c:showLegendKey val="0"/>
              <c:showVal val="1"/>
              <c:showCatName val="0"/>
              <c:showSerName val="0"/>
              <c:showPercent val="0"/>
              <c:showBubbleSize val="0"/>
              <c:extLst>
                <c:ext xmlns:c15="http://schemas.microsoft.com/office/drawing/2012/chart" uri="{CE6537A1-D6FC-4f65-9D91-7224C49458BB}">
                  <c15:layout>
                    <c:manualLayout>
                      <c:w val="8.3373626143787335E-2"/>
                      <c:h val="0.11580768678368022"/>
                    </c:manualLayout>
                  </c15:layout>
                  <c15:dlblFieldTable/>
                  <c15:showDataLabelsRange val="0"/>
                </c:ext>
                <c:ext xmlns:c16="http://schemas.microsoft.com/office/drawing/2014/chart" uri="{C3380CC4-5D6E-409C-BE32-E72D297353CC}">
                  <c16:uniqueId val="{00000004-7DD0-401D-9059-2D0E215B33CD}"/>
                </c:ext>
              </c:extLst>
            </c:dLbl>
            <c:dLbl>
              <c:idx val="5"/>
              <c:layout>
                <c:manualLayout>
                  <c:x val="-4.9241546198542978E-2"/>
                  <c:y val="0.10569415654525241"/>
                </c:manualLayout>
              </c:layout>
              <c:tx>
                <c:rich>
                  <a:bodyPr rot="0" spcFirstLastPara="1" vertOverflow="ellipsis" vert="horz" wrap="square" lIns="38100" tIns="19050" rIns="38100" bIns="19050" anchor="ctr" anchorCtr="1">
                    <a:spAutoFit/>
                  </a:bodyPr>
                  <a:lstStyle/>
                  <a:p>
                    <a:pPr>
                      <a:defRPr sz="1598" b="1" i="0" u="none" strike="noStrike" kern="1200" baseline="0">
                        <a:solidFill>
                          <a:schemeClr val="tx1"/>
                        </a:solidFill>
                        <a:latin typeface="+mn-lt"/>
                        <a:ea typeface="+mn-ea"/>
                        <a:cs typeface="+mn-cs"/>
                      </a:defRPr>
                    </a:pPr>
                    <a:fld id="{58B593D4-58FB-48CD-8282-D44EE5FE2CF8}" type="VALUE">
                      <a:rPr lang="en-US" smtClean="0">
                        <a:solidFill>
                          <a:schemeClr val="tx1"/>
                        </a:solidFill>
                      </a:rPr>
                      <a:pPr>
                        <a:defRPr sz="1598" b="1" i="0" u="none" strike="noStrike" kern="1200" baseline="0">
                          <a:solidFill>
                            <a:schemeClr val="tx1"/>
                          </a:solidFill>
                          <a:latin typeface="+mn-lt"/>
                          <a:ea typeface="+mn-ea"/>
                          <a:cs typeface="+mn-cs"/>
                        </a:defRPr>
                      </a:pPr>
                      <a:t>[VALUE]</a:t>
                    </a:fld>
                    <a:endParaRPr lang="en-US" dirty="0">
                      <a:solidFill>
                        <a:schemeClr val="tx1"/>
                      </a:solidFill>
                    </a:endParaRPr>
                  </a:p>
                  <a:p>
                    <a:pPr>
                      <a:defRPr sz="1598" b="1" i="0" u="none" strike="noStrike" kern="1200" baseline="0">
                        <a:solidFill>
                          <a:schemeClr val="tx1"/>
                        </a:solidFill>
                        <a:latin typeface="+mn-lt"/>
                        <a:ea typeface="+mn-ea"/>
                        <a:cs typeface="+mn-cs"/>
                      </a:defRPr>
                    </a:pPr>
                    <a:endParaRPr lang="en-US"/>
                  </a:p>
                </c:rich>
              </c:tx>
              <c:spPr>
                <a:noFill/>
                <a:ln w="25371">
                  <a:noFill/>
                </a:ln>
              </c:spPr>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7DD0-401D-9059-2D0E215B33CD}"/>
                </c:ext>
              </c:extLst>
            </c:dLbl>
            <c:dLbl>
              <c:idx val="6"/>
              <c:layout>
                <c:manualLayout>
                  <c:x val="-1.7045508562376112E-2"/>
                  <c:y val="7.4803594399742573E-2"/>
                </c:manualLayout>
              </c:layout>
              <c:tx>
                <c:rich>
                  <a:bodyPr rot="0" spcFirstLastPara="1" vertOverflow="ellipsis" vert="horz" wrap="square" lIns="38100" tIns="19050" rIns="38100" bIns="1905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598" b="1" i="0" u="none" strike="noStrike" kern="1200" baseline="0">
                        <a:solidFill>
                          <a:prstClr val="black">
                            <a:lumMod val="75000"/>
                            <a:lumOff val="25000"/>
                          </a:prstClr>
                        </a:solidFill>
                        <a:latin typeface="+mn-lt"/>
                        <a:ea typeface="+mn-ea"/>
                        <a:cs typeface="+mn-cs"/>
                      </a:defRPr>
                    </a:pPr>
                    <a:fld id="{72CD6324-2138-402E-9240-5ADAAC71F12B}" type="VALUE">
                      <a:rPr lang="en-US" smtClean="0"/>
                      <a:pPr marL="0" marR="0" lvl="0" indent="0" algn="ctr" defTabSz="914400" rtl="0" eaLnBrk="1" fontAlgn="auto" latinLnBrk="0" hangingPunct="1">
                        <a:lnSpc>
                          <a:spcPct val="100000"/>
                        </a:lnSpc>
                        <a:spcBef>
                          <a:spcPts val="0"/>
                        </a:spcBef>
                        <a:spcAft>
                          <a:spcPts val="0"/>
                        </a:spcAft>
                        <a:buClrTx/>
                        <a:buSzTx/>
                        <a:buFontTx/>
                        <a:buNone/>
                        <a:tabLst/>
                        <a:defRPr sz="1598" b="1" i="0" u="none" strike="noStrike" kern="1200" baseline="0">
                          <a:solidFill>
                            <a:prstClr val="black">
                              <a:lumMod val="75000"/>
                              <a:lumOff val="25000"/>
                            </a:prstClr>
                          </a:solidFill>
                          <a:latin typeface="+mn-lt"/>
                          <a:ea typeface="+mn-ea"/>
                          <a:cs typeface="+mn-cs"/>
                        </a:defRPr>
                      </a:pPr>
                      <a:t>[VALUE]</a:t>
                    </a:fld>
                    <a:endParaRPr lang="en-US" sz="1598" b="1" i="0" u="none" strike="noStrike" kern="1200" baseline="0"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sz="1598" b="1" i="0" u="none" strike="noStrike" kern="1200" baseline="0">
                        <a:solidFill>
                          <a:prstClr val="black">
                            <a:lumMod val="75000"/>
                            <a:lumOff val="25000"/>
                          </a:prstClr>
                        </a:solidFill>
                        <a:latin typeface="+mn-lt"/>
                        <a:ea typeface="+mn-ea"/>
                        <a:cs typeface="+mn-cs"/>
                      </a:defRPr>
                    </a:pPr>
                    <a:endParaRPr lang="en-US"/>
                  </a:p>
                </c:rich>
              </c:tx>
              <c:spPr>
                <a:noFill/>
                <a:ln w="25371">
                  <a:noFill/>
                </a:ln>
              </c:spPr>
              <c:showLegendKey val="0"/>
              <c:showVal val="1"/>
              <c:showCatName val="0"/>
              <c:showSerName val="0"/>
              <c:showPercent val="0"/>
              <c:showBubbleSize val="0"/>
              <c:extLst>
                <c:ext xmlns:c15="http://schemas.microsoft.com/office/drawing/2012/chart" uri="{CE6537A1-D6FC-4f65-9D91-7224C49458BB}">
                  <c15:layout>
                    <c:manualLayout>
                      <c:w val="0.10041907878276229"/>
                      <c:h val="0.11807554846697277"/>
                    </c:manualLayout>
                  </c15:layout>
                  <c15:dlblFieldTable/>
                  <c15:showDataLabelsRange val="0"/>
                </c:ext>
                <c:ext xmlns:c16="http://schemas.microsoft.com/office/drawing/2014/chart" uri="{C3380CC4-5D6E-409C-BE32-E72D297353CC}">
                  <c16:uniqueId val="{00000006-7DD0-401D-9059-2D0E215B33CD}"/>
                </c:ext>
              </c:extLst>
            </c:dLbl>
            <c:spPr>
              <a:noFill/>
              <a:ln w="25371">
                <a:noFill/>
              </a:ln>
            </c:spPr>
            <c:txPr>
              <a:bodyPr rot="0" spcFirstLastPara="1" vertOverflow="ellipsis" vert="horz" wrap="square" lIns="38100" tIns="19050" rIns="38100" bIns="19050" anchor="ctr" anchorCtr="1">
                <a:spAutoFit/>
              </a:bodyPr>
              <a:lstStyle/>
              <a:p>
                <a:pPr>
                  <a:defRPr sz="1598"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'Non Departmental 3900'!$A$118:$A$123</c:f>
              <c:strCache>
                <c:ptCount val="6"/>
                <c:pt idx="0">
                  <c:v>FY 2021 Actual </c:v>
                </c:pt>
                <c:pt idx="1">
                  <c:v>FY 2022 Actual</c:v>
                </c:pt>
                <c:pt idx="2">
                  <c:v>FY 2023 Actual</c:v>
                </c:pt>
                <c:pt idx="3">
                  <c:v>FY 2024 Actual</c:v>
                </c:pt>
                <c:pt idx="4">
                  <c:v>FY 2025 Actual</c:v>
                </c:pt>
                <c:pt idx="5">
                  <c:v>FY 2026 Proposed</c:v>
                </c:pt>
              </c:strCache>
            </c:strRef>
          </c:cat>
          <c:val>
            <c:numRef>
              <c:f>'Non Departmental 3900'!$B$118:$B$123</c:f>
              <c:numCache>
                <c:formatCode>0.0000</c:formatCode>
                <c:ptCount val="6"/>
                <c:pt idx="0">
                  <c:v>4.25</c:v>
                </c:pt>
                <c:pt idx="1">
                  <c:v>4.25</c:v>
                </c:pt>
                <c:pt idx="2">
                  <c:v>3.9</c:v>
                </c:pt>
                <c:pt idx="3">
                  <c:v>3.9</c:v>
                </c:pt>
                <c:pt idx="4">
                  <c:v>3.9</c:v>
                </c:pt>
                <c:pt idx="5">
                  <c:v>3.9</c:v>
                </c:pt>
              </c:numCache>
            </c:numRef>
          </c:val>
          <c:smooth val="0"/>
          <c:extLst>
            <c:ext xmlns:c16="http://schemas.microsoft.com/office/drawing/2014/chart" uri="{C3380CC4-5D6E-409C-BE32-E72D297353CC}">
              <c16:uniqueId val="{00000007-7DD0-401D-9059-2D0E215B33CD}"/>
            </c:ext>
          </c:extLst>
        </c:ser>
        <c:dLbls>
          <c:showLegendKey val="0"/>
          <c:showVal val="0"/>
          <c:showCatName val="0"/>
          <c:showSerName val="0"/>
          <c:showPercent val="0"/>
          <c:showBubbleSize val="0"/>
        </c:dLbls>
        <c:smooth val="0"/>
        <c:axId val="282833944"/>
        <c:axId val="282834336"/>
      </c:lineChart>
      <c:catAx>
        <c:axId val="282833944"/>
        <c:scaling>
          <c:orientation val="minMax"/>
        </c:scaling>
        <c:delete val="0"/>
        <c:axPos val="b"/>
        <c:numFmt formatCode="General" sourceLinked="1"/>
        <c:majorTickMark val="out"/>
        <c:minorTickMark val="none"/>
        <c:tickLblPos val="nextTo"/>
        <c:spPr>
          <a:noFill/>
          <a:ln w="9514" cap="flat" cmpd="sng" algn="ctr">
            <a:solidFill>
              <a:schemeClr val="tx1">
                <a:lumMod val="15000"/>
                <a:lumOff val="85000"/>
              </a:schemeClr>
            </a:solidFill>
            <a:round/>
          </a:ln>
          <a:effectLst/>
        </c:spPr>
        <c:txPr>
          <a:bodyPr rot="-60000000" spcFirstLastPara="1" vertOverflow="ellipsis" vert="horz" wrap="square" anchor="ctr" anchorCtr="1"/>
          <a:lstStyle/>
          <a:p>
            <a:pPr>
              <a:defRPr sz="1598" b="1" i="0" u="none" strike="noStrike" kern="1200" baseline="0">
                <a:solidFill>
                  <a:schemeClr val="tx1">
                    <a:lumMod val="65000"/>
                    <a:lumOff val="35000"/>
                  </a:schemeClr>
                </a:solidFill>
                <a:latin typeface="+mn-lt"/>
                <a:ea typeface="+mn-ea"/>
                <a:cs typeface="+mn-cs"/>
              </a:defRPr>
            </a:pPr>
            <a:endParaRPr lang="en-US"/>
          </a:p>
        </c:txPr>
        <c:crossAx val="282834336"/>
        <c:crosses val="autoZero"/>
        <c:auto val="1"/>
        <c:lblAlgn val="ctr"/>
        <c:lblOffset val="100"/>
        <c:noMultiLvlLbl val="0"/>
      </c:catAx>
      <c:valAx>
        <c:axId val="282834336"/>
        <c:scaling>
          <c:orientation val="minMax"/>
          <c:max val="5"/>
          <c:min val="2"/>
        </c:scaling>
        <c:delete val="0"/>
        <c:axPos val="l"/>
        <c:majorGridlines>
          <c:spPr>
            <a:ln w="9514" cap="flat" cmpd="sng" algn="ctr">
              <a:solidFill>
                <a:schemeClr val="tx1">
                  <a:lumMod val="15000"/>
                  <a:lumOff val="85000"/>
                </a:schemeClr>
              </a:solidFill>
              <a:round/>
            </a:ln>
            <a:effectLst/>
          </c:spPr>
        </c:majorGridlines>
        <c:numFmt formatCode="0.0000" sourceLinked="1"/>
        <c:majorTickMark val="out"/>
        <c:minorTickMark val="none"/>
        <c:tickLblPos val="nextTo"/>
        <c:spPr>
          <a:ln w="9514">
            <a:noFill/>
          </a:ln>
        </c:spPr>
        <c:txPr>
          <a:bodyPr rot="-60000000" spcFirstLastPara="1" vertOverflow="ellipsis" vert="horz" wrap="square" anchor="ctr" anchorCtr="1"/>
          <a:lstStyle/>
          <a:p>
            <a:pPr>
              <a:defRPr sz="1598" b="1" i="0" u="none" strike="noStrike" kern="1200" baseline="0">
                <a:solidFill>
                  <a:schemeClr val="tx1">
                    <a:lumMod val="65000"/>
                    <a:lumOff val="35000"/>
                  </a:schemeClr>
                </a:solidFill>
                <a:latin typeface="+mn-lt"/>
                <a:ea typeface="+mn-ea"/>
                <a:cs typeface="+mn-cs"/>
              </a:defRPr>
            </a:pPr>
            <a:endParaRPr lang="en-US"/>
          </a:p>
        </c:txPr>
        <c:crossAx val="282833944"/>
        <c:crosses val="autoZero"/>
        <c:crossBetween val="between"/>
      </c:valAx>
      <c:spPr>
        <a:noFill/>
        <a:ln w="25371">
          <a:noFill/>
        </a:ln>
      </c:spPr>
    </c:plotArea>
    <c:plotVisOnly val="1"/>
    <c:dispBlanksAs val="gap"/>
    <c:showDLblsOverMax val="0"/>
  </c:chart>
  <c:spPr>
    <a:noFill/>
    <a:ln>
      <a:noFill/>
    </a:ln>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932A527-CD73-4C07-B110-51FFFF13EE66}"/>
              </a:ext>
            </a:extLst>
          </p:cNvPr>
          <p:cNvSpPr>
            <a:spLocks noGrp="1"/>
          </p:cNvSpPr>
          <p:nvPr>
            <p:ph type="hdr" sz="quarter"/>
          </p:nvPr>
        </p:nvSpPr>
        <p:spPr>
          <a:xfrm>
            <a:off x="1" y="0"/>
            <a:ext cx="3036888" cy="465138"/>
          </a:xfrm>
          <a:prstGeom prst="rect">
            <a:avLst/>
          </a:prstGeom>
        </p:spPr>
        <p:txBody>
          <a:bodyPr vert="horz" lIns="93145" tIns="46571" rIns="93145" bIns="46571" rtlCol="0"/>
          <a:lstStyle>
            <a:lvl1pPr algn="l" eaLnBrk="1" fontAlgn="auto" hangingPunct="1">
              <a:spcBef>
                <a:spcPts val="0"/>
              </a:spcBef>
              <a:spcAft>
                <a:spcPts val="0"/>
              </a:spcAft>
              <a:defRPr sz="1200">
                <a:latin typeface="+mn-lt"/>
                <a:cs typeface="+mn-cs"/>
              </a:defRPr>
            </a:lvl1pPr>
          </a:lstStyle>
          <a:p>
            <a:pPr>
              <a:defRPr/>
            </a:pPr>
            <a:endParaRPr lang="en-US"/>
          </a:p>
        </p:txBody>
      </p:sp>
      <p:sp>
        <p:nvSpPr>
          <p:cNvPr id="3" name="Date Placeholder 2">
            <a:extLst>
              <a:ext uri="{FF2B5EF4-FFF2-40B4-BE49-F238E27FC236}">
                <a16:creationId xmlns:a16="http://schemas.microsoft.com/office/drawing/2014/main" id="{659ED290-150F-440F-8FA2-1C5842544181}"/>
              </a:ext>
            </a:extLst>
          </p:cNvPr>
          <p:cNvSpPr>
            <a:spLocks noGrp="1"/>
          </p:cNvSpPr>
          <p:nvPr>
            <p:ph type="dt" sz="quarter" idx="1"/>
          </p:nvPr>
        </p:nvSpPr>
        <p:spPr>
          <a:xfrm>
            <a:off x="3971926" y="0"/>
            <a:ext cx="3036888" cy="465138"/>
          </a:xfrm>
          <a:prstGeom prst="rect">
            <a:avLst/>
          </a:prstGeom>
        </p:spPr>
        <p:txBody>
          <a:bodyPr vert="horz" lIns="93145" tIns="46571" rIns="93145" bIns="46571" rtlCol="0"/>
          <a:lstStyle>
            <a:lvl1pPr algn="r" eaLnBrk="1" fontAlgn="auto" hangingPunct="1">
              <a:spcBef>
                <a:spcPts val="0"/>
              </a:spcBef>
              <a:spcAft>
                <a:spcPts val="0"/>
              </a:spcAft>
              <a:defRPr sz="1200">
                <a:latin typeface="+mn-lt"/>
                <a:cs typeface="+mn-cs"/>
              </a:defRPr>
            </a:lvl1pPr>
          </a:lstStyle>
          <a:p>
            <a:pPr>
              <a:defRPr/>
            </a:pPr>
            <a:fld id="{847BC48B-0070-41EA-93F6-C589816C536A}" type="datetimeFigureOut">
              <a:rPr lang="en-US"/>
              <a:pPr>
                <a:defRPr/>
              </a:pPr>
              <a:t>9/22/2025</a:t>
            </a:fld>
            <a:endParaRPr lang="en-US" dirty="0"/>
          </a:p>
        </p:txBody>
      </p:sp>
      <p:sp>
        <p:nvSpPr>
          <p:cNvPr id="4" name="Footer Placeholder 3">
            <a:extLst>
              <a:ext uri="{FF2B5EF4-FFF2-40B4-BE49-F238E27FC236}">
                <a16:creationId xmlns:a16="http://schemas.microsoft.com/office/drawing/2014/main" id="{3A7B7D97-CA99-450D-8AB3-C01150D10ACE}"/>
              </a:ext>
            </a:extLst>
          </p:cNvPr>
          <p:cNvSpPr>
            <a:spLocks noGrp="1"/>
          </p:cNvSpPr>
          <p:nvPr>
            <p:ph type="ftr" sz="quarter" idx="2"/>
          </p:nvPr>
        </p:nvSpPr>
        <p:spPr>
          <a:xfrm>
            <a:off x="1" y="8829675"/>
            <a:ext cx="3036888" cy="465138"/>
          </a:xfrm>
          <a:prstGeom prst="rect">
            <a:avLst/>
          </a:prstGeom>
        </p:spPr>
        <p:txBody>
          <a:bodyPr vert="horz" lIns="93145" tIns="46571" rIns="93145" bIns="46571" rtlCol="0" anchor="b"/>
          <a:lstStyle>
            <a:lvl1pPr algn="l" eaLnBrk="1" fontAlgn="auto" hangingPunct="1">
              <a:spcBef>
                <a:spcPts val="0"/>
              </a:spcBef>
              <a:spcAft>
                <a:spcPts val="0"/>
              </a:spcAft>
              <a:defRPr sz="1200">
                <a:latin typeface="+mn-lt"/>
                <a:cs typeface="+mn-cs"/>
              </a:defRPr>
            </a:lvl1pPr>
          </a:lstStyle>
          <a:p>
            <a:pPr>
              <a:defRPr/>
            </a:pPr>
            <a:endParaRPr lang="en-US" dirty="0"/>
          </a:p>
        </p:txBody>
      </p:sp>
      <p:sp>
        <p:nvSpPr>
          <p:cNvPr id="5" name="Slide Number Placeholder 4">
            <a:extLst>
              <a:ext uri="{FF2B5EF4-FFF2-40B4-BE49-F238E27FC236}">
                <a16:creationId xmlns:a16="http://schemas.microsoft.com/office/drawing/2014/main" id="{72D9C9F7-0585-46E9-9006-6B7D0C7F5D29}"/>
              </a:ext>
            </a:extLst>
          </p:cNvPr>
          <p:cNvSpPr>
            <a:spLocks noGrp="1"/>
          </p:cNvSpPr>
          <p:nvPr>
            <p:ph type="sldNum" sz="quarter" idx="3"/>
          </p:nvPr>
        </p:nvSpPr>
        <p:spPr>
          <a:xfrm>
            <a:off x="3971926" y="8829675"/>
            <a:ext cx="3036888" cy="465138"/>
          </a:xfrm>
          <a:prstGeom prst="rect">
            <a:avLst/>
          </a:prstGeom>
        </p:spPr>
        <p:txBody>
          <a:bodyPr vert="horz" wrap="square" lIns="93145" tIns="46571" rIns="93145" bIns="46571" numCol="1" anchor="b" anchorCtr="0" compatLnSpc="1">
            <a:prstTxWarp prst="textNoShape">
              <a:avLst/>
            </a:prstTxWarp>
          </a:bodyPr>
          <a:lstStyle>
            <a:lvl1pPr algn="r" eaLnBrk="1" fontAlgn="auto" hangingPunct="1">
              <a:spcBef>
                <a:spcPts val="0"/>
              </a:spcBef>
              <a:spcAft>
                <a:spcPts val="0"/>
              </a:spcAft>
              <a:defRPr sz="1200">
                <a:latin typeface="+mn-lt"/>
              </a:defRPr>
            </a:lvl1pPr>
          </a:lstStyle>
          <a:p>
            <a:pPr>
              <a:defRPr/>
            </a:pPr>
            <a:fld id="{D9FAA498-2DD9-41FF-8058-BBB53CC52D5F}" type="slidenum">
              <a:rPr lang="en-US" altLang="en-US"/>
              <a:pPr>
                <a:defRPr/>
              </a:pPr>
              <a:t>‹#›</a:t>
            </a:fld>
            <a:endParaRPr lang="en-US" alt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62FF8FC-75AB-4E85-9D8D-0456F55BF242}"/>
              </a:ext>
            </a:extLst>
          </p:cNvPr>
          <p:cNvSpPr>
            <a:spLocks noGrp="1"/>
          </p:cNvSpPr>
          <p:nvPr>
            <p:ph type="hdr" sz="quarter"/>
          </p:nvPr>
        </p:nvSpPr>
        <p:spPr>
          <a:xfrm>
            <a:off x="1" y="0"/>
            <a:ext cx="3036888" cy="465138"/>
          </a:xfrm>
          <a:prstGeom prst="rect">
            <a:avLst/>
          </a:prstGeom>
        </p:spPr>
        <p:txBody>
          <a:bodyPr vert="horz" lIns="93145" tIns="46571" rIns="93145" bIns="46571" rtlCol="0"/>
          <a:lstStyle>
            <a:lvl1pPr algn="l" eaLnBrk="1" fontAlgn="auto" hangingPunct="1">
              <a:spcBef>
                <a:spcPts val="0"/>
              </a:spcBef>
              <a:spcAft>
                <a:spcPts val="0"/>
              </a:spcAft>
              <a:defRPr sz="1200">
                <a:latin typeface="+mn-lt"/>
                <a:cs typeface="+mn-cs"/>
              </a:defRPr>
            </a:lvl1pPr>
          </a:lstStyle>
          <a:p>
            <a:pPr>
              <a:defRPr/>
            </a:pPr>
            <a:endParaRPr lang="en-US"/>
          </a:p>
        </p:txBody>
      </p:sp>
      <p:sp>
        <p:nvSpPr>
          <p:cNvPr id="3" name="Date Placeholder 2">
            <a:extLst>
              <a:ext uri="{FF2B5EF4-FFF2-40B4-BE49-F238E27FC236}">
                <a16:creationId xmlns:a16="http://schemas.microsoft.com/office/drawing/2014/main" id="{240F1F75-38A6-4DEF-BD85-704A74CC59CC}"/>
              </a:ext>
            </a:extLst>
          </p:cNvPr>
          <p:cNvSpPr>
            <a:spLocks noGrp="1"/>
          </p:cNvSpPr>
          <p:nvPr>
            <p:ph type="dt" idx="1"/>
          </p:nvPr>
        </p:nvSpPr>
        <p:spPr>
          <a:xfrm>
            <a:off x="3971926" y="0"/>
            <a:ext cx="3036888" cy="465138"/>
          </a:xfrm>
          <a:prstGeom prst="rect">
            <a:avLst/>
          </a:prstGeom>
        </p:spPr>
        <p:txBody>
          <a:bodyPr vert="horz" lIns="93145" tIns="46571" rIns="93145" bIns="46571" rtlCol="0"/>
          <a:lstStyle>
            <a:lvl1pPr algn="r" eaLnBrk="1" fontAlgn="auto" hangingPunct="1">
              <a:spcBef>
                <a:spcPts val="0"/>
              </a:spcBef>
              <a:spcAft>
                <a:spcPts val="0"/>
              </a:spcAft>
              <a:defRPr sz="1200">
                <a:latin typeface="+mn-lt"/>
                <a:cs typeface="+mn-cs"/>
              </a:defRPr>
            </a:lvl1pPr>
          </a:lstStyle>
          <a:p>
            <a:pPr>
              <a:defRPr/>
            </a:pPr>
            <a:fld id="{031FA70B-1F65-43D8-AB53-2272D9DFE311}" type="datetimeFigureOut">
              <a:rPr lang="en-US"/>
              <a:pPr>
                <a:defRPr/>
              </a:pPr>
              <a:t>9/22/2025</a:t>
            </a:fld>
            <a:endParaRPr lang="en-US" dirty="0"/>
          </a:p>
        </p:txBody>
      </p:sp>
      <p:sp>
        <p:nvSpPr>
          <p:cNvPr id="4" name="Slide Image Placeholder 3">
            <a:extLst>
              <a:ext uri="{FF2B5EF4-FFF2-40B4-BE49-F238E27FC236}">
                <a16:creationId xmlns:a16="http://schemas.microsoft.com/office/drawing/2014/main" id="{BA080D40-58A5-473B-AF71-CB9F7F2A9C4B}"/>
              </a:ext>
            </a:extLst>
          </p:cNvPr>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45" tIns="46571" rIns="93145" bIns="46571" rtlCol="0" anchor="ctr"/>
          <a:lstStyle/>
          <a:p>
            <a:pPr lvl="0"/>
            <a:endParaRPr lang="en-US" noProof="0" dirty="0"/>
          </a:p>
        </p:txBody>
      </p:sp>
      <p:sp>
        <p:nvSpPr>
          <p:cNvPr id="5" name="Notes Placeholder 4">
            <a:extLst>
              <a:ext uri="{FF2B5EF4-FFF2-40B4-BE49-F238E27FC236}">
                <a16:creationId xmlns:a16="http://schemas.microsoft.com/office/drawing/2014/main" id="{09D16500-0568-4C6C-826F-C194F6E5C3B9}"/>
              </a:ext>
            </a:extLst>
          </p:cNvPr>
          <p:cNvSpPr>
            <a:spLocks noGrp="1"/>
          </p:cNvSpPr>
          <p:nvPr>
            <p:ph type="body" sz="quarter" idx="3"/>
          </p:nvPr>
        </p:nvSpPr>
        <p:spPr>
          <a:xfrm>
            <a:off x="701677" y="4416427"/>
            <a:ext cx="5607050" cy="4183063"/>
          </a:xfrm>
          <a:prstGeom prst="rect">
            <a:avLst/>
          </a:prstGeom>
        </p:spPr>
        <p:txBody>
          <a:bodyPr vert="horz" lIns="93145" tIns="46571" rIns="93145" bIns="46571"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80BD0998-C968-4C67-92FB-5A6469EC84E9}"/>
              </a:ext>
            </a:extLst>
          </p:cNvPr>
          <p:cNvSpPr>
            <a:spLocks noGrp="1"/>
          </p:cNvSpPr>
          <p:nvPr>
            <p:ph type="ftr" sz="quarter" idx="4"/>
          </p:nvPr>
        </p:nvSpPr>
        <p:spPr>
          <a:xfrm>
            <a:off x="1" y="8829675"/>
            <a:ext cx="3036888" cy="465138"/>
          </a:xfrm>
          <a:prstGeom prst="rect">
            <a:avLst/>
          </a:prstGeom>
        </p:spPr>
        <p:txBody>
          <a:bodyPr vert="horz" lIns="93145" tIns="46571" rIns="93145" bIns="46571" rtlCol="0" anchor="b"/>
          <a:lstStyle>
            <a:lvl1pPr algn="l" eaLnBrk="1" fontAlgn="auto" hangingPunct="1">
              <a:spcBef>
                <a:spcPts val="0"/>
              </a:spcBef>
              <a:spcAft>
                <a:spcPts val="0"/>
              </a:spcAft>
              <a:defRPr sz="1200">
                <a:latin typeface="+mn-lt"/>
                <a:cs typeface="+mn-cs"/>
              </a:defRPr>
            </a:lvl1pPr>
          </a:lstStyle>
          <a:p>
            <a:pPr>
              <a:defRPr/>
            </a:pPr>
            <a:endParaRPr lang="en-US" dirty="0"/>
          </a:p>
        </p:txBody>
      </p:sp>
      <p:sp>
        <p:nvSpPr>
          <p:cNvPr id="7" name="Slide Number Placeholder 6">
            <a:extLst>
              <a:ext uri="{FF2B5EF4-FFF2-40B4-BE49-F238E27FC236}">
                <a16:creationId xmlns:a16="http://schemas.microsoft.com/office/drawing/2014/main" id="{19C21EBE-6062-4DC0-97B5-707F0F5D615C}"/>
              </a:ext>
            </a:extLst>
          </p:cNvPr>
          <p:cNvSpPr>
            <a:spLocks noGrp="1"/>
          </p:cNvSpPr>
          <p:nvPr>
            <p:ph type="sldNum" sz="quarter" idx="5"/>
          </p:nvPr>
        </p:nvSpPr>
        <p:spPr>
          <a:xfrm>
            <a:off x="3971926" y="8829675"/>
            <a:ext cx="3036888" cy="465138"/>
          </a:xfrm>
          <a:prstGeom prst="rect">
            <a:avLst/>
          </a:prstGeom>
        </p:spPr>
        <p:txBody>
          <a:bodyPr vert="horz" wrap="square" lIns="93145" tIns="46571" rIns="93145" bIns="46571" numCol="1" anchor="b" anchorCtr="0" compatLnSpc="1">
            <a:prstTxWarp prst="textNoShape">
              <a:avLst/>
            </a:prstTxWarp>
          </a:bodyPr>
          <a:lstStyle>
            <a:lvl1pPr algn="r" eaLnBrk="1" fontAlgn="auto" hangingPunct="1">
              <a:spcBef>
                <a:spcPts val="0"/>
              </a:spcBef>
              <a:spcAft>
                <a:spcPts val="0"/>
              </a:spcAft>
              <a:defRPr sz="1200">
                <a:latin typeface="+mn-lt"/>
              </a:defRPr>
            </a:lvl1pPr>
          </a:lstStyle>
          <a:p>
            <a:pPr>
              <a:defRPr/>
            </a:pPr>
            <a:fld id="{19ADB645-81B0-495C-8547-97A73768744B}"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61D7C34-7398-4EDA-B9A5-4983E2250AC1}"/>
              </a:ext>
            </a:extLst>
          </p:cNvPr>
          <p:cNvSpPr>
            <a:spLocks noGrp="1"/>
          </p:cNvSpPr>
          <p:nvPr>
            <p:ph type="sldNum" sz="quarter" idx="5"/>
          </p:nvPr>
        </p:nvSpPr>
        <p:spPr/>
        <p:txBody>
          <a:bodyPr/>
          <a:lstStyle/>
          <a:p>
            <a:pPr>
              <a:defRPr/>
            </a:pPr>
            <a:fld id="{19ADB645-81B0-495C-8547-97A73768744B}" type="slidenum">
              <a:rPr lang="en-US" altLang="en-US" smtClean="0"/>
              <a:pPr>
                <a:defRPr/>
              </a:pPr>
              <a:t>1</a:t>
            </a:fld>
            <a:endParaRPr lang="en-US" altLang="en-US" dirty="0"/>
          </a:p>
        </p:txBody>
      </p:sp>
    </p:spTree>
    <p:extLst>
      <p:ext uri="{BB962C8B-B14F-4D97-AF65-F5344CB8AC3E}">
        <p14:creationId xmlns:p14="http://schemas.microsoft.com/office/powerpoint/2010/main" val="17426918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9B64C5E-C319-43B1-AB3F-DC3B9169EA3E}"/>
              </a:ext>
            </a:extLst>
          </p:cNvPr>
          <p:cNvSpPr>
            <a:spLocks noGrp="1"/>
          </p:cNvSpPr>
          <p:nvPr>
            <p:ph type="sldNum" sz="quarter" idx="5"/>
          </p:nvPr>
        </p:nvSpPr>
        <p:spPr/>
        <p:txBody>
          <a:bodyPr/>
          <a:lstStyle/>
          <a:p>
            <a:pPr>
              <a:defRPr/>
            </a:pPr>
            <a:fld id="{19ADB645-81B0-495C-8547-97A73768744B}" type="slidenum">
              <a:rPr lang="en-US" altLang="en-US" smtClean="0"/>
              <a:pPr>
                <a:defRPr/>
              </a:pPr>
              <a:t>10</a:t>
            </a:fld>
            <a:endParaRPr lang="en-US" altLang="en-US" dirty="0"/>
          </a:p>
        </p:txBody>
      </p:sp>
    </p:spTree>
    <p:extLst>
      <p:ext uri="{BB962C8B-B14F-4D97-AF65-F5344CB8AC3E}">
        <p14:creationId xmlns:p14="http://schemas.microsoft.com/office/powerpoint/2010/main" val="31221408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The range of combined operating and debt millages for Broward County FY23  </a:t>
            </a:r>
          </a:p>
          <a:p>
            <a:r>
              <a:rPr lang="en-US" altLang="en-US" dirty="0"/>
              <a:t>Just as last year, the Town of Southwest Ranches ranks 4</a:t>
            </a:r>
            <a:r>
              <a:rPr lang="en-US" altLang="en-US" baseline="30000" dirty="0"/>
              <a:t>th</a:t>
            </a:r>
            <a:r>
              <a:rPr lang="en-US" altLang="en-US" dirty="0"/>
              <a:t> lowest among Broward Municipalities</a:t>
            </a:r>
            <a:endParaRPr lang="en-US" altLang="en-US" baseline="0" dirty="0"/>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841" indent="-285708">
              <a:defRPr>
                <a:solidFill>
                  <a:schemeClr val="tx1"/>
                </a:solidFill>
                <a:latin typeface="Calibri" panose="020F0502020204030204" pitchFamily="34" charset="0"/>
                <a:cs typeface="Arial" panose="020B0604020202020204" pitchFamily="34" charset="0"/>
              </a:defRPr>
            </a:lvl2pPr>
            <a:lvl3pPr marL="1142833" indent="-228567">
              <a:defRPr>
                <a:solidFill>
                  <a:schemeClr val="tx1"/>
                </a:solidFill>
                <a:latin typeface="Calibri" panose="020F0502020204030204" pitchFamily="34" charset="0"/>
                <a:cs typeface="Arial" panose="020B0604020202020204" pitchFamily="34" charset="0"/>
              </a:defRPr>
            </a:lvl3pPr>
            <a:lvl4pPr marL="1599965" indent="-228567">
              <a:defRPr>
                <a:solidFill>
                  <a:schemeClr val="tx1"/>
                </a:solidFill>
                <a:latin typeface="Calibri" panose="020F0502020204030204" pitchFamily="34" charset="0"/>
                <a:cs typeface="Arial" panose="020B0604020202020204" pitchFamily="34" charset="0"/>
              </a:defRPr>
            </a:lvl4pPr>
            <a:lvl5pPr marL="2057099" indent="-228567">
              <a:defRPr>
                <a:solidFill>
                  <a:schemeClr val="tx1"/>
                </a:solidFill>
                <a:latin typeface="Calibri" panose="020F0502020204030204" pitchFamily="34" charset="0"/>
                <a:cs typeface="Arial" panose="020B0604020202020204" pitchFamily="34" charset="0"/>
              </a:defRPr>
            </a:lvl5pPr>
            <a:lvl6pPr marL="2514232" indent="-228567"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364" indent="-228567"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8498" indent="-228567"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5630" indent="-228567"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E5BEDA91-E270-4347-9020-74203CC00ED9}" type="slidenum">
              <a:rPr lang="en-US" altLang="en-US" smtClean="0"/>
              <a:pPr/>
              <a:t>11</a:t>
            </a:fld>
            <a:endParaRPr lang="en-US" altLang="en-US"/>
          </a:p>
        </p:txBody>
      </p:sp>
      <p:sp>
        <p:nvSpPr>
          <p:cNvPr id="2" name="Date Placeholder 1">
            <a:extLst>
              <a:ext uri="{FF2B5EF4-FFF2-40B4-BE49-F238E27FC236}">
                <a16:creationId xmlns:a16="http://schemas.microsoft.com/office/drawing/2014/main" id="{58BB0CB7-AD1D-C357-1840-98AFF4619DDF}"/>
              </a:ext>
            </a:extLst>
          </p:cNvPr>
          <p:cNvSpPr>
            <a:spLocks noGrp="1"/>
          </p:cNvSpPr>
          <p:nvPr>
            <p:ph type="dt" idx="1"/>
          </p:nvPr>
        </p:nvSpPr>
        <p:spPr/>
        <p:txBody>
          <a:bodyPr/>
          <a:lstStyle/>
          <a:p>
            <a:pPr>
              <a:defRPr/>
            </a:pPr>
            <a:fld id="{14C5FA88-516F-4D95-B359-4103DFE3BD18}" type="datetime1">
              <a:rPr lang="en-US" smtClean="0"/>
              <a:t>9/22/2025</a:t>
            </a:fld>
            <a:endParaRPr lang="en-US"/>
          </a:p>
        </p:txBody>
      </p:sp>
      <p:sp>
        <p:nvSpPr>
          <p:cNvPr id="3" name="Header Placeholder 2">
            <a:extLst>
              <a:ext uri="{FF2B5EF4-FFF2-40B4-BE49-F238E27FC236}">
                <a16:creationId xmlns:a16="http://schemas.microsoft.com/office/drawing/2014/main" id="{8D29F42A-0409-49FD-6AD4-8701A4470C23}"/>
              </a:ext>
            </a:extLst>
          </p:cNvPr>
          <p:cNvSpPr>
            <a:spLocks noGrp="1"/>
          </p:cNvSpPr>
          <p:nvPr>
            <p:ph type="hdr" sz="quarter"/>
          </p:nvPr>
        </p:nvSpPr>
        <p:spPr/>
        <p:txBody>
          <a:bodyPr/>
          <a:lstStyle/>
          <a:p>
            <a:pPr>
              <a:defRPr/>
            </a:pPr>
            <a:endParaRPr lang="en-US"/>
          </a:p>
        </p:txBody>
      </p:sp>
    </p:spTree>
    <p:extLst>
      <p:ext uri="{BB962C8B-B14F-4D97-AF65-F5344CB8AC3E}">
        <p14:creationId xmlns:p14="http://schemas.microsoft.com/office/powerpoint/2010/main" val="28052480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a:defRPr/>
            </a:pPr>
            <a:r>
              <a:rPr lang="en-US" dirty="0"/>
              <a:t>STOP/STOP/STOP/STOP ON THIS SLIDE:</a:t>
            </a:r>
          </a:p>
        </p:txBody>
      </p:sp>
      <p:sp>
        <p:nvSpPr>
          <p:cNvPr id="4" name="Slide Number Placeholder 3"/>
          <p:cNvSpPr>
            <a:spLocks noGrp="1"/>
          </p:cNvSpPr>
          <p:nvPr>
            <p:ph type="sldNum" sz="quarter" idx="10"/>
          </p:nvPr>
        </p:nvSpPr>
        <p:spPr/>
        <p:txBody>
          <a:bodyPr/>
          <a:lstStyle/>
          <a:p>
            <a:pPr>
              <a:defRPr/>
            </a:pPr>
            <a:fld id="{DBD08E13-496E-4571-8122-AF7B5B7C1DA7}" type="slidenum">
              <a:rPr lang="en-US" smtClean="0"/>
              <a:pPr>
                <a:defRPr/>
              </a:pPr>
              <a:t>12</a:t>
            </a:fld>
            <a:endParaRPr lang="en-US"/>
          </a:p>
        </p:txBody>
      </p:sp>
      <p:sp>
        <p:nvSpPr>
          <p:cNvPr id="5" name="Date Placeholder 4">
            <a:extLst>
              <a:ext uri="{FF2B5EF4-FFF2-40B4-BE49-F238E27FC236}">
                <a16:creationId xmlns:a16="http://schemas.microsoft.com/office/drawing/2014/main" id="{FEF2C9DD-6492-0BBA-36A9-CE0D71C79E10}"/>
              </a:ext>
            </a:extLst>
          </p:cNvPr>
          <p:cNvSpPr>
            <a:spLocks noGrp="1"/>
          </p:cNvSpPr>
          <p:nvPr>
            <p:ph type="dt" idx="1"/>
          </p:nvPr>
        </p:nvSpPr>
        <p:spPr/>
        <p:txBody>
          <a:bodyPr/>
          <a:lstStyle/>
          <a:p>
            <a:pPr>
              <a:defRPr/>
            </a:pPr>
            <a:fld id="{6559F022-5BF0-44BF-B72A-2018A2A7E434}" type="datetime1">
              <a:rPr lang="en-US" smtClean="0"/>
              <a:t>9/22/2025</a:t>
            </a:fld>
            <a:endParaRPr lang="en-US"/>
          </a:p>
        </p:txBody>
      </p:sp>
      <p:sp>
        <p:nvSpPr>
          <p:cNvPr id="6" name="Header Placeholder 5">
            <a:extLst>
              <a:ext uri="{FF2B5EF4-FFF2-40B4-BE49-F238E27FC236}">
                <a16:creationId xmlns:a16="http://schemas.microsoft.com/office/drawing/2014/main" id="{D609A018-3100-4767-4A75-FE835C33E6DB}"/>
              </a:ext>
            </a:extLst>
          </p:cNvPr>
          <p:cNvSpPr>
            <a:spLocks noGrp="1"/>
          </p:cNvSpPr>
          <p:nvPr>
            <p:ph type="hdr" sz="quarter"/>
          </p:nvPr>
        </p:nvSpPr>
        <p:spPr/>
        <p:txBody>
          <a:bodyPr/>
          <a:lstStyle/>
          <a:p>
            <a:pPr>
              <a:defRPr/>
            </a:pPr>
            <a:endParaRPr lang="en-US"/>
          </a:p>
        </p:txBody>
      </p:sp>
    </p:spTree>
    <p:extLst>
      <p:ext uri="{BB962C8B-B14F-4D97-AF65-F5344CB8AC3E}">
        <p14:creationId xmlns:p14="http://schemas.microsoft.com/office/powerpoint/2010/main" val="38516607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aseline="0" dirty="0"/>
          </a:p>
        </p:txBody>
      </p:sp>
      <p:sp>
        <p:nvSpPr>
          <p:cNvPr id="143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841" indent="-285708">
              <a:defRPr>
                <a:solidFill>
                  <a:schemeClr val="tx1"/>
                </a:solidFill>
                <a:latin typeface="Trebuchet MS" panose="020B0603020202020204" pitchFamily="34" charset="0"/>
                <a:cs typeface="Arial" panose="020B0604020202020204" pitchFamily="34" charset="0"/>
              </a:defRPr>
            </a:lvl2pPr>
            <a:lvl3pPr marL="1142833" indent="-228567">
              <a:defRPr>
                <a:solidFill>
                  <a:schemeClr val="tx1"/>
                </a:solidFill>
                <a:latin typeface="Trebuchet MS" panose="020B0603020202020204" pitchFamily="34" charset="0"/>
                <a:cs typeface="Arial" panose="020B0604020202020204" pitchFamily="34" charset="0"/>
              </a:defRPr>
            </a:lvl3pPr>
            <a:lvl4pPr marL="1599965" indent="-228567">
              <a:defRPr>
                <a:solidFill>
                  <a:schemeClr val="tx1"/>
                </a:solidFill>
                <a:latin typeface="Trebuchet MS" panose="020B0603020202020204" pitchFamily="34" charset="0"/>
                <a:cs typeface="Arial" panose="020B0604020202020204" pitchFamily="34" charset="0"/>
              </a:defRPr>
            </a:lvl4pPr>
            <a:lvl5pPr marL="2057099" indent="-228567">
              <a:defRPr>
                <a:solidFill>
                  <a:schemeClr val="tx1"/>
                </a:solidFill>
                <a:latin typeface="Trebuchet MS" panose="020B0603020202020204" pitchFamily="34" charset="0"/>
                <a:cs typeface="Arial" panose="020B0604020202020204" pitchFamily="34" charset="0"/>
              </a:defRPr>
            </a:lvl5pPr>
            <a:lvl6pPr marL="2514232" indent="-228567"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364" indent="-228567"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8498" indent="-228567"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5630" indent="-228567"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defTabSz="914266" fontAlgn="base">
              <a:spcBef>
                <a:spcPct val="0"/>
              </a:spcBef>
              <a:spcAft>
                <a:spcPct val="0"/>
              </a:spcAft>
              <a:defRPr/>
            </a:pPr>
            <a:fld id="{94709945-E3BC-4611-9FC4-CB10AC975B88}" type="slidenum">
              <a:rPr lang="en-US" altLang="en-US">
                <a:solidFill>
                  <a:prstClr val="black"/>
                </a:solidFill>
                <a:latin typeface="Calibri" panose="020F0502020204030204" pitchFamily="34" charset="0"/>
              </a:rPr>
              <a:pPr defTabSz="914266" fontAlgn="base">
                <a:spcBef>
                  <a:spcPct val="0"/>
                </a:spcBef>
                <a:spcAft>
                  <a:spcPct val="0"/>
                </a:spcAft>
                <a:defRPr/>
              </a:pPr>
              <a:t>13</a:t>
            </a:fld>
            <a:endParaRPr lang="en-US" altLang="en-US" dirty="0">
              <a:solidFill>
                <a:prstClr val="black"/>
              </a:solidFill>
              <a:latin typeface="Calibri" panose="020F0502020204030204" pitchFamily="34" charset="0"/>
            </a:endParaRPr>
          </a:p>
        </p:txBody>
      </p:sp>
      <p:sp>
        <p:nvSpPr>
          <p:cNvPr id="22533" name="Header Placeholder 1"/>
          <p:cNvSpPr>
            <a:spLocks noGrp="1"/>
          </p:cNvSpPr>
          <p:nvPr>
            <p:ph type="hdr" sz="quarter"/>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Trebuchet MS" panose="020B0603020202020204" pitchFamily="34" charset="0"/>
              </a:defRPr>
            </a:lvl1pPr>
            <a:lvl2pPr marL="749825" indent="-288394">
              <a:defRPr>
                <a:solidFill>
                  <a:schemeClr val="tx1"/>
                </a:solidFill>
                <a:latin typeface="Trebuchet MS" panose="020B0603020202020204" pitchFamily="34" charset="0"/>
              </a:defRPr>
            </a:lvl2pPr>
            <a:lvl3pPr marL="1153575" indent="-230715">
              <a:defRPr>
                <a:solidFill>
                  <a:schemeClr val="tx1"/>
                </a:solidFill>
                <a:latin typeface="Trebuchet MS" panose="020B0603020202020204" pitchFamily="34" charset="0"/>
              </a:defRPr>
            </a:lvl3pPr>
            <a:lvl4pPr marL="1615006" indent="-230715">
              <a:defRPr>
                <a:solidFill>
                  <a:schemeClr val="tx1"/>
                </a:solidFill>
                <a:latin typeface="Trebuchet MS" panose="020B0603020202020204" pitchFamily="34" charset="0"/>
              </a:defRPr>
            </a:lvl4pPr>
            <a:lvl5pPr marL="2076435" indent="-230715">
              <a:defRPr>
                <a:solidFill>
                  <a:schemeClr val="tx1"/>
                </a:solidFill>
                <a:latin typeface="Trebuchet MS" panose="020B0603020202020204" pitchFamily="34" charset="0"/>
              </a:defRPr>
            </a:lvl5pPr>
            <a:lvl6pPr marL="2537865" indent="-230715" fontAlgn="base">
              <a:spcBef>
                <a:spcPct val="0"/>
              </a:spcBef>
              <a:spcAft>
                <a:spcPct val="0"/>
              </a:spcAft>
              <a:defRPr>
                <a:solidFill>
                  <a:schemeClr val="tx1"/>
                </a:solidFill>
                <a:latin typeface="Trebuchet MS" panose="020B0603020202020204" pitchFamily="34" charset="0"/>
              </a:defRPr>
            </a:lvl6pPr>
            <a:lvl7pPr marL="2999295" indent="-230715" fontAlgn="base">
              <a:spcBef>
                <a:spcPct val="0"/>
              </a:spcBef>
              <a:spcAft>
                <a:spcPct val="0"/>
              </a:spcAft>
              <a:defRPr>
                <a:solidFill>
                  <a:schemeClr val="tx1"/>
                </a:solidFill>
                <a:latin typeface="Trebuchet MS" panose="020B0603020202020204" pitchFamily="34" charset="0"/>
              </a:defRPr>
            </a:lvl7pPr>
            <a:lvl8pPr marL="3460726" indent="-230715" fontAlgn="base">
              <a:spcBef>
                <a:spcPct val="0"/>
              </a:spcBef>
              <a:spcAft>
                <a:spcPct val="0"/>
              </a:spcAft>
              <a:defRPr>
                <a:solidFill>
                  <a:schemeClr val="tx1"/>
                </a:solidFill>
                <a:latin typeface="Trebuchet MS" panose="020B0603020202020204" pitchFamily="34" charset="0"/>
              </a:defRPr>
            </a:lvl8pPr>
            <a:lvl9pPr marL="3922155" indent="-230715" fontAlgn="base">
              <a:spcBef>
                <a:spcPct val="0"/>
              </a:spcBef>
              <a:spcAft>
                <a:spcPct val="0"/>
              </a:spcAft>
              <a:defRPr>
                <a:solidFill>
                  <a:schemeClr val="tx1"/>
                </a:solidFill>
                <a:latin typeface="Trebuchet MS" panose="020B0603020202020204" pitchFamily="34" charset="0"/>
              </a:defRPr>
            </a:lvl9pPr>
          </a:lstStyle>
          <a:p>
            <a:pPr defTabSz="914266" fontAlgn="base">
              <a:spcBef>
                <a:spcPct val="0"/>
              </a:spcBef>
              <a:spcAft>
                <a:spcPct val="0"/>
              </a:spcAft>
              <a:defRPr/>
            </a:pPr>
            <a:r>
              <a:rPr lang="en-US" dirty="0">
                <a:solidFill>
                  <a:prstClr val="black"/>
                </a:solidFill>
                <a:latin typeface="Calibri" panose="020F0502020204030204" pitchFamily="34" charset="0"/>
              </a:rPr>
              <a:t>DRAFT</a:t>
            </a:r>
          </a:p>
        </p:txBody>
      </p:sp>
    </p:spTree>
    <p:extLst>
      <p:ext uri="{BB962C8B-B14F-4D97-AF65-F5344CB8AC3E}">
        <p14:creationId xmlns:p14="http://schemas.microsoft.com/office/powerpoint/2010/main" val="7636729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7897F07-4CE1-41FD-85B4-DFED692AEA5C}"/>
              </a:ext>
            </a:extLst>
          </p:cNvPr>
          <p:cNvSpPr>
            <a:spLocks noGrp="1"/>
          </p:cNvSpPr>
          <p:nvPr>
            <p:ph type="sldNum" sz="quarter" idx="5"/>
          </p:nvPr>
        </p:nvSpPr>
        <p:spPr/>
        <p:txBody>
          <a:bodyPr/>
          <a:lstStyle/>
          <a:p>
            <a:pPr>
              <a:defRPr/>
            </a:pPr>
            <a:fld id="{19ADB645-81B0-495C-8547-97A73768744B}" type="slidenum">
              <a:rPr lang="en-US" altLang="en-US" smtClean="0"/>
              <a:pPr>
                <a:defRPr/>
              </a:pPr>
              <a:t>14</a:t>
            </a:fld>
            <a:endParaRPr lang="en-US" altLang="en-US" dirty="0"/>
          </a:p>
        </p:txBody>
      </p:sp>
    </p:spTree>
    <p:extLst>
      <p:ext uri="{BB962C8B-B14F-4D97-AF65-F5344CB8AC3E}">
        <p14:creationId xmlns:p14="http://schemas.microsoft.com/office/powerpoint/2010/main" val="7953933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Taxes with 3.9000 Millage Rate</a:t>
            </a:r>
          </a:p>
          <a:p>
            <a:r>
              <a:rPr lang="en-US" dirty="0"/>
              <a:t>See excel for detail and breakdown.  In case of questions.</a:t>
            </a:r>
          </a:p>
        </p:txBody>
      </p:sp>
      <p:sp>
        <p:nvSpPr>
          <p:cNvPr id="4" name="Slide Number Placeholder 3"/>
          <p:cNvSpPr>
            <a:spLocks noGrp="1"/>
          </p:cNvSpPr>
          <p:nvPr>
            <p:ph type="sldNum" sz="quarter" idx="5"/>
          </p:nvPr>
        </p:nvSpPr>
        <p:spPr/>
        <p:txBody>
          <a:bodyPr/>
          <a:lstStyle/>
          <a:p>
            <a:pPr>
              <a:defRPr/>
            </a:pPr>
            <a:fld id="{DBD08E13-496E-4571-8122-AF7B5B7C1DA7}" type="slidenum">
              <a:rPr lang="en-US" smtClean="0"/>
              <a:pPr>
                <a:defRPr/>
              </a:pPr>
              <a:t>15</a:t>
            </a:fld>
            <a:endParaRPr lang="en-US"/>
          </a:p>
        </p:txBody>
      </p:sp>
      <p:sp>
        <p:nvSpPr>
          <p:cNvPr id="5" name="Date Placeholder 4">
            <a:extLst>
              <a:ext uri="{FF2B5EF4-FFF2-40B4-BE49-F238E27FC236}">
                <a16:creationId xmlns:a16="http://schemas.microsoft.com/office/drawing/2014/main" id="{18F9C8E4-8EA0-473D-5456-D1259B8CFD7B}"/>
              </a:ext>
            </a:extLst>
          </p:cNvPr>
          <p:cNvSpPr>
            <a:spLocks noGrp="1"/>
          </p:cNvSpPr>
          <p:nvPr>
            <p:ph type="dt" idx="1"/>
          </p:nvPr>
        </p:nvSpPr>
        <p:spPr/>
        <p:txBody>
          <a:bodyPr/>
          <a:lstStyle/>
          <a:p>
            <a:pPr>
              <a:defRPr/>
            </a:pPr>
            <a:fld id="{2BFA622B-CF9E-45A8-B2A4-E284EB7C0DA2}" type="datetime1">
              <a:rPr lang="en-US" smtClean="0"/>
              <a:t>9/22/2025</a:t>
            </a:fld>
            <a:endParaRPr lang="en-US"/>
          </a:p>
        </p:txBody>
      </p:sp>
      <p:sp>
        <p:nvSpPr>
          <p:cNvPr id="6" name="Header Placeholder 5">
            <a:extLst>
              <a:ext uri="{FF2B5EF4-FFF2-40B4-BE49-F238E27FC236}">
                <a16:creationId xmlns:a16="http://schemas.microsoft.com/office/drawing/2014/main" id="{12553963-48FE-44A2-DA58-8A5460522DC8}"/>
              </a:ext>
            </a:extLst>
          </p:cNvPr>
          <p:cNvSpPr>
            <a:spLocks noGrp="1"/>
          </p:cNvSpPr>
          <p:nvPr>
            <p:ph type="hdr" sz="quarter"/>
          </p:nvPr>
        </p:nvSpPr>
        <p:spPr/>
        <p:txBody>
          <a:bodyPr/>
          <a:lstStyle/>
          <a:p>
            <a:pPr>
              <a:defRPr/>
            </a:pPr>
            <a:endParaRPr lang="en-US"/>
          </a:p>
        </p:txBody>
      </p:sp>
    </p:spTree>
    <p:extLst>
      <p:ext uri="{BB962C8B-B14F-4D97-AF65-F5344CB8AC3E}">
        <p14:creationId xmlns:p14="http://schemas.microsoft.com/office/powerpoint/2010/main" val="20491340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605493-C435-CBE9-F0E0-7829840D63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2FE842-3B6C-4F7D-AC7A-3C3AD50DF1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1153F5-19B7-60BC-C41D-696A4EE26B5F}"/>
              </a:ext>
            </a:extLst>
          </p:cNvPr>
          <p:cNvSpPr>
            <a:spLocks noGrp="1"/>
          </p:cNvSpPr>
          <p:nvPr>
            <p:ph type="body" idx="1"/>
          </p:nvPr>
        </p:nvSpPr>
        <p:spPr/>
        <p:txBody>
          <a:bodyPr/>
          <a:lstStyle/>
          <a:p>
            <a:r>
              <a:rPr lang="en-US" dirty="0"/>
              <a:t>Taxes with 3.9000 Millage Rate</a:t>
            </a:r>
          </a:p>
          <a:p>
            <a:r>
              <a:rPr lang="en-US" dirty="0"/>
              <a:t>See excel for detail and breakdown.  In case of questions.</a:t>
            </a:r>
          </a:p>
        </p:txBody>
      </p:sp>
      <p:sp>
        <p:nvSpPr>
          <p:cNvPr id="4" name="Slide Number Placeholder 3">
            <a:extLst>
              <a:ext uri="{FF2B5EF4-FFF2-40B4-BE49-F238E27FC236}">
                <a16:creationId xmlns:a16="http://schemas.microsoft.com/office/drawing/2014/main" id="{00349D4A-61B7-D342-A1B0-E14D32AAC361}"/>
              </a:ext>
            </a:extLst>
          </p:cNvPr>
          <p:cNvSpPr>
            <a:spLocks noGrp="1"/>
          </p:cNvSpPr>
          <p:nvPr>
            <p:ph type="sldNum" sz="quarter" idx="5"/>
          </p:nvPr>
        </p:nvSpPr>
        <p:spPr/>
        <p:txBody>
          <a:bodyPr/>
          <a:lstStyle/>
          <a:p>
            <a:pPr>
              <a:defRPr/>
            </a:pPr>
            <a:fld id="{DBD08E13-496E-4571-8122-AF7B5B7C1DA7}" type="slidenum">
              <a:rPr lang="en-US" smtClean="0"/>
              <a:pPr>
                <a:defRPr/>
              </a:pPr>
              <a:t>16</a:t>
            </a:fld>
            <a:endParaRPr lang="en-US"/>
          </a:p>
        </p:txBody>
      </p:sp>
      <p:sp>
        <p:nvSpPr>
          <p:cNvPr id="5" name="Date Placeholder 4">
            <a:extLst>
              <a:ext uri="{FF2B5EF4-FFF2-40B4-BE49-F238E27FC236}">
                <a16:creationId xmlns:a16="http://schemas.microsoft.com/office/drawing/2014/main" id="{BC9699DB-B1D4-A03F-CD50-1875A6FB2CC8}"/>
              </a:ext>
            </a:extLst>
          </p:cNvPr>
          <p:cNvSpPr>
            <a:spLocks noGrp="1"/>
          </p:cNvSpPr>
          <p:nvPr>
            <p:ph type="dt" idx="1"/>
          </p:nvPr>
        </p:nvSpPr>
        <p:spPr/>
        <p:txBody>
          <a:bodyPr/>
          <a:lstStyle/>
          <a:p>
            <a:pPr>
              <a:defRPr/>
            </a:pPr>
            <a:fld id="{2BFA622B-CF9E-45A8-B2A4-E284EB7C0DA2}" type="datetime1">
              <a:rPr lang="en-US" smtClean="0"/>
              <a:t>9/22/2025</a:t>
            </a:fld>
            <a:endParaRPr lang="en-US"/>
          </a:p>
        </p:txBody>
      </p:sp>
      <p:sp>
        <p:nvSpPr>
          <p:cNvPr id="6" name="Header Placeholder 5">
            <a:extLst>
              <a:ext uri="{FF2B5EF4-FFF2-40B4-BE49-F238E27FC236}">
                <a16:creationId xmlns:a16="http://schemas.microsoft.com/office/drawing/2014/main" id="{DB3C182D-BBDB-BB44-02AD-DEB6692AFA62}"/>
              </a:ext>
            </a:extLst>
          </p:cNvPr>
          <p:cNvSpPr>
            <a:spLocks noGrp="1"/>
          </p:cNvSpPr>
          <p:nvPr>
            <p:ph type="hdr" sz="quarter"/>
          </p:nvPr>
        </p:nvSpPr>
        <p:spPr/>
        <p:txBody>
          <a:bodyPr/>
          <a:lstStyle/>
          <a:p>
            <a:pPr>
              <a:defRPr/>
            </a:pPr>
            <a:endParaRPr lang="en-US"/>
          </a:p>
        </p:txBody>
      </p:sp>
    </p:spTree>
    <p:extLst>
      <p:ext uri="{BB962C8B-B14F-4D97-AF65-F5344CB8AC3E}">
        <p14:creationId xmlns:p14="http://schemas.microsoft.com/office/powerpoint/2010/main" val="33673766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a:defRPr/>
            </a:pPr>
            <a:r>
              <a:rPr lang="en-US" altLang="en-US" b="1" dirty="0"/>
              <a:t>See excel file for reference and address any possible questions</a:t>
            </a:r>
          </a:p>
          <a:p>
            <a:pPr defTabSz="914266">
              <a:defRPr/>
            </a:pPr>
            <a:r>
              <a:rPr lang="en-US" altLang="en-US" dirty="0"/>
              <a:t>Note: Within Operating Expenses, Public Safety makes up 67% or $8.6MM and 34% ($8.031MM) of the GF expenditures ($25.378MM).</a:t>
            </a:r>
          </a:p>
          <a:p>
            <a:pPr defTabSz="914266">
              <a:defRPr/>
            </a:pPr>
            <a:r>
              <a:rPr lang="en-US" altLang="en-US" dirty="0"/>
              <a:t>FY2026 Budget does not include funding for the acquisition of land for the EOC.  That said, the Town has enough funds in reserves without impacting 25% fund </a:t>
            </a:r>
            <a:r>
              <a:rPr lang="en-US" altLang="en-US"/>
              <a:t>balance policy requirements.</a:t>
            </a:r>
            <a:endParaRPr lang="en-US" altLang="en-US" dirty="0"/>
          </a:p>
          <a:p>
            <a:endParaRPr lang="en-US" dirty="0"/>
          </a:p>
        </p:txBody>
      </p:sp>
      <p:sp>
        <p:nvSpPr>
          <p:cNvPr id="4" name="Slide Number Placeholder 3"/>
          <p:cNvSpPr>
            <a:spLocks noGrp="1"/>
          </p:cNvSpPr>
          <p:nvPr>
            <p:ph type="sldNum" sz="quarter" idx="5"/>
          </p:nvPr>
        </p:nvSpPr>
        <p:spPr/>
        <p:txBody>
          <a:bodyPr/>
          <a:lstStyle/>
          <a:p>
            <a:pPr>
              <a:defRPr/>
            </a:pPr>
            <a:fld id="{DBD08E13-496E-4571-8122-AF7B5B7C1DA7}" type="slidenum">
              <a:rPr lang="en-US" smtClean="0"/>
              <a:pPr>
                <a:defRPr/>
              </a:pPr>
              <a:t>17</a:t>
            </a:fld>
            <a:endParaRPr lang="en-US"/>
          </a:p>
        </p:txBody>
      </p:sp>
    </p:spTree>
    <p:extLst>
      <p:ext uri="{BB962C8B-B14F-4D97-AF65-F5344CB8AC3E}">
        <p14:creationId xmlns:p14="http://schemas.microsoft.com/office/powerpoint/2010/main" val="35318680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id="{6E48180F-0F01-4BF9-8ACA-FC45E3B6D0FB}"/>
              </a:ext>
            </a:extLst>
          </p:cNvPr>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a:extLst>
              <a:ext uri="{FF2B5EF4-FFF2-40B4-BE49-F238E27FC236}">
                <a16:creationId xmlns:a16="http://schemas.microsoft.com/office/drawing/2014/main" id="{594001D0-D4CA-48B8-9C74-90898C82F7D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4266">
              <a:defRPr/>
            </a:pPr>
            <a:r>
              <a:rPr lang="en-US" dirty="0"/>
              <a:t>STOP/STOP/STOP/STOP ON THIS SLIDE:</a:t>
            </a:r>
          </a:p>
          <a:p>
            <a:pPr defTabSz="914266">
              <a:defRPr/>
            </a:pPr>
            <a:r>
              <a:rPr lang="en-US" b="1" dirty="0"/>
              <a:t>AT THIS TIME, I’M STOPPIN HERE TO ADDRESS ANY QUESTIONS OR COMMENTS</a:t>
            </a:r>
            <a:endParaRPr lang="en-US" altLang="en-US" dirty="0"/>
          </a:p>
        </p:txBody>
      </p:sp>
      <p:sp>
        <p:nvSpPr>
          <p:cNvPr id="4" name="Slide Number Placeholder 3">
            <a:extLst>
              <a:ext uri="{FF2B5EF4-FFF2-40B4-BE49-F238E27FC236}">
                <a16:creationId xmlns:a16="http://schemas.microsoft.com/office/drawing/2014/main" id="{7CD07FE0-EA45-45A9-9A00-19F70BFCE68D}"/>
              </a:ext>
            </a:extLst>
          </p:cNvPr>
          <p:cNvSpPr>
            <a:spLocks noGrp="1"/>
          </p:cNvSpPr>
          <p:nvPr>
            <p:ph type="sldNum" sz="quarter" idx="5"/>
          </p:nvPr>
        </p:nvSpPr>
        <p:spPr/>
        <p:txBody>
          <a:bodyPr/>
          <a:lstStyle/>
          <a:p>
            <a:pPr>
              <a:defRPr/>
            </a:pPr>
            <a:fld id="{19ADB645-81B0-495C-8547-97A73768744B}" type="slidenum">
              <a:rPr lang="en-US" altLang="en-US" smtClean="0"/>
              <a:pPr>
                <a:defRPr/>
              </a:pPr>
              <a:t>18</a:t>
            </a:fld>
            <a:endParaRPr lang="en-US"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Use this slide each time.</a:t>
            </a:r>
            <a:r>
              <a:rPr lang="en-US" altLang="en-US" baseline="0" dirty="0"/>
              <a:t>  Rather than removing items, just change the empty box to a check mark. </a:t>
            </a:r>
            <a:endParaRPr lang="en-US" altLang="en-US" dirty="0"/>
          </a:p>
        </p:txBody>
      </p:sp>
      <p:sp>
        <p:nvSpPr>
          <p:cNvPr id="3" name="Slide Number Placeholder 2">
            <a:extLst>
              <a:ext uri="{FF2B5EF4-FFF2-40B4-BE49-F238E27FC236}">
                <a16:creationId xmlns:a16="http://schemas.microsoft.com/office/drawing/2014/main" id="{294CA24D-D89F-4329-8318-A9837B7BA239}"/>
              </a:ext>
            </a:extLst>
          </p:cNvPr>
          <p:cNvSpPr>
            <a:spLocks noGrp="1"/>
          </p:cNvSpPr>
          <p:nvPr>
            <p:ph type="sldNum" sz="quarter" idx="5"/>
          </p:nvPr>
        </p:nvSpPr>
        <p:spPr/>
        <p:txBody>
          <a:bodyPr/>
          <a:lstStyle/>
          <a:p>
            <a:pPr>
              <a:defRPr/>
            </a:pPr>
            <a:fld id="{19ADB645-81B0-495C-8547-97A73768744B}" type="slidenum">
              <a:rPr lang="en-US" altLang="en-US" smtClean="0"/>
              <a:pPr>
                <a:defRPr/>
              </a:pPr>
              <a:t>2</a:t>
            </a:fld>
            <a:endParaRPr lang="en-US" altLang="en-US" dirty="0"/>
          </a:p>
        </p:txBody>
      </p:sp>
    </p:spTree>
    <p:extLst>
      <p:ext uri="{BB962C8B-B14F-4D97-AF65-F5344CB8AC3E}">
        <p14:creationId xmlns:p14="http://schemas.microsoft.com/office/powerpoint/2010/main" val="9073005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Thanks Emily, Town awarded an additional $587,890 for the Dykes Rd turn lanes ($405,990). Total project $1.189M</a:t>
            </a:r>
            <a:endParaRPr lang="en-US" altLang="en-US" baseline="0" dirty="0"/>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841" indent="-285708">
              <a:defRPr>
                <a:solidFill>
                  <a:schemeClr val="tx1"/>
                </a:solidFill>
                <a:latin typeface="Calibri" panose="020F0502020204030204" pitchFamily="34" charset="0"/>
                <a:cs typeface="Arial" panose="020B0604020202020204" pitchFamily="34" charset="0"/>
              </a:defRPr>
            </a:lvl2pPr>
            <a:lvl3pPr marL="1142833" indent="-228567">
              <a:defRPr>
                <a:solidFill>
                  <a:schemeClr val="tx1"/>
                </a:solidFill>
                <a:latin typeface="Calibri" panose="020F0502020204030204" pitchFamily="34" charset="0"/>
                <a:cs typeface="Arial" panose="020B0604020202020204" pitchFamily="34" charset="0"/>
              </a:defRPr>
            </a:lvl3pPr>
            <a:lvl4pPr marL="1599965" indent="-228567">
              <a:defRPr>
                <a:solidFill>
                  <a:schemeClr val="tx1"/>
                </a:solidFill>
                <a:latin typeface="Calibri" panose="020F0502020204030204" pitchFamily="34" charset="0"/>
                <a:cs typeface="Arial" panose="020B0604020202020204" pitchFamily="34" charset="0"/>
              </a:defRPr>
            </a:lvl4pPr>
            <a:lvl5pPr marL="2057099" indent="-228567">
              <a:defRPr>
                <a:solidFill>
                  <a:schemeClr val="tx1"/>
                </a:solidFill>
                <a:latin typeface="Calibri" panose="020F0502020204030204" pitchFamily="34" charset="0"/>
                <a:cs typeface="Arial" panose="020B0604020202020204" pitchFamily="34" charset="0"/>
              </a:defRPr>
            </a:lvl5pPr>
            <a:lvl6pPr marL="2514232" indent="-228567"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364" indent="-228567"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8498" indent="-228567"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5630" indent="-228567"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E5BEDA91-E270-4347-9020-74203CC00ED9}" type="slidenum">
              <a:rPr lang="en-US" altLang="en-US" smtClean="0"/>
              <a:pPr/>
              <a:t>3</a:t>
            </a:fld>
            <a:endParaRPr lang="en-US" altLang="en-US"/>
          </a:p>
        </p:txBody>
      </p:sp>
      <p:sp>
        <p:nvSpPr>
          <p:cNvPr id="2" name="Date Placeholder 1">
            <a:extLst>
              <a:ext uri="{FF2B5EF4-FFF2-40B4-BE49-F238E27FC236}">
                <a16:creationId xmlns:a16="http://schemas.microsoft.com/office/drawing/2014/main" id="{58BB0CB7-AD1D-C357-1840-98AFF4619DDF}"/>
              </a:ext>
            </a:extLst>
          </p:cNvPr>
          <p:cNvSpPr>
            <a:spLocks noGrp="1"/>
          </p:cNvSpPr>
          <p:nvPr>
            <p:ph type="dt" idx="1"/>
          </p:nvPr>
        </p:nvSpPr>
        <p:spPr/>
        <p:txBody>
          <a:bodyPr/>
          <a:lstStyle/>
          <a:p>
            <a:pPr>
              <a:defRPr/>
            </a:pPr>
            <a:fld id="{14C5FA88-516F-4D95-B359-4103DFE3BD18}" type="datetime1">
              <a:rPr lang="en-US" smtClean="0"/>
              <a:t>9/22/2025</a:t>
            </a:fld>
            <a:endParaRPr lang="en-US"/>
          </a:p>
        </p:txBody>
      </p:sp>
      <p:sp>
        <p:nvSpPr>
          <p:cNvPr id="3" name="Header Placeholder 2">
            <a:extLst>
              <a:ext uri="{FF2B5EF4-FFF2-40B4-BE49-F238E27FC236}">
                <a16:creationId xmlns:a16="http://schemas.microsoft.com/office/drawing/2014/main" id="{8D29F42A-0409-49FD-6AD4-8701A4470C23}"/>
              </a:ext>
            </a:extLst>
          </p:cNvPr>
          <p:cNvSpPr>
            <a:spLocks noGrp="1"/>
          </p:cNvSpPr>
          <p:nvPr>
            <p:ph type="hdr" sz="quarter"/>
          </p:nvPr>
        </p:nvSpPr>
        <p:spPr/>
        <p:txBody>
          <a:bodyPr/>
          <a:lstStyle/>
          <a:p>
            <a:pPr>
              <a:defRPr/>
            </a:pPr>
            <a:endParaRPr lang="en-US"/>
          </a:p>
        </p:txBody>
      </p:sp>
    </p:spTree>
    <p:extLst>
      <p:ext uri="{BB962C8B-B14F-4D97-AF65-F5344CB8AC3E}">
        <p14:creationId xmlns:p14="http://schemas.microsoft.com/office/powerpoint/2010/main" val="37861136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E407DDD-5472-448C-AA62-9E98C1A45EB2}"/>
              </a:ext>
            </a:extLst>
          </p:cNvPr>
          <p:cNvSpPr>
            <a:spLocks noGrp="1"/>
          </p:cNvSpPr>
          <p:nvPr>
            <p:ph type="sldNum" sz="quarter" idx="5"/>
          </p:nvPr>
        </p:nvSpPr>
        <p:spPr/>
        <p:txBody>
          <a:bodyPr/>
          <a:lstStyle/>
          <a:p>
            <a:pPr>
              <a:defRPr/>
            </a:pPr>
            <a:fld id="{19ADB645-81B0-495C-8547-97A73768744B}" type="slidenum">
              <a:rPr lang="en-US" altLang="en-US" smtClean="0"/>
              <a:pPr>
                <a:defRPr/>
              </a:pPr>
              <a:t>4</a:t>
            </a:fld>
            <a:endParaRPr lang="en-US" altLang="en-US" dirty="0"/>
          </a:p>
        </p:txBody>
      </p:sp>
    </p:spTree>
    <p:extLst>
      <p:ext uri="{BB962C8B-B14F-4D97-AF65-F5344CB8AC3E}">
        <p14:creationId xmlns:p14="http://schemas.microsoft.com/office/powerpoint/2010/main" val="34802624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7938" y="876300"/>
            <a:ext cx="4202112" cy="2365375"/>
          </a:xfrm>
        </p:spPr>
      </p:sp>
      <p:sp>
        <p:nvSpPr>
          <p:cNvPr id="3" name="Notes Placeholder 2"/>
          <p:cNvSpPr>
            <a:spLocks noGrp="1"/>
          </p:cNvSpPr>
          <p:nvPr>
            <p:ph type="body" idx="1"/>
          </p:nvPr>
        </p:nvSpPr>
        <p:spPr/>
        <p:txBody>
          <a:bodyPr/>
          <a:lstStyle/>
          <a:p>
            <a:r>
              <a:rPr lang="en-US" sz="1800" dirty="0">
                <a:latin typeface="Arial" panose="020B0604020202020204" pitchFamily="34" charset="0"/>
                <a:ea typeface="Times New Roman" panose="02020603050405020304" pitchFamily="18" charset="0"/>
              </a:rPr>
              <a:t>Budget workshop $775.46 vs. last year $758.63 = $16.83 increase</a:t>
            </a:r>
          </a:p>
          <a:p>
            <a:r>
              <a:rPr lang="en-US" sz="1800" dirty="0">
                <a:latin typeface="Arial" panose="020B0604020202020204" pitchFamily="34" charset="0"/>
                <a:ea typeface="Times New Roman" panose="02020603050405020304" pitchFamily="18" charset="0"/>
              </a:rPr>
              <a:t>First hearing $767.76 vs. last year $758.63 = $9.13 increase (formula small variance adjustment)</a:t>
            </a:r>
          </a:p>
          <a:p>
            <a:r>
              <a:rPr lang="en-US" sz="1800" dirty="0">
                <a:latin typeface="Arial" panose="020B0604020202020204" pitchFamily="34" charset="0"/>
                <a:ea typeface="Times New Roman" panose="02020603050405020304" pitchFamily="18" charset="0"/>
              </a:rPr>
              <a:t>Attributable to a $250K subsidy (unassigned fund balance – reserves).</a:t>
            </a:r>
            <a:endParaRPr lang="en-US" dirty="0"/>
          </a:p>
        </p:txBody>
      </p:sp>
    </p:spTree>
    <p:extLst>
      <p:ext uri="{BB962C8B-B14F-4D97-AF65-F5344CB8AC3E}">
        <p14:creationId xmlns:p14="http://schemas.microsoft.com/office/powerpoint/2010/main" val="30957652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xfrm>
            <a:off x="-1465263" y="923925"/>
            <a:ext cx="8216901" cy="46228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SWR continues to assess at Full Cost Recovery (100% - Providing a transparent reflection of real fire protection costs).  As one of the few municipalities in Broward County with this level of transparency and without addressing operational issues, SWR remains among the highest fire protection assessment costs in the county.  It appears</a:t>
            </a:r>
            <a:r>
              <a:rPr lang="en-US" altLang="en-US" baseline="0"/>
              <a:t> that the municipalities that are making adjustments rather than holding at an artificial amount proposed higher percentage increases for FY 22</a:t>
            </a:r>
            <a:endParaRPr lang="en-US" altLang="en-US"/>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841" indent="-285708">
              <a:defRPr>
                <a:solidFill>
                  <a:schemeClr val="tx1"/>
                </a:solidFill>
                <a:latin typeface="Calibri" panose="020F0502020204030204" pitchFamily="34" charset="0"/>
                <a:cs typeface="Arial" panose="020B0604020202020204" pitchFamily="34" charset="0"/>
              </a:defRPr>
            </a:lvl2pPr>
            <a:lvl3pPr marL="1142833" indent="-228567">
              <a:defRPr>
                <a:solidFill>
                  <a:schemeClr val="tx1"/>
                </a:solidFill>
                <a:latin typeface="Calibri" panose="020F0502020204030204" pitchFamily="34" charset="0"/>
                <a:cs typeface="Arial" panose="020B0604020202020204" pitchFamily="34" charset="0"/>
              </a:defRPr>
            </a:lvl3pPr>
            <a:lvl4pPr marL="1599965" indent="-228567">
              <a:defRPr>
                <a:solidFill>
                  <a:schemeClr val="tx1"/>
                </a:solidFill>
                <a:latin typeface="Calibri" panose="020F0502020204030204" pitchFamily="34" charset="0"/>
                <a:cs typeface="Arial" panose="020B0604020202020204" pitchFamily="34" charset="0"/>
              </a:defRPr>
            </a:lvl4pPr>
            <a:lvl5pPr marL="2057099" indent="-228567">
              <a:defRPr>
                <a:solidFill>
                  <a:schemeClr val="tx1"/>
                </a:solidFill>
                <a:latin typeface="Calibri" panose="020F0502020204030204" pitchFamily="34" charset="0"/>
                <a:cs typeface="Arial" panose="020B0604020202020204" pitchFamily="34" charset="0"/>
              </a:defRPr>
            </a:lvl5pPr>
            <a:lvl6pPr marL="2514232" indent="-228567"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364" indent="-228567"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8498" indent="-228567"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5630" indent="-228567"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0DC0F80-67DF-42CF-B40C-1F5F6175504E}" type="slidenum">
              <a:rPr lang="en-US" altLang="en-US" smtClean="0"/>
              <a:pPr/>
              <a:t>6</a:t>
            </a:fld>
            <a:endParaRPr lang="en-US" altLang="en-US"/>
          </a:p>
        </p:txBody>
      </p:sp>
      <p:sp>
        <p:nvSpPr>
          <p:cNvPr id="2" name="Date Placeholder 1">
            <a:extLst>
              <a:ext uri="{FF2B5EF4-FFF2-40B4-BE49-F238E27FC236}">
                <a16:creationId xmlns:a16="http://schemas.microsoft.com/office/drawing/2014/main" id="{1D9002B5-3D2C-34EE-6A94-E131B37223D4}"/>
              </a:ext>
            </a:extLst>
          </p:cNvPr>
          <p:cNvSpPr>
            <a:spLocks noGrp="1"/>
          </p:cNvSpPr>
          <p:nvPr>
            <p:ph type="dt" idx="1"/>
          </p:nvPr>
        </p:nvSpPr>
        <p:spPr/>
        <p:txBody>
          <a:bodyPr/>
          <a:lstStyle/>
          <a:p>
            <a:pPr>
              <a:defRPr/>
            </a:pPr>
            <a:fld id="{0543A34D-D039-43AF-BE99-332EFBA7B5BD}" type="datetime1">
              <a:rPr lang="en-US" smtClean="0"/>
              <a:t>9/22/2025</a:t>
            </a:fld>
            <a:endParaRPr lang="en-US"/>
          </a:p>
        </p:txBody>
      </p:sp>
      <p:sp>
        <p:nvSpPr>
          <p:cNvPr id="3" name="Header Placeholder 2">
            <a:extLst>
              <a:ext uri="{FF2B5EF4-FFF2-40B4-BE49-F238E27FC236}">
                <a16:creationId xmlns:a16="http://schemas.microsoft.com/office/drawing/2014/main" id="{8F38D34E-7C53-BC7F-8DB1-4860A63BC8FE}"/>
              </a:ext>
            </a:extLst>
          </p:cNvPr>
          <p:cNvSpPr>
            <a:spLocks noGrp="1"/>
          </p:cNvSpPr>
          <p:nvPr>
            <p:ph type="hdr" sz="quarter"/>
          </p:nvPr>
        </p:nvSpPr>
        <p:spPr/>
        <p:txBody>
          <a:bodyPr/>
          <a:lstStyle/>
          <a:p>
            <a:pPr>
              <a:defRPr/>
            </a:pPr>
            <a:endParaRPr lang="en-US"/>
          </a:p>
        </p:txBody>
      </p:sp>
    </p:spTree>
    <p:extLst>
      <p:ext uri="{BB962C8B-B14F-4D97-AF65-F5344CB8AC3E}">
        <p14:creationId xmlns:p14="http://schemas.microsoft.com/office/powerpoint/2010/main" val="2422270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7304262-FCB9-4698-96D6-0EAD527B7208}"/>
              </a:ext>
            </a:extLst>
          </p:cNvPr>
          <p:cNvSpPr>
            <a:spLocks noGrp="1"/>
          </p:cNvSpPr>
          <p:nvPr>
            <p:ph type="sldNum" sz="quarter" idx="5"/>
          </p:nvPr>
        </p:nvSpPr>
        <p:spPr/>
        <p:txBody>
          <a:bodyPr/>
          <a:lstStyle/>
          <a:p>
            <a:pPr>
              <a:defRPr/>
            </a:pPr>
            <a:fld id="{19ADB645-81B0-495C-8547-97A73768744B}" type="slidenum">
              <a:rPr lang="en-US" altLang="en-US" smtClean="0"/>
              <a:pPr>
                <a:defRPr/>
              </a:pPr>
              <a:t>7</a:t>
            </a:fld>
            <a:endParaRPr lang="en-US" altLang="en-US" dirty="0"/>
          </a:p>
        </p:txBody>
      </p:sp>
    </p:spTree>
    <p:extLst>
      <p:ext uri="{BB962C8B-B14F-4D97-AF65-F5344CB8AC3E}">
        <p14:creationId xmlns:p14="http://schemas.microsoft.com/office/powerpoint/2010/main" val="29670138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xfrm>
            <a:off x="2547938" y="876300"/>
            <a:ext cx="4202112" cy="23653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0" dirty="0"/>
              <a:t>Rates attained with the utilization of unassigned fund balance ($250K)</a:t>
            </a:r>
            <a:endParaRPr lang="en-US" dirty="0"/>
          </a:p>
          <a:p>
            <a:pPr defTabSz="914266" eaLnBrk="1" hangingPunct="1">
              <a:spcBef>
                <a:spcPct val="0"/>
              </a:spcBef>
              <a:defRPr/>
            </a:pPr>
            <a:r>
              <a:rPr lang="en-US" altLang="en-US" b="1" dirty="0"/>
              <a:t>1</a:t>
            </a:r>
            <a:r>
              <a:rPr lang="en-US" altLang="en-US" b="1" baseline="30000" dirty="0"/>
              <a:t>ST</a:t>
            </a:r>
            <a:r>
              <a:rPr lang="en-US" altLang="en-US" b="1" dirty="0"/>
              <a:t> HEARING: Residential $560.67 vs. last year $554.57 = $6.10 increase</a:t>
            </a:r>
          </a:p>
          <a:p>
            <a:pPr defTabSz="914266" eaLnBrk="1" hangingPunct="1">
              <a:spcBef>
                <a:spcPct val="0"/>
              </a:spcBef>
              <a:defRPr/>
            </a:pPr>
            <a:r>
              <a:rPr lang="en-US" altLang="en-US" b="1" dirty="0"/>
              <a:t>Bud Workshop: Residential $601.72 vs. last year $554.57 = $47.15 increase</a:t>
            </a:r>
          </a:p>
          <a:p>
            <a:pPr defTabSz="914266" eaLnBrk="1" hangingPunct="1">
              <a:spcBef>
                <a:spcPct val="0"/>
              </a:spcBef>
              <a:defRPr/>
            </a:pPr>
            <a:r>
              <a:rPr lang="en-US" altLang="en-US" b="1" dirty="0"/>
              <a:t>Number of units FY25: 2,779 (SW) / 2582 Bulk Waste</a:t>
            </a:r>
            <a:endParaRPr lang="en-US" b="1" dirty="0"/>
          </a:p>
          <a:p>
            <a:pPr eaLnBrk="1" hangingPunct="1">
              <a:spcBef>
                <a:spcPct val="0"/>
              </a:spcBef>
            </a:pPr>
            <a:r>
              <a:rPr lang="en-US" altLang="en-US" b="0" dirty="0"/>
              <a:t>Number of units FY24: 2,552 FY24</a:t>
            </a:r>
          </a:p>
          <a:p>
            <a:pPr defTabSz="914266" eaLnBrk="1" hangingPunct="1">
              <a:spcBef>
                <a:spcPct val="0"/>
              </a:spcBef>
              <a:defRPr/>
            </a:pPr>
            <a:r>
              <a:rPr lang="en-US" altLang="en-US" b="0" dirty="0"/>
              <a:t>Number of units FY23: 2,687 FY23</a:t>
            </a:r>
          </a:p>
        </p:txBody>
      </p:sp>
    </p:spTree>
    <p:extLst>
      <p:ext uri="{BB962C8B-B14F-4D97-AF65-F5344CB8AC3E}">
        <p14:creationId xmlns:p14="http://schemas.microsoft.com/office/powerpoint/2010/main" val="7846450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2547938" y="876300"/>
            <a:ext cx="4202112" cy="23653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4266">
              <a:defRPr/>
            </a:pPr>
            <a:r>
              <a:rPr lang="en-US" altLang="en-US" dirty="0"/>
              <a:t>The annual cost of an additional cart will be a flat fee of $300.12.  This amount will be billed at the time of request and annually thereafter (Due on/before 09/30) </a:t>
            </a:r>
          </a:p>
          <a:p>
            <a:pPr defTabSz="914266">
              <a:defRPr/>
            </a:pPr>
            <a:endParaRPr lang="en-US" dirty="0"/>
          </a:p>
        </p:txBody>
      </p:sp>
    </p:spTree>
    <p:extLst>
      <p:ext uri="{BB962C8B-B14F-4D97-AF65-F5344CB8AC3E}">
        <p14:creationId xmlns:p14="http://schemas.microsoft.com/office/powerpoint/2010/main" val="13264719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BEBE3FEF-E2C2-4E9E-BB30-3B19C33E35D6}" type="datetime1">
              <a:rPr lang="en-US" smtClean="0"/>
              <a:t>9/22/2025</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0091D29-DDA5-4D01-BA49-CE72928E9006}" type="slidenum">
              <a:rPr lang="en-US" smtClean="0"/>
              <a:pPr>
                <a:defRPr/>
              </a:pPr>
              <a:t>‹#›</a:t>
            </a:fld>
            <a:endParaRPr lang="en-US" dirty="0"/>
          </a:p>
        </p:txBody>
      </p:sp>
    </p:spTree>
    <p:extLst>
      <p:ext uri="{BB962C8B-B14F-4D97-AF65-F5344CB8AC3E}">
        <p14:creationId xmlns:p14="http://schemas.microsoft.com/office/powerpoint/2010/main" val="1450743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6CA2CD5B-F23B-4C5E-A652-EF26888FB5F8}" type="datetime1">
              <a:rPr lang="en-US" smtClean="0"/>
              <a:t>9/22/2025</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3320870-5FA4-4BDC-A830-AF8F01EA3DE3}" type="slidenum">
              <a:rPr lang="en-US" smtClean="0"/>
              <a:pPr>
                <a:defRPr/>
              </a:pPr>
              <a:t>‹#›</a:t>
            </a:fld>
            <a:endParaRPr lang="en-US" dirty="0"/>
          </a:p>
        </p:txBody>
      </p:sp>
    </p:spTree>
    <p:extLst>
      <p:ext uri="{BB962C8B-B14F-4D97-AF65-F5344CB8AC3E}">
        <p14:creationId xmlns:p14="http://schemas.microsoft.com/office/powerpoint/2010/main" val="3812053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402989FA-2E81-4DC2-BB87-436FC893AC8E}" type="datetime1">
              <a:rPr lang="en-US" smtClean="0"/>
              <a:t>9/22/2025</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E81F021-7BD0-40C9-997E-44C365C8904B}" type="slidenum">
              <a:rPr lang="en-US" smtClean="0"/>
              <a:pPr>
                <a:defRPr/>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1066057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5FC04D66-0459-424A-ADBD-A0B3AE92BE31}" type="datetime1">
              <a:rPr lang="en-US" smtClean="0"/>
              <a:t>9/22/2025</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0936212-A7B4-4BBC-8F67-A3877FD512C5}" type="slidenum">
              <a:rPr lang="en-US" smtClean="0"/>
              <a:pPr>
                <a:defRPr/>
              </a:pPr>
              <a:t>‹#›</a:t>
            </a:fld>
            <a:endParaRPr lang="en-US" dirty="0"/>
          </a:p>
        </p:txBody>
      </p:sp>
    </p:spTree>
    <p:extLst>
      <p:ext uri="{BB962C8B-B14F-4D97-AF65-F5344CB8AC3E}">
        <p14:creationId xmlns:p14="http://schemas.microsoft.com/office/powerpoint/2010/main" val="14273949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A1BF5EA5-6F64-4D8B-A2E6-FD4FFCB0AB40}" type="datetime1">
              <a:rPr lang="en-US" smtClean="0"/>
              <a:t>9/22/2025</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8E35B12-6D36-4B63-B8D9-0BE8DC17D180}" type="slidenum">
              <a:rPr lang="en-US" smtClean="0"/>
              <a:pPr>
                <a:defRPr/>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113541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787EADD6-8F03-44CA-A485-EA17C1DF1F42}" type="datetime1">
              <a:rPr lang="en-US" smtClean="0"/>
              <a:t>9/22/2025</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359850F-EA88-4B66-A6ED-76C31AD196B4}" type="slidenum">
              <a:rPr lang="en-US" smtClean="0"/>
              <a:pPr>
                <a:defRPr/>
              </a:pPr>
              <a:t>‹#›</a:t>
            </a:fld>
            <a:endParaRPr lang="en-US" dirty="0"/>
          </a:p>
        </p:txBody>
      </p:sp>
    </p:spTree>
    <p:extLst>
      <p:ext uri="{BB962C8B-B14F-4D97-AF65-F5344CB8AC3E}">
        <p14:creationId xmlns:p14="http://schemas.microsoft.com/office/powerpoint/2010/main" val="37895264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ADF0844B-FBE5-41CE-8853-B3A4279D1D21}" type="datetime1">
              <a:rPr lang="en-US" smtClean="0"/>
              <a:t>9/22/2025</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FA9968A-CC9E-4A90-BCD5-08D38B79F526}" type="slidenum">
              <a:rPr lang="en-US" smtClean="0"/>
              <a:pPr>
                <a:defRPr/>
              </a:pPr>
              <a:t>‹#›</a:t>
            </a:fld>
            <a:endParaRPr lang="en-US" dirty="0"/>
          </a:p>
        </p:txBody>
      </p:sp>
    </p:spTree>
    <p:extLst>
      <p:ext uri="{BB962C8B-B14F-4D97-AF65-F5344CB8AC3E}">
        <p14:creationId xmlns:p14="http://schemas.microsoft.com/office/powerpoint/2010/main" val="26856928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B9EEBAFA-E74B-4CD1-8139-AB4975439443}" type="datetime1">
              <a:rPr lang="en-US" smtClean="0"/>
              <a:t>9/22/2025</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02930FA-8C17-4769-9F7C-9BF178D4C6B5}" type="slidenum">
              <a:rPr lang="en-US" smtClean="0"/>
              <a:pPr>
                <a:defRPr/>
              </a:pPr>
              <a:t>‹#›</a:t>
            </a:fld>
            <a:endParaRPr lang="en-US" dirty="0"/>
          </a:p>
        </p:txBody>
      </p:sp>
    </p:spTree>
    <p:extLst>
      <p:ext uri="{BB962C8B-B14F-4D97-AF65-F5344CB8AC3E}">
        <p14:creationId xmlns:p14="http://schemas.microsoft.com/office/powerpoint/2010/main" val="3807868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B38CB79E-FA1C-4668-A14C-E84B26AE0588}" type="datetime1">
              <a:rPr lang="en-US" smtClean="0"/>
              <a:t>9/22/2025</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3202BD0-560B-4744-9789-A35966BC7707}" type="slidenum">
              <a:rPr lang="en-US" smtClean="0"/>
              <a:pPr>
                <a:defRPr/>
              </a:pPr>
              <a:t>‹#›</a:t>
            </a:fld>
            <a:endParaRPr lang="en-US" dirty="0"/>
          </a:p>
        </p:txBody>
      </p:sp>
    </p:spTree>
    <p:extLst>
      <p:ext uri="{BB962C8B-B14F-4D97-AF65-F5344CB8AC3E}">
        <p14:creationId xmlns:p14="http://schemas.microsoft.com/office/powerpoint/2010/main" val="997680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3FB4ED05-5B18-4064-B4FE-071DE6DDC139}" type="datetime1">
              <a:rPr lang="en-US" smtClean="0"/>
              <a:t>9/22/2025</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CD066DE-82B0-46BE-94A5-F7513BA8238C}" type="slidenum">
              <a:rPr lang="en-US" smtClean="0"/>
              <a:pPr>
                <a:defRPr/>
              </a:pPr>
              <a:t>‹#›</a:t>
            </a:fld>
            <a:endParaRPr lang="en-US" dirty="0"/>
          </a:p>
        </p:txBody>
      </p:sp>
    </p:spTree>
    <p:extLst>
      <p:ext uri="{BB962C8B-B14F-4D97-AF65-F5344CB8AC3E}">
        <p14:creationId xmlns:p14="http://schemas.microsoft.com/office/powerpoint/2010/main" val="37066265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87D645EF-97F5-42C2-BEF5-A99C2B3325E0}" type="datetime1">
              <a:rPr lang="en-US" smtClean="0"/>
              <a:t>9/22/2025</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813AE778-0C14-44E0-B6A5-0193E8A242F3}" type="slidenum">
              <a:rPr lang="en-US" smtClean="0"/>
              <a:pPr>
                <a:defRPr/>
              </a:pPr>
              <a:t>‹#›</a:t>
            </a:fld>
            <a:endParaRPr lang="en-US" dirty="0"/>
          </a:p>
        </p:txBody>
      </p:sp>
    </p:spTree>
    <p:extLst>
      <p:ext uri="{BB962C8B-B14F-4D97-AF65-F5344CB8AC3E}">
        <p14:creationId xmlns:p14="http://schemas.microsoft.com/office/powerpoint/2010/main" val="7598285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9B44AA74-48B7-492D-A324-15BDE63F998D}" type="datetime1">
              <a:rPr lang="en-US" smtClean="0"/>
              <a:t>9/22/2025</a:t>
            </a:fld>
            <a:endParaRPr lang="en-US" dirty="0"/>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EA405EC8-1EAA-4160-BBE6-73F7769A992C}" type="slidenum">
              <a:rPr lang="en-US" smtClean="0"/>
              <a:pPr>
                <a:defRPr/>
              </a:pPr>
              <a:t>‹#›</a:t>
            </a:fld>
            <a:endParaRPr lang="en-US" dirty="0"/>
          </a:p>
        </p:txBody>
      </p:sp>
    </p:spTree>
    <p:extLst>
      <p:ext uri="{BB962C8B-B14F-4D97-AF65-F5344CB8AC3E}">
        <p14:creationId xmlns:p14="http://schemas.microsoft.com/office/powerpoint/2010/main" val="307673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D84B1C9E-A69D-44B8-A030-60A901B94779}" type="datetime1">
              <a:rPr lang="en-US" smtClean="0"/>
              <a:t>9/22/2025</a:t>
            </a:fld>
            <a:endParaRPr lang="en-US" dirty="0"/>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a:xfrm>
            <a:off x="10831327" y="6032302"/>
            <a:ext cx="683339" cy="365125"/>
          </a:xfrm>
        </p:spPr>
        <p:txBody>
          <a:bodyPr/>
          <a:lstStyle>
            <a:lvl1pPr>
              <a:defRPr sz="1600" b="1">
                <a:solidFill>
                  <a:schemeClr val="bg1"/>
                </a:solidFill>
              </a:defRPr>
            </a:lvl1pPr>
          </a:lstStyle>
          <a:p>
            <a:pPr>
              <a:defRPr/>
            </a:pPr>
            <a:fld id="{F8D697D1-0F4B-49E4-8429-9AB1EB2344C8}" type="slidenum">
              <a:rPr lang="en-US" smtClean="0"/>
              <a:pPr>
                <a:defRPr/>
              </a:pPr>
              <a:t>‹#›</a:t>
            </a:fld>
            <a:endParaRPr lang="en-US" dirty="0"/>
          </a:p>
        </p:txBody>
      </p:sp>
    </p:spTree>
    <p:extLst>
      <p:ext uri="{BB962C8B-B14F-4D97-AF65-F5344CB8AC3E}">
        <p14:creationId xmlns:p14="http://schemas.microsoft.com/office/powerpoint/2010/main" val="23053581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9E9AD2C-C1DE-4879-8D33-3CA39F958BA8}" type="datetime1">
              <a:rPr lang="en-US" smtClean="0"/>
              <a:t>9/22/2025</a:t>
            </a:fld>
            <a:endParaRPr lang="en-US" dirty="0"/>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30B409E7-B92C-409C-B8DE-771F1C2C8C49}" type="slidenum">
              <a:rPr lang="en-US" smtClean="0"/>
              <a:pPr>
                <a:defRPr/>
              </a:pPr>
              <a:t>‹#›</a:t>
            </a:fld>
            <a:endParaRPr lang="en-US" dirty="0"/>
          </a:p>
        </p:txBody>
      </p:sp>
    </p:spTree>
    <p:extLst>
      <p:ext uri="{BB962C8B-B14F-4D97-AF65-F5344CB8AC3E}">
        <p14:creationId xmlns:p14="http://schemas.microsoft.com/office/powerpoint/2010/main" val="2178513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B9A1156F-CA05-4EA0-86E4-BB499DEF5F2C}" type="datetime1">
              <a:rPr lang="en-US" smtClean="0"/>
              <a:t>9/22/2025</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328062E5-A81C-43BE-8D25-052B3FC618C8}" type="slidenum">
              <a:rPr lang="en-US" smtClean="0"/>
              <a:pPr>
                <a:defRPr/>
              </a:pPr>
              <a:t>‹#›</a:t>
            </a:fld>
            <a:endParaRPr lang="en-US" dirty="0"/>
          </a:p>
        </p:txBody>
      </p:sp>
    </p:spTree>
    <p:extLst>
      <p:ext uri="{BB962C8B-B14F-4D97-AF65-F5344CB8AC3E}">
        <p14:creationId xmlns:p14="http://schemas.microsoft.com/office/powerpoint/2010/main" val="2127621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53639831-F2CE-4DBF-A9F6-19552BC5E0FA}" type="datetime1">
              <a:rPr lang="en-US" smtClean="0"/>
              <a:t>9/22/2025</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813AE778-0C14-44E0-B6A5-0193E8A242F3}" type="slidenum">
              <a:rPr lang="en-US" smtClean="0"/>
              <a:pPr>
                <a:defRPr/>
              </a:pPr>
              <a:t>‹#›</a:t>
            </a:fld>
            <a:endParaRPr lang="en-US" dirty="0"/>
          </a:p>
        </p:txBody>
      </p:sp>
    </p:spTree>
    <p:extLst>
      <p:ext uri="{BB962C8B-B14F-4D97-AF65-F5344CB8AC3E}">
        <p14:creationId xmlns:p14="http://schemas.microsoft.com/office/powerpoint/2010/main" val="36096133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9A32FC5A-EE63-4E80-BF1D-0CF50F4CFE4F}" type="datetime1">
              <a:rPr lang="en-US" smtClean="0"/>
              <a:t>9/22/2025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a:defRPr/>
            </a:pPr>
            <a:fld id="{813AE778-0C14-44E0-B6A5-0193E8A242F3}" type="slidenum">
              <a:rPr lang="en-US" smtClean="0"/>
              <a:pPr>
                <a:defRPr/>
              </a:pPr>
              <a:t>‹#›</a:t>
            </a:fld>
            <a:endParaRPr lang="en-US" dirty="0"/>
          </a:p>
        </p:txBody>
      </p:sp>
    </p:spTree>
    <p:extLst>
      <p:ext uri="{BB962C8B-B14F-4D97-AF65-F5344CB8AC3E}">
        <p14:creationId xmlns:p14="http://schemas.microsoft.com/office/powerpoint/2010/main" val="1159441512"/>
      </p:ext>
    </p:extLst>
  </p:cSld>
  <p:clrMap bg1="lt1" tx1="dk1" bg2="lt2" tx2="dk2" accent1="accent1" accent2="accent2" accent3="accent3" accent4="accent4" accent5="accent5" accent6="accent6" hlink="hlink" folHlink="folHlink"/>
  <p:sldLayoutIdLst>
    <p:sldLayoutId id="2147485146" r:id="rId1"/>
    <p:sldLayoutId id="2147485147" r:id="rId2"/>
    <p:sldLayoutId id="2147485148" r:id="rId3"/>
    <p:sldLayoutId id="2147485149" r:id="rId4"/>
    <p:sldLayoutId id="2147485150" r:id="rId5"/>
    <p:sldLayoutId id="2147485151" r:id="rId6"/>
    <p:sldLayoutId id="2147485152" r:id="rId7"/>
    <p:sldLayoutId id="2147485153" r:id="rId8"/>
    <p:sldLayoutId id="2147485154" r:id="rId9"/>
    <p:sldLayoutId id="2147485155" r:id="rId10"/>
    <p:sldLayoutId id="2147485156" r:id="rId11"/>
    <p:sldLayoutId id="2147485157" r:id="rId12"/>
    <p:sldLayoutId id="2147485158" r:id="rId13"/>
    <p:sldLayoutId id="2147485159" r:id="rId14"/>
    <p:sldLayoutId id="2147485160" r:id="rId15"/>
    <p:sldLayoutId id="2147485161"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71FD6-EEBC-4B87-844B-B809DF7E9DF8}"/>
              </a:ext>
            </a:extLst>
          </p:cNvPr>
          <p:cNvSpPr>
            <a:spLocks noGrp="1"/>
          </p:cNvSpPr>
          <p:nvPr>
            <p:ph type="ctrTitle"/>
          </p:nvPr>
        </p:nvSpPr>
        <p:spPr>
          <a:xfrm>
            <a:off x="1676400" y="1828800"/>
            <a:ext cx="8305800" cy="1100137"/>
          </a:xfrm>
        </p:spPr>
        <p:txBody>
          <a:bodyPr rtlCol="0">
            <a:normAutofit/>
          </a:bodyPr>
          <a:lstStyle/>
          <a:p>
            <a:pPr>
              <a:defRPr/>
            </a:pPr>
            <a:r>
              <a:rPr lang="en-US" sz="4400" dirty="0">
                <a:solidFill>
                  <a:schemeClr val="tx1"/>
                </a:solidFill>
                <a:latin typeface="+mn-lt"/>
              </a:rPr>
              <a:t>Town of Southwest Ranches, FL</a:t>
            </a:r>
          </a:p>
        </p:txBody>
      </p:sp>
      <p:sp>
        <p:nvSpPr>
          <p:cNvPr id="4" name="Slide Number Placeholder 3">
            <a:extLst>
              <a:ext uri="{FF2B5EF4-FFF2-40B4-BE49-F238E27FC236}">
                <a16:creationId xmlns:a16="http://schemas.microsoft.com/office/drawing/2014/main" id="{A46E9761-8095-4A79-8B4B-710CE5414017}"/>
              </a:ext>
            </a:extLst>
          </p:cNvPr>
          <p:cNvSpPr>
            <a:spLocks noGrp="1"/>
          </p:cNvSpPr>
          <p:nvPr>
            <p:ph type="sldNum" sz="quarter" idx="12"/>
          </p:nvPr>
        </p:nvSpPr>
        <p:spPr>
          <a:xfrm>
            <a:off x="10668000" y="5888962"/>
            <a:ext cx="683339" cy="365125"/>
          </a:xfrm>
        </p:spPr>
        <p:txBody>
          <a:bodyPr/>
          <a:lstStyle/>
          <a:p>
            <a:pPr>
              <a:defRPr/>
            </a:pPr>
            <a:fld id="{10091D29-DDA5-4D01-BA49-CE72928E9006}" type="slidenum">
              <a:rPr lang="en-US" sz="1600" b="1" smtClean="0">
                <a:solidFill>
                  <a:schemeClr val="bg1"/>
                </a:solidFill>
              </a:rPr>
              <a:pPr>
                <a:defRPr/>
              </a:pPr>
              <a:t>1</a:t>
            </a:fld>
            <a:endParaRPr lang="en-US" sz="1600" b="1" dirty="0">
              <a:solidFill>
                <a:schemeClr val="bg1"/>
              </a:solidFill>
            </a:endParaRPr>
          </a:p>
        </p:txBody>
      </p:sp>
      <p:pic>
        <p:nvPicPr>
          <p:cNvPr id="7172" name="Picture 5" descr="swrlogo">
            <a:extLst>
              <a:ext uri="{FF2B5EF4-FFF2-40B4-BE49-F238E27FC236}">
                <a16:creationId xmlns:a16="http://schemas.microsoft.com/office/drawing/2014/main" id="{FA00D570-B09D-402E-8B05-F34230D6BC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228600"/>
            <a:ext cx="20574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TextBox 2">
            <a:extLst>
              <a:ext uri="{FF2B5EF4-FFF2-40B4-BE49-F238E27FC236}">
                <a16:creationId xmlns:a16="http://schemas.microsoft.com/office/drawing/2014/main" id="{E829A8D4-4FC0-401D-812B-543A84BF85B3}"/>
              </a:ext>
            </a:extLst>
          </p:cNvPr>
          <p:cNvSpPr txBox="1">
            <a:spLocks noChangeArrowheads="1"/>
          </p:cNvSpPr>
          <p:nvPr/>
        </p:nvSpPr>
        <p:spPr bwMode="auto">
          <a:xfrm>
            <a:off x="2057400" y="2819400"/>
            <a:ext cx="78946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50"/>
              </a:spcBef>
              <a:buClr>
                <a:schemeClr val="accent1"/>
              </a:buClr>
              <a:buSzPct val="80000"/>
              <a:buFont typeface="Wingdings 3" panose="05040102010807070707" pitchFamily="18" charset="2"/>
              <a:buChar char=""/>
              <a:defRPr sz="1300">
                <a:solidFill>
                  <a:srgbClr val="404040"/>
                </a:solidFill>
                <a:latin typeface="Trebuchet MS" panose="020B0603020202020204" pitchFamily="34" charset="0"/>
              </a:defRPr>
            </a:lvl1pPr>
            <a:lvl2pPr marL="742950" indent="-285750">
              <a:spcBef>
                <a:spcPts val="75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2pPr>
            <a:lvl3pPr marL="1143000" indent="-228600">
              <a:spcBef>
                <a:spcPts val="750"/>
              </a:spcBef>
              <a:buClr>
                <a:schemeClr val="accent1"/>
              </a:buClr>
              <a:buSzPct val="80000"/>
              <a:buFont typeface="Wingdings 3" panose="05040102010807070707" pitchFamily="18" charset="2"/>
              <a:buChar char=""/>
              <a:defRPr sz="1000">
                <a:solidFill>
                  <a:srgbClr val="404040"/>
                </a:solidFill>
                <a:latin typeface="Trebuchet MS" panose="020B0603020202020204" pitchFamily="34" charset="0"/>
              </a:defRPr>
            </a:lvl3pPr>
            <a:lvl4pPr marL="1600200" indent="-228600">
              <a:spcBef>
                <a:spcPts val="750"/>
              </a:spcBef>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4pPr>
            <a:lvl5pPr marL="2057400" indent="-228600">
              <a:spcBef>
                <a:spcPts val="750"/>
              </a:spcBef>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5pPr>
            <a:lvl6pPr marL="2514600" indent="-228600" defTabSz="4572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6pPr>
            <a:lvl7pPr marL="2971800" indent="-228600" defTabSz="4572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7pPr>
            <a:lvl8pPr marL="3429000" indent="-228600" defTabSz="4572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8pPr>
            <a:lvl9pPr marL="3886200" indent="-228600" defTabSz="4572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9pPr>
          </a:lstStyle>
          <a:p>
            <a:pPr algn="ctr" eaLnBrk="1" hangingPunct="1">
              <a:spcBef>
                <a:spcPct val="0"/>
              </a:spcBef>
              <a:buClrTx/>
              <a:buSzTx/>
              <a:buFont typeface="Wingdings 3" panose="05040102010807070707" pitchFamily="18" charset="2"/>
              <a:buNone/>
            </a:pPr>
            <a:r>
              <a:rPr lang="en-US" altLang="en-US" sz="1800" dirty="0">
                <a:solidFill>
                  <a:schemeClr val="tx1"/>
                </a:solidFill>
                <a:latin typeface="Calibri" panose="020F0502020204030204" pitchFamily="34" charset="0"/>
              </a:rPr>
              <a:t> </a:t>
            </a:r>
            <a:r>
              <a:rPr lang="en-US" altLang="en-US" sz="2400" b="1" dirty="0">
                <a:solidFill>
                  <a:schemeClr val="tx1"/>
                </a:solidFill>
                <a:latin typeface="Calibri" panose="020F0502020204030204" pitchFamily="34" charset="0"/>
              </a:rPr>
              <a:t>Fiscal Year 2025-2026</a:t>
            </a:r>
          </a:p>
        </p:txBody>
      </p:sp>
      <p:sp>
        <p:nvSpPr>
          <p:cNvPr id="3" name="Subtitle 4">
            <a:extLst>
              <a:ext uri="{FF2B5EF4-FFF2-40B4-BE49-F238E27FC236}">
                <a16:creationId xmlns:a16="http://schemas.microsoft.com/office/drawing/2014/main" id="{DCE9A0E3-1DB7-C8C9-271F-B4D7737815EF}"/>
              </a:ext>
            </a:extLst>
          </p:cNvPr>
          <p:cNvSpPr txBox="1">
            <a:spLocks/>
          </p:cNvSpPr>
          <p:nvPr/>
        </p:nvSpPr>
        <p:spPr>
          <a:xfrm>
            <a:off x="2133600" y="3352800"/>
            <a:ext cx="7772400" cy="2901287"/>
          </a:xfrm>
          <a:prstGeom prst="rect">
            <a:avLst/>
          </a:prstGeom>
        </p:spPr>
        <p:txBody>
          <a:bodyPr vert="horz" lIns="91440" tIns="45720" rIns="91440" bIns="45720" rtlCol="0" anchor="t">
            <a:normAutofit fontScale="47500" lnSpcReduction="2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ctr">
              <a:defRPr/>
            </a:pPr>
            <a:r>
              <a:rPr lang="en-US" sz="6000" b="1" dirty="0">
                <a:solidFill>
                  <a:schemeClr val="tx1"/>
                </a:solidFill>
              </a:rPr>
              <a:t>Tentative Budget Initial Public Hearing</a:t>
            </a:r>
          </a:p>
          <a:p>
            <a:pPr algn="ctr">
              <a:defRPr/>
            </a:pPr>
            <a:r>
              <a:rPr lang="en-US" sz="6000" b="1" dirty="0">
                <a:solidFill>
                  <a:schemeClr val="tx1"/>
                </a:solidFill>
              </a:rPr>
              <a:t> Monday, September 15, 2025, at 6:00 PM</a:t>
            </a:r>
          </a:p>
          <a:p>
            <a:pPr>
              <a:defRPr/>
            </a:pPr>
            <a:endParaRPr lang="en-US" sz="4400" b="1" dirty="0">
              <a:solidFill>
                <a:schemeClr val="tx1"/>
              </a:solidFill>
            </a:endParaRPr>
          </a:p>
          <a:p>
            <a:pPr marL="342900" indent="-342900" algn="l">
              <a:buFont typeface="+mj-lt"/>
              <a:buAutoNum type="arabicPeriod"/>
              <a:defRPr/>
            </a:pPr>
            <a:r>
              <a:rPr lang="en-US" sz="5000" b="1" dirty="0">
                <a:solidFill>
                  <a:schemeClr val="tx1"/>
                </a:solidFill>
              </a:rPr>
              <a:t>Adoption of Final Fire Protection Assessment Rates and Solid Waste Assessment</a:t>
            </a:r>
          </a:p>
          <a:p>
            <a:pPr marL="342900" indent="-342900" algn="l">
              <a:buFont typeface="+mj-lt"/>
              <a:buAutoNum type="arabicPeriod"/>
              <a:defRPr/>
            </a:pPr>
            <a:r>
              <a:rPr lang="en-US" sz="5000" b="1" dirty="0">
                <a:solidFill>
                  <a:schemeClr val="tx1"/>
                </a:solidFill>
              </a:rPr>
              <a:t>First Public Hearing for Tentative Millage and Budget Adoption </a:t>
            </a:r>
          </a:p>
        </p:txBody>
      </p:sp>
    </p:spTree>
    <p:extLst>
      <p:ext uri="{BB962C8B-B14F-4D97-AF65-F5344CB8AC3E}">
        <p14:creationId xmlns:p14="http://schemas.microsoft.com/office/powerpoint/2010/main" val="42010783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B7478A3-7835-496A-BD88-7556BD509F27}"/>
              </a:ext>
            </a:extLst>
          </p:cNvPr>
          <p:cNvSpPr>
            <a:spLocks noGrp="1"/>
          </p:cNvSpPr>
          <p:nvPr>
            <p:ph type="ctrTitle"/>
          </p:nvPr>
        </p:nvSpPr>
        <p:spPr>
          <a:xfrm>
            <a:off x="1828800" y="2895600"/>
            <a:ext cx="7772400" cy="1219200"/>
          </a:xfrm>
        </p:spPr>
        <p:txBody>
          <a:bodyPr rtlCol="0">
            <a:normAutofit fontScale="90000"/>
          </a:bodyPr>
          <a:lstStyle/>
          <a:p>
            <a:pPr>
              <a:defRPr/>
            </a:pPr>
            <a:r>
              <a:rPr lang="en-US" dirty="0">
                <a:solidFill>
                  <a:schemeClr val="tx1"/>
                </a:solidFill>
              </a:rPr>
              <a:t>Town of Southwest Ranches</a:t>
            </a:r>
          </a:p>
        </p:txBody>
      </p:sp>
      <p:sp>
        <p:nvSpPr>
          <p:cNvPr id="32771" name="Subtitle 4">
            <a:extLst>
              <a:ext uri="{FF2B5EF4-FFF2-40B4-BE49-F238E27FC236}">
                <a16:creationId xmlns:a16="http://schemas.microsoft.com/office/drawing/2014/main" id="{C1B1E6DA-2873-4CA6-B05E-7C301A920EF2}"/>
              </a:ext>
            </a:extLst>
          </p:cNvPr>
          <p:cNvSpPr>
            <a:spLocks noGrp="1"/>
          </p:cNvSpPr>
          <p:nvPr>
            <p:ph type="subTitle" idx="1"/>
          </p:nvPr>
        </p:nvSpPr>
        <p:spPr>
          <a:xfrm>
            <a:off x="3200400" y="4267200"/>
            <a:ext cx="6400800" cy="2057400"/>
          </a:xfrm>
        </p:spPr>
        <p:txBody>
          <a:bodyPr rtlCol="0">
            <a:normAutofit/>
          </a:bodyPr>
          <a:lstStyle/>
          <a:p>
            <a:pPr>
              <a:buClr>
                <a:schemeClr val="accent1">
                  <a:lumMod val="75000"/>
                </a:schemeClr>
              </a:buClr>
              <a:defRPr/>
            </a:pPr>
            <a:r>
              <a:rPr lang="en-US" altLang="en-US" sz="2400" dirty="0">
                <a:solidFill>
                  <a:schemeClr val="tx1"/>
                </a:solidFill>
              </a:rPr>
              <a:t>Fiscal Year 2025-2026 </a:t>
            </a:r>
          </a:p>
          <a:p>
            <a:pPr>
              <a:buClr>
                <a:schemeClr val="accent1">
                  <a:lumMod val="75000"/>
                </a:schemeClr>
              </a:buClr>
              <a:defRPr/>
            </a:pPr>
            <a:r>
              <a:rPr lang="en-US" altLang="en-US" sz="2400" u="sng" dirty="0">
                <a:solidFill>
                  <a:schemeClr val="tx1"/>
                </a:solidFill>
              </a:rPr>
              <a:t>Tentative Millage Rate – 1st Public Hearing </a:t>
            </a:r>
          </a:p>
          <a:p>
            <a:pPr>
              <a:buClr>
                <a:schemeClr val="accent1">
                  <a:lumMod val="75000"/>
                </a:schemeClr>
              </a:buClr>
              <a:defRPr/>
            </a:pPr>
            <a:r>
              <a:rPr lang="en-US" altLang="en-US" sz="2400" dirty="0">
                <a:solidFill>
                  <a:schemeClr val="tx1"/>
                </a:solidFill>
              </a:rPr>
              <a:t>Monday, September 15, 2025</a:t>
            </a:r>
          </a:p>
          <a:p>
            <a:pPr>
              <a:buClr>
                <a:schemeClr val="accent1">
                  <a:lumMod val="75000"/>
                </a:schemeClr>
              </a:buClr>
              <a:defRPr/>
            </a:pPr>
            <a:r>
              <a:rPr lang="en-US" altLang="en-US" sz="1350" dirty="0">
                <a:solidFill>
                  <a:schemeClr val="tx1"/>
                </a:solidFill>
              </a:rPr>
              <a:t> </a:t>
            </a:r>
          </a:p>
        </p:txBody>
      </p:sp>
      <p:sp>
        <p:nvSpPr>
          <p:cNvPr id="3" name="Slide Number Placeholder 2">
            <a:extLst>
              <a:ext uri="{FF2B5EF4-FFF2-40B4-BE49-F238E27FC236}">
                <a16:creationId xmlns:a16="http://schemas.microsoft.com/office/drawing/2014/main" id="{D9E33C8C-4D3D-4513-AD40-5CF928A7A845}"/>
              </a:ext>
            </a:extLst>
          </p:cNvPr>
          <p:cNvSpPr>
            <a:spLocks noGrp="1"/>
          </p:cNvSpPr>
          <p:nvPr>
            <p:ph type="sldNum" sz="quarter" idx="12"/>
          </p:nvPr>
        </p:nvSpPr>
        <p:spPr>
          <a:xfrm>
            <a:off x="10591800" y="6096000"/>
            <a:ext cx="683339" cy="365125"/>
          </a:xfrm>
        </p:spPr>
        <p:txBody>
          <a:bodyPr/>
          <a:lstStyle/>
          <a:p>
            <a:pPr>
              <a:defRPr/>
            </a:pPr>
            <a:fld id="{10091D29-DDA5-4D01-BA49-CE72928E9006}" type="slidenum">
              <a:rPr lang="en-US" sz="1600" b="1" smtClean="0">
                <a:solidFill>
                  <a:schemeClr val="bg1"/>
                </a:solidFill>
              </a:rPr>
              <a:pPr>
                <a:defRPr/>
              </a:pPr>
              <a:t>10</a:t>
            </a:fld>
            <a:endParaRPr lang="en-US" sz="1600" b="1" dirty="0">
              <a:solidFill>
                <a:schemeClr val="bg1"/>
              </a:solidFill>
            </a:endParaRPr>
          </a:p>
        </p:txBody>
      </p:sp>
      <p:pic>
        <p:nvPicPr>
          <p:cNvPr id="34820" name="Picture 5" descr="swrlogo">
            <a:extLst>
              <a:ext uri="{FF2B5EF4-FFF2-40B4-BE49-F238E27FC236}">
                <a16:creationId xmlns:a16="http://schemas.microsoft.com/office/drawing/2014/main" id="{60450948-C40B-46F8-A5DC-9B9E03C8F6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1" y="533400"/>
            <a:ext cx="1725561"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B1E9F42-5CB2-417F-8F45-9BA4DF87985C}"/>
              </a:ext>
            </a:extLst>
          </p:cNvPr>
          <p:cNvSpPr>
            <a:spLocks noGrp="1"/>
          </p:cNvSpPr>
          <p:nvPr>
            <p:ph type="sldNum" sz="quarter" idx="12"/>
          </p:nvPr>
        </p:nvSpPr>
        <p:spPr>
          <a:xfrm>
            <a:off x="10669890" y="6215533"/>
            <a:ext cx="683339" cy="365125"/>
          </a:xfrm>
        </p:spPr>
        <p:txBody>
          <a:bodyPr/>
          <a:lstStyle/>
          <a:p>
            <a:pPr>
              <a:defRPr/>
            </a:pPr>
            <a:fld id="{E4943912-C17D-4F6F-9B93-C050513D0C97}" type="slidenum">
              <a:rPr lang="en-US" sz="1400" smtClean="0">
                <a:solidFill>
                  <a:schemeClr val="bg1"/>
                </a:solidFill>
              </a:rPr>
              <a:pPr>
                <a:defRPr/>
              </a:pPr>
              <a:t>11</a:t>
            </a:fld>
            <a:endParaRPr lang="en-US">
              <a:solidFill>
                <a:schemeClr val="bg1"/>
              </a:solidFill>
            </a:endParaRPr>
          </a:p>
        </p:txBody>
      </p:sp>
      <p:sp>
        <p:nvSpPr>
          <p:cNvPr id="4" name="Rectangle 2">
            <a:extLst>
              <a:ext uri="{FF2B5EF4-FFF2-40B4-BE49-F238E27FC236}">
                <a16:creationId xmlns:a16="http://schemas.microsoft.com/office/drawing/2014/main" id="{149DDE53-E281-B8D5-C34E-4DBD6DBEE857}"/>
              </a:ext>
            </a:extLst>
          </p:cNvPr>
          <p:cNvSpPr>
            <a:spLocks noChangeArrowheads="1"/>
          </p:cNvSpPr>
          <p:nvPr/>
        </p:nvSpPr>
        <p:spPr bwMode="auto">
          <a:xfrm>
            <a:off x="1143001" y="268069"/>
            <a:ext cx="8610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75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75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2pPr>
            <a:lvl3pPr marL="1143000" indent="-228600">
              <a:spcBef>
                <a:spcPts val="750"/>
              </a:spcBef>
              <a:buClr>
                <a:schemeClr val="accent1"/>
              </a:buClr>
              <a:buSzPct val="80000"/>
              <a:buFont typeface="Wingdings 3" panose="05040102010807070707" pitchFamily="18" charset="2"/>
              <a:buChar char=""/>
              <a:defRPr sz="1000">
                <a:solidFill>
                  <a:srgbClr val="404040"/>
                </a:solidFill>
                <a:latin typeface="Trebuchet MS" panose="020B0603020202020204" pitchFamily="34" charset="0"/>
              </a:defRPr>
            </a:lvl3pPr>
            <a:lvl4pPr marL="1600200" indent="-228600">
              <a:spcBef>
                <a:spcPts val="750"/>
              </a:spcBef>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4pPr>
            <a:lvl5pPr marL="2057400" indent="-228600">
              <a:spcBef>
                <a:spcPts val="750"/>
              </a:spcBef>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5pPr>
            <a:lvl6pPr marL="2514600" indent="-2286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6pPr>
            <a:lvl7pPr marL="2971800" indent="-2286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7pPr>
            <a:lvl8pPr marL="3429000" indent="-2286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8pPr>
            <a:lvl9pPr marL="3886200" indent="-2286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9pPr>
          </a:lstStyle>
          <a:p>
            <a:pPr algn="ctr" fontAlgn="ctr">
              <a:spcBef>
                <a:spcPct val="0"/>
              </a:spcBef>
              <a:buClrTx/>
              <a:buSzTx/>
              <a:buFontTx/>
              <a:buNone/>
            </a:pPr>
            <a:r>
              <a:rPr lang="en-US" altLang="en-US" b="1" dirty="0">
                <a:solidFill>
                  <a:schemeClr val="tx2"/>
                </a:solidFill>
                <a:latin typeface="Arial" panose="020B0604020202020204" pitchFamily="34" charset="0"/>
              </a:rPr>
              <a:t>Municipal Millage Rate Comparison </a:t>
            </a:r>
          </a:p>
          <a:p>
            <a:pPr algn="ctr" fontAlgn="ctr">
              <a:spcBef>
                <a:spcPct val="0"/>
              </a:spcBef>
              <a:buClrTx/>
              <a:buSzTx/>
              <a:buFontTx/>
              <a:buNone/>
            </a:pPr>
            <a:r>
              <a:rPr lang="en-US" altLang="en-US" b="1" i="1" dirty="0">
                <a:solidFill>
                  <a:schemeClr val="tx2"/>
                </a:solidFill>
                <a:latin typeface="Arial" panose="020B0604020202020204" pitchFamily="34" charset="0"/>
              </a:rPr>
              <a:t>(ranked by FY 2026 PROPOSED COMBINED MILLAGES)</a:t>
            </a:r>
            <a:endParaRPr lang="en-US" altLang="en-US" b="1" dirty="0">
              <a:solidFill>
                <a:schemeClr val="tx2"/>
              </a:solidFill>
              <a:latin typeface="Arial" panose="020B0604020202020204" pitchFamily="34" charset="0"/>
            </a:endParaRPr>
          </a:p>
        </p:txBody>
      </p:sp>
      <p:pic>
        <p:nvPicPr>
          <p:cNvPr id="6" name="Picture 5">
            <a:extLst>
              <a:ext uri="{FF2B5EF4-FFF2-40B4-BE49-F238E27FC236}">
                <a16:creationId xmlns:a16="http://schemas.microsoft.com/office/drawing/2014/main" id="{CF50F4A9-4A27-8281-3D5C-62D372F8F064}"/>
              </a:ext>
            </a:extLst>
          </p:cNvPr>
          <p:cNvPicPr>
            <a:picLocks noChangeAspect="1"/>
          </p:cNvPicPr>
          <p:nvPr/>
        </p:nvPicPr>
        <p:blipFill>
          <a:blip r:embed="rId3"/>
          <a:stretch>
            <a:fillRect/>
          </a:stretch>
        </p:blipFill>
        <p:spPr>
          <a:xfrm>
            <a:off x="1143000" y="904026"/>
            <a:ext cx="8610600" cy="5496774"/>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1038640" y="69505"/>
            <a:ext cx="87911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75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75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2pPr>
            <a:lvl3pPr marL="1143000" indent="-228600">
              <a:spcBef>
                <a:spcPts val="750"/>
              </a:spcBef>
              <a:buClr>
                <a:schemeClr val="accent1"/>
              </a:buClr>
              <a:buSzPct val="80000"/>
              <a:buFont typeface="Wingdings 3" panose="05040102010807070707" pitchFamily="18" charset="2"/>
              <a:buChar char=""/>
              <a:defRPr sz="1000">
                <a:solidFill>
                  <a:srgbClr val="404040"/>
                </a:solidFill>
                <a:latin typeface="Trebuchet MS" panose="020B0603020202020204" pitchFamily="34" charset="0"/>
              </a:defRPr>
            </a:lvl3pPr>
            <a:lvl4pPr marL="1600200" indent="-228600">
              <a:spcBef>
                <a:spcPts val="750"/>
              </a:spcBef>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4pPr>
            <a:lvl5pPr marL="2057400" indent="-228600">
              <a:spcBef>
                <a:spcPts val="750"/>
              </a:spcBef>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5pPr>
            <a:lvl6pPr marL="2514600" indent="-2286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6pPr>
            <a:lvl7pPr marL="2971800" indent="-2286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7pPr>
            <a:lvl8pPr marL="3429000" indent="-2286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8pPr>
            <a:lvl9pPr marL="3886200" indent="-2286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9pPr>
          </a:lstStyle>
          <a:p>
            <a:pPr algn="ctr" fontAlgn="ctr">
              <a:spcBef>
                <a:spcPct val="0"/>
              </a:spcBef>
              <a:buClrTx/>
              <a:buSzTx/>
              <a:buFontTx/>
              <a:buNone/>
            </a:pPr>
            <a:r>
              <a:rPr lang="en-US" altLang="en-US" b="1" dirty="0">
                <a:solidFill>
                  <a:schemeClr val="tx2"/>
                </a:solidFill>
                <a:latin typeface="Arial" panose="020B0604020202020204" pitchFamily="34" charset="0"/>
              </a:rPr>
              <a:t>Municipal Millage Rate Comparisons </a:t>
            </a:r>
          </a:p>
          <a:p>
            <a:pPr algn="ctr" fontAlgn="ctr">
              <a:spcBef>
                <a:spcPct val="0"/>
              </a:spcBef>
              <a:buClrTx/>
              <a:buSzTx/>
              <a:buFontTx/>
              <a:buNone/>
            </a:pPr>
            <a:r>
              <a:rPr lang="en-US" altLang="en-US" b="1" i="1" dirty="0">
                <a:solidFill>
                  <a:schemeClr val="tx2"/>
                </a:solidFill>
                <a:latin typeface="Arial" panose="020B0604020202020204" pitchFamily="34" charset="0"/>
              </a:rPr>
              <a:t>(ranked by FY 2026 PROPOSED COMBINED MILLAGES) Continue</a:t>
            </a:r>
            <a:endParaRPr lang="en-US" altLang="en-US" b="1" dirty="0">
              <a:solidFill>
                <a:schemeClr val="tx2"/>
              </a:solidFill>
              <a:latin typeface="Arial" panose="020B0604020202020204" pitchFamily="34" charset="0"/>
            </a:endParaRPr>
          </a:p>
        </p:txBody>
      </p:sp>
      <p:sp>
        <p:nvSpPr>
          <p:cNvPr id="2" name="Slide Number Placeholder 1">
            <a:extLst>
              <a:ext uri="{FF2B5EF4-FFF2-40B4-BE49-F238E27FC236}">
                <a16:creationId xmlns:a16="http://schemas.microsoft.com/office/drawing/2014/main" id="{19647D6A-D3F1-4B8B-A2BF-1AB502FD8047}"/>
              </a:ext>
            </a:extLst>
          </p:cNvPr>
          <p:cNvSpPr>
            <a:spLocks noGrp="1"/>
          </p:cNvSpPr>
          <p:nvPr>
            <p:ph type="sldNum" sz="quarter" idx="12"/>
          </p:nvPr>
        </p:nvSpPr>
        <p:spPr>
          <a:xfrm>
            <a:off x="10680720" y="6209838"/>
            <a:ext cx="683339" cy="365125"/>
          </a:xfrm>
        </p:spPr>
        <p:txBody>
          <a:bodyPr/>
          <a:lstStyle/>
          <a:p>
            <a:pPr>
              <a:defRPr/>
            </a:pPr>
            <a:fld id="{E4943912-C17D-4F6F-9B93-C050513D0C97}" type="slidenum">
              <a:rPr lang="en-US" sz="1400" smtClean="0">
                <a:solidFill>
                  <a:schemeClr val="bg1"/>
                </a:solidFill>
              </a:rPr>
              <a:pPr>
                <a:defRPr/>
              </a:pPr>
              <a:t>12</a:t>
            </a:fld>
            <a:endParaRPr lang="en-US">
              <a:solidFill>
                <a:schemeClr val="bg1"/>
              </a:solidFill>
            </a:endParaRPr>
          </a:p>
        </p:txBody>
      </p:sp>
      <p:pic>
        <p:nvPicPr>
          <p:cNvPr id="4" name="Picture 3">
            <a:extLst>
              <a:ext uri="{FF2B5EF4-FFF2-40B4-BE49-F238E27FC236}">
                <a16:creationId xmlns:a16="http://schemas.microsoft.com/office/drawing/2014/main" id="{1F96EBBA-9BB2-43C2-4ADB-AC2862155FF1}"/>
              </a:ext>
            </a:extLst>
          </p:cNvPr>
          <p:cNvPicPr>
            <a:picLocks noChangeAspect="1"/>
          </p:cNvPicPr>
          <p:nvPr/>
        </p:nvPicPr>
        <p:blipFill>
          <a:blip r:embed="rId3"/>
          <a:stretch>
            <a:fillRect/>
          </a:stretch>
        </p:blipFill>
        <p:spPr>
          <a:xfrm>
            <a:off x="1038640" y="715836"/>
            <a:ext cx="8791160" cy="5608764"/>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2"/>
          <p:cNvSpPr txBox="1">
            <a:spLocks noChangeArrowheads="1"/>
          </p:cNvSpPr>
          <p:nvPr/>
        </p:nvSpPr>
        <p:spPr bwMode="auto">
          <a:xfrm>
            <a:off x="720090" y="381000"/>
            <a:ext cx="903351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3000" b="0" i="0" u="none" strike="noStrike" kern="1200" cap="none" spc="0" normalizeH="0" baseline="0" noProof="0" dirty="0">
                <a:ln>
                  <a:noFill/>
                </a:ln>
                <a:solidFill>
                  <a:srgbClr val="002060"/>
                </a:solidFill>
                <a:effectLst/>
                <a:uLnTx/>
                <a:uFillTx/>
                <a:latin typeface="Copperplate Gothic Bold" pitchFamily="34" charset="0"/>
                <a:ea typeface="+mn-ea"/>
                <a:cs typeface="Arial" panose="020B0604020202020204" pitchFamily="34" charset="0"/>
              </a:rPr>
              <a:t>Southwest Ranches Historic &amp;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3000" b="0" i="0" u="none" strike="noStrike" kern="1200" cap="none" spc="0" normalizeH="0" baseline="0" noProof="0" dirty="0">
                <a:ln>
                  <a:noFill/>
                </a:ln>
                <a:solidFill>
                  <a:srgbClr val="002060"/>
                </a:solidFill>
                <a:effectLst/>
                <a:uLnTx/>
                <a:uFillTx/>
                <a:latin typeface="Copperplate Gothic Bold" pitchFamily="34" charset="0"/>
                <a:ea typeface="+mn-ea"/>
                <a:cs typeface="Arial" panose="020B0604020202020204" pitchFamily="34" charset="0"/>
              </a:rPr>
              <a:t>Proposed Total  Millage Rates</a:t>
            </a:r>
          </a:p>
        </p:txBody>
      </p:sp>
      <p:sp>
        <p:nvSpPr>
          <p:cNvPr id="5" name="Slide Number Placeholder 3">
            <a:extLst>
              <a:ext uri="{FF2B5EF4-FFF2-40B4-BE49-F238E27FC236}">
                <a16:creationId xmlns:a16="http://schemas.microsoft.com/office/drawing/2014/main" id="{B8D02CFD-DA55-42F8-AFAA-30EEBE1B22AD}"/>
              </a:ext>
            </a:extLst>
          </p:cNvPr>
          <p:cNvSpPr>
            <a:spLocks noGrp="1"/>
          </p:cNvSpPr>
          <p:nvPr>
            <p:ph type="sldNum" sz="quarter" idx="12"/>
          </p:nvPr>
        </p:nvSpPr>
        <p:spPr>
          <a:xfrm>
            <a:off x="10835549" y="6168627"/>
            <a:ext cx="683339" cy="365125"/>
          </a:xfrm>
        </p:spPr>
        <p:txBody>
          <a:bodyPr/>
          <a:lstStyle/>
          <a:p>
            <a:pPr>
              <a:defRPr/>
            </a:pPr>
            <a:fld id="{1109A203-8B0C-4215-A769-C6CE2333761D}" type="slidenum">
              <a:rPr lang="en-US" sz="1600" b="1" smtClean="0">
                <a:solidFill>
                  <a:schemeClr val="bg1"/>
                </a:solidFill>
              </a:rPr>
              <a:pPr>
                <a:defRPr/>
              </a:pPr>
              <a:t>13</a:t>
            </a:fld>
            <a:endParaRPr lang="en-US" sz="1600" b="1" dirty="0">
              <a:solidFill>
                <a:schemeClr val="bg1"/>
              </a:solidFill>
            </a:endParaRPr>
          </a:p>
        </p:txBody>
      </p:sp>
      <p:sp>
        <p:nvSpPr>
          <p:cNvPr id="7" name="TextBox 6">
            <a:extLst>
              <a:ext uri="{FF2B5EF4-FFF2-40B4-BE49-F238E27FC236}">
                <a16:creationId xmlns:a16="http://schemas.microsoft.com/office/drawing/2014/main" id="{83E54927-ED6D-1C57-AE17-FF71F5F73ACD}"/>
              </a:ext>
            </a:extLst>
          </p:cNvPr>
          <p:cNvSpPr txBox="1"/>
          <p:nvPr/>
        </p:nvSpPr>
        <p:spPr>
          <a:xfrm>
            <a:off x="1634490" y="5882879"/>
            <a:ext cx="4114800" cy="369332"/>
          </a:xfrm>
          <a:prstGeom prst="rect">
            <a:avLst/>
          </a:prstGeom>
          <a:noFill/>
        </p:spPr>
        <p:txBody>
          <a:bodyPr wrap="square" rtlCol="0">
            <a:spAutoFit/>
          </a:bodyPr>
          <a:lstStyle/>
          <a:p>
            <a:r>
              <a:rPr lang="en-US" dirty="0"/>
              <a:t>* </a:t>
            </a:r>
            <a:r>
              <a:rPr lang="en-US" sz="1400" dirty="0"/>
              <a:t>Additional millage for TSDOR projects</a:t>
            </a:r>
          </a:p>
        </p:txBody>
      </p:sp>
      <p:graphicFrame>
        <p:nvGraphicFramePr>
          <p:cNvPr id="9" name="Chart 6">
            <a:extLst>
              <a:ext uri="{FF2B5EF4-FFF2-40B4-BE49-F238E27FC236}">
                <a16:creationId xmlns:a16="http://schemas.microsoft.com/office/drawing/2014/main" id="{4237AC6D-549D-9CE8-0B7C-7C9890907A66}"/>
              </a:ext>
            </a:extLst>
          </p:cNvPr>
          <p:cNvGraphicFramePr>
            <a:graphicFrameLocks/>
          </p:cNvGraphicFramePr>
          <p:nvPr>
            <p:extLst>
              <p:ext uri="{D42A27DB-BD31-4B8C-83A1-F6EECF244321}">
                <p14:modId xmlns:p14="http://schemas.microsoft.com/office/powerpoint/2010/main" val="1007579349"/>
              </p:ext>
            </p:extLst>
          </p:nvPr>
        </p:nvGraphicFramePr>
        <p:xfrm>
          <a:off x="720090" y="1657349"/>
          <a:ext cx="9033510" cy="4057651"/>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64DD8A-2F0B-4C85-B48C-BA9E44BCE5A6}"/>
              </a:ext>
            </a:extLst>
          </p:cNvPr>
          <p:cNvSpPr>
            <a:spLocks noGrp="1"/>
          </p:cNvSpPr>
          <p:nvPr>
            <p:ph type="ctrTitle"/>
          </p:nvPr>
        </p:nvSpPr>
        <p:spPr>
          <a:xfrm>
            <a:off x="2368550" y="2692400"/>
            <a:ext cx="7772400" cy="1219200"/>
          </a:xfrm>
        </p:spPr>
        <p:txBody>
          <a:bodyPr rtlCol="0">
            <a:normAutofit fontScale="90000"/>
          </a:bodyPr>
          <a:lstStyle/>
          <a:p>
            <a:pPr>
              <a:defRPr/>
            </a:pPr>
            <a:r>
              <a:rPr lang="en-US" dirty="0">
                <a:solidFill>
                  <a:schemeClr val="tx1"/>
                </a:solidFill>
              </a:rPr>
              <a:t>Town of Southwest Ranches</a:t>
            </a:r>
          </a:p>
        </p:txBody>
      </p:sp>
      <p:sp>
        <p:nvSpPr>
          <p:cNvPr id="5" name="Subtitle 4">
            <a:extLst>
              <a:ext uri="{FF2B5EF4-FFF2-40B4-BE49-F238E27FC236}">
                <a16:creationId xmlns:a16="http://schemas.microsoft.com/office/drawing/2014/main" id="{7EA2E55B-4359-47DC-B55B-56C921E6B960}"/>
              </a:ext>
            </a:extLst>
          </p:cNvPr>
          <p:cNvSpPr>
            <a:spLocks noGrp="1"/>
          </p:cNvSpPr>
          <p:nvPr>
            <p:ph type="subTitle" idx="1"/>
          </p:nvPr>
        </p:nvSpPr>
        <p:spPr>
          <a:xfrm>
            <a:off x="3740150" y="4114800"/>
            <a:ext cx="6400800" cy="2514600"/>
          </a:xfrm>
        </p:spPr>
        <p:txBody>
          <a:bodyPr rtlCol="0">
            <a:normAutofit/>
          </a:bodyPr>
          <a:lstStyle/>
          <a:p>
            <a:pPr>
              <a:buClr>
                <a:schemeClr val="accent1">
                  <a:lumMod val="75000"/>
                </a:schemeClr>
              </a:buClr>
              <a:defRPr/>
            </a:pPr>
            <a:r>
              <a:rPr lang="en-US" sz="2400" b="1" dirty="0">
                <a:solidFill>
                  <a:schemeClr val="tx1"/>
                </a:solidFill>
              </a:rPr>
              <a:t>Fiscal Year 2025-2026</a:t>
            </a:r>
          </a:p>
          <a:p>
            <a:pPr>
              <a:buClr>
                <a:schemeClr val="accent1">
                  <a:lumMod val="75000"/>
                </a:schemeClr>
              </a:buClr>
              <a:defRPr/>
            </a:pPr>
            <a:r>
              <a:rPr lang="en-US" sz="2400" b="1" u="sng" dirty="0">
                <a:solidFill>
                  <a:schemeClr val="tx1"/>
                </a:solidFill>
              </a:rPr>
              <a:t>Tentative Budget – 1st Public Hearing</a:t>
            </a:r>
          </a:p>
          <a:p>
            <a:pPr>
              <a:buClr>
                <a:schemeClr val="accent1">
                  <a:lumMod val="75000"/>
                </a:schemeClr>
              </a:buClr>
              <a:defRPr/>
            </a:pPr>
            <a:r>
              <a:rPr lang="en-US" sz="2400" b="1" dirty="0">
                <a:solidFill>
                  <a:schemeClr val="tx1"/>
                </a:solidFill>
              </a:rPr>
              <a:t>Monday, September 15, 2025</a:t>
            </a:r>
          </a:p>
          <a:p>
            <a:pPr>
              <a:buClr>
                <a:schemeClr val="accent1">
                  <a:lumMod val="75000"/>
                </a:schemeClr>
              </a:buClr>
              <a:defRPr/>
            </a:pPr>
            <a:r>
              <a:rPr lang="en-US" sz="1350" dirty="0">
                <a:solidFill>
                  <a:schemeClr val="accent6">
                    <a:lumMod val="75000"/>
                  </a:schemeClr>
                </a:solidFill>
              </a:rPr>
              <a:t> </a:t>
            </a:r>
          </a:p>
        </p:txBody>
      </p:sp>
      <p:sp>
        <p:nvSpPr>
          <p:cNvPr id="3" name="Slide Number Placeholder 2">
            <a:extLst>
              <a:ext uri="{FF2B5EF4-FFF2-40B4-BE49-F238E27FC236}">
                <a16:creationId xmlns:a16="http://schemas.microsoft.com/office/drawing/2014/main" id="{0DE35872-1914-4C9C-B1D0-4AB100ADE56D}"/>
              </a:ext>
            </a:extLst>
          </p:cNvPr>
          <p:cNvSpPr>
            <a:spLocks noGrp="1"/>
          </p:cNvSpPr>
          <p:nvPr>
            <p:ph type="sldNum" sz="quarter" idx="12"/>
          </p:nvPr>
        </p:nvSpPr>
        <p:spPr>
          <a:xfrm>
            <a:off x="10744200" y="6096000"/>
            <a:ext cx="683339" cy="365125"/>
          </a:xfrm>
        </p:spPr>
        <p:txBody>
          <a:bodyPr/>
          <a:lstStyle/>
          <a:p>
            <a:pPr>
              <a:defRPr/>
            </a:pPr>
            <a:fld id="{10091D29-DDA5-4D01-BA49-CE72928E9006}" type="slidenum">
              <a:rPr lang="en-US" sz="1600" smtClean="0">
                <a:solidFill>
                  <a:schemeClr val="bg1"/>
                </a:solidFill>
              </a:rPr>
              <a:pPr>
                <a:defRPr/>
              </a:pPr>
              <a:t>14</a:t>
            </a:fld>
            <a:endParaRPr lang="en-US" dirty="0">
              <a:solidFill>
                <a:schemeClr val="bg1"/>
              </a:solidFill>
            </a:endParaRPr>
          </a:p>
        </p:txBody>
      </p:sp>
      <p:pic>
        <p:nvPicPr>
          <p:cNvPr id="50180" name="Picture 5" descr="swrlogo">
            <a:extLst>
              <a:ext uri="{FF2B5EF4-FFF2-40B4-BE49-F238E27FC236}">
                <a16:creationId xmlns:a16="http://schemas.microsoft.com/office/drawing/2014/main" id="{41EB9E2F-98CC-4480-91AA-C435FCA6CE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533400"/>
            <a:ext cx="1524000" cy="180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495C2-FED1-4480-BDB5-7D3269AF31EA}"/>
              </a:ext>
            </a:extLst>
          </p:cNvPr>
          <p:cNvSpPr txBox="1">
            <a:spLocks/>
          </p:cNvSpPr>
          <p:nvPr/>
        </p:nvSpPr>
        <p:spPr>
          <a:xfrm>
            <a:off x="1143000" y="270646"/>
            <a:ext cx="9144000" cy="664536"/>
          </a:xfrm>
          <a:prstGeom prst="rect">
            <a:avLst/>
          </a:prstGeom>
        </p:spPr>
        <p:txBody>
          <a:bodyPr rtlCol="0">
            <a:normAutofit fontScale="25000" lnSpcReduction="2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defRPr/>
            </a:pPr>
            <a:r>
              <a:rPr lang="en-US" sz="8800" b="1" spc="-40" dirty="0">
                <a:solidFill>
                  <a:schemeClr val="tx1"/>
                </a:solidFill>
              </a:rPr>
              <a:t>Southwest Ranches</a:t>
            </a:r>
            <a:br>
              <a:rPr lang="en-US" sz="8800" b="1" spc="-40" dirty="0">
                <a:solidFill>
                  <a:schemeClr val="tx1"/>
                </a:solidFill>
              </a:rPr>
            </a:br>
            <a:r>
              <a:rPr lang="en-US" sz="8800" b="1" spc="-40" dirty="0">
                <a:solidFill>
                  <a:schemeClr val="tx1"/>
                </a:solidFill>
              </a:rPr>
              <a:t>Proposed FY 2025-2026 Budget</a:t>
            </a:r>
            <a:endParaRPr lang="en-US" sz="8800" dirty="0">
              <a:solidFill>
                <a:srgbClr val="00B050"/>
              </a:solidFill>
            </a:endParaRPr>
          </a:p>
          <a:p>
            <a:pPr algn="ctr">
              <a:defRPr/>
            </a:pPr>
            <a:r>
              <a:rPr lang="en-US" sz="9600" b="1" spc="-40" dirty="0">
                <a:solidFill>
                  <a:schemeClr val="tx1"/>
                </a:solidFill>
              </a:rPr>
              <a:t>  </a:t>
            </a:r>
            <a:br>
              <a:rPr lang="en-US" sz="2000" b="1" dirty="0">
                <a:solidFill>
                  <a:schemeClr val="tx1"/>
                </a:solidFill>
              </a:rPr>
            </a:br>
            <a:br>
              <a:rPr lang="en-US" sz="2000" b="1" dirty="0">
                <a:solidFill>
                  <a:srgbClr val="002060"/>
                </a:solidFill>
              </a:rPr>
            </a:br>
            <a:endParaRPr lang="en-US" sz="1600" dirty="0">
              <a:solidFill>
                <a:srgbClr val="002060"/>
              </a:solidFill>
              <a:latin typeface="Arial" panose="020B0604020202020204" pitchFamily="34" charset="0"/>
              <a:cs typeface="Arial" panose="020B0604020202020204" pitchFamily="34" charset="0"/>
            </a:endParaRPr>
          </a:p>
        </p:txBody>
      </p:sp>
      <p:graphicFrame>
        <p:nvGraphicFramePr>
          <p:cNvPr id="4" name="Table 4">
            <a:extLst>
              <a:ext uri="{FF2B5EF4-FFF2-40B4-BE49-F238E27FC236}">
                <a16:creationId xmlns:a16="http://schemas.microsoft.com/office/drawing/2014/main" id="{EBF9458D-48F8-417B-9948-DEAEFA422488}"/>
              </a:ext>
            </a:extLst>
          </p:cNvPr>
          <p:cNvGraphicFramePr>
            <a:graphicFrameLocks noGrp="1"/>
          </p:cNvGraphicFramePr>
          <p:nvPr/>
        </p:nvGraphicFramePr>
        <p:xfrm>
          <a:off x="609600" y="3080591"/>
          <a:ext cx="9144000" cy="3108960"/>
        </p:xfrm>
        <a:graphic>
          <a:graphicData uri="http://schemas.openxmlformats.org/drawingml/2006/table">
            <a:tbl>
              <a:tblPr firstRow="1" bandRow="1">
                <a:tableStyleId>{93296810-A885-4BE3-A3E7-6D5BEEA58F35}</a:tableStyleId>
              </a:tblPr>
              <a:tblGrid>
                <a:gridCol w="9144000">
                  <a:extLst>
                    <a:ext uri="{9D8B030D-6E8A-4147-A177-3AD203B41FA5}">
                      <a16:colId xmlns:a16="http://schemas.microsoft.com/office/drawing/2014/main" val="1710352388"/>
                    </a:ext>
                  </a:extLst>
                </a:gridCol>
              </a:tblGrid>
              <a:tr h="3027876">
                <a:tc>
                  <a:txBody>
                    <a:body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46898011"/>
                  </a:ext>
                </a:extLst>
              </a:tr>
            </a:tbl>
          </a:graphicData>
        </a:graphic>
      </p:graphicFrame>
      <p:sp>
        <p:nvSpPr>
          <p:cNvPr id="6" name="Slide Number Placeholder 5">
            <a:extLst>
              <a:ext uri="{FF2B5EF4-FFF2-40B4-BE49-F238E27FC236}">
                <a16:creationId xmlns:a16="http://schemas.microsoft.com/office/drawing/2014/main" id="{C732F87C-B8D4-449B-9AD1-4C8837056C4D}"/>
              </a:ext>
            </a:extLst>
          </p:cNvPr>
          <p:cNvSpPr>
            <a:spLocks noGrp="1"/>
          </p:cNvSpPr>
          <p:nvPr>
            <p:ph type="sldNum" sz="quarter" idx="12"/>
          </p:nvPr>
        </p:nvSpPr>
        <p:spPr>
          <a:xfrm>
            <a:off x="11052460" y="6189551"/>
            <a:ext cx="683339" cy="365125"/>
          </a:xfrm>
        </p:spPr>
        <p:txBody>
          <a:bodyPr/>
          <a:lstStyle/>
          <a:p>
            <a:pPr>
              <a:defRPr/>
            </a:pPr>
            <a:fld id="{E4943912-C17D-4F6F-9B93-C050513D0C97}" type="slidenum">
              <a:rPr lang="en-US" sz="1400" smtClean="0">
                <a:solidFill>
                  <a:schemeClr val="bg1"/>
                </a:solidFill>
              </a:rPr>
              <a:pPr>
                <a:defRPr/>
              </a:pPr>
              <a:t>15</a:t>
            </a:fld>
            <a:endParaRPr lang="en-US" sz="1400">
              <a:solidFill>
                <a:schemeClr val="bg1"/>
              </a:solidFill>
            </a:endParaRPr>
          </a:p>
        </p:txBody>
      </p:sp>
      <p:pic>
        <p:nvPicPr>
          <p:cNvPr id="7" name="Picture 6">
            <a:extLst>
              <a:ext uri="{FF2B5EF4-FFF2-40B4-BE49-F238E27FC236}">
                <a16:creationId xmlns:a16="http://schemas.microsoft.com/office/drawing/2014/main" id="{03837CE3-ECA5-CDDE-FC75-9CE3DDCAD78C}"/>
              </a:ext>
            </a:extLst>
          </p:cNvPr>
          <p:cNvPicPr>
            <a:picLocks noChangeAspect="1"/>
          </p:cNvPicPr>
          <p:nvPr/>
        </p:nvPicPr>
        <p:blipFill>
          <a:blip r:embed="rId3"/>
          <a:stretch>
            <a:fillRect/>
          </a:stretch>
        </p:blipFill>
        <p:spPr>
          <a:xfrm>
            <a:off x="1143000" y="980733"/>
            <a:ext cx="9144000" cy="5208818"/>
          </a:xfrm>
          <a:prstGeom prst="rect">
            <a:avLst/>
          </a:prstGeom>
        </p:spPr>
      </p:pic>
    </p:spTree>
    <p:extLst>
      <p:ext uri="{BB962C8B-B14F-4D97-AF65-F5344CB8AC3E}">
        <p14:creationId xmlns:p14="http://schemas.microsoft.com/office/powerpoint/2010/main" val="5571990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FA1E6-0DE1-9EBC-E7BF-8DC826965C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6A2AA7-1045-F32D-635B-BAE8F9DE2FE7}"/>
              </a:ext>
            </a:extLst>
          </p:cNvPr>
          <p:cNvSpPr txBox="1">
            <a:spLocks/>
          </p:cNvSpPr>
          <p:nvPr/>
        </p:nvSpPr>
        <p:spPr>
          <a:xfrm>
            <a:off x="2286000" y="270646"/>
            <a:ext cx="7315200" cy="1024754"/>
          </a:xfrm>
          <a:prstGeom prst="rect">
            <a:avLst/>
          </a:prstGeom>
        </p:spPr>
        <p:txBody>
          <a:bodyPr rtlCol="0">
            <a:normAutofit fontScale="25000" lnSpcReduction="2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defRPr/>
            </a:pPr>
            <a:r>
              <a:rPr lang="en-US" sz="8800" b="1" spc="-40" dirty="0">
                <a:solidFill>
                  <a:schemeClr val="tx1"/>
                </a:solidFill>
              </a:rPr>
              <a:t>Southwest Ranches</a:t>
            </a:r>
            <a:br>
              <a:rPr lang="en-US" sz="8800" b="1" spc="-40" dirty="0">
                <a:solidFill>
                  <a:schemeClr val="tx1"/>
                </a:solidFill>
              </a:rPr>
            </a:br>
            <a:r>
              <a:rPr lang="en-US" sz="8800" b="1" spc="-40" dirty="0">
                <a:solidFill>
                  <a:schemeClr val="tx1"/>
                </a:solidFill>
              </a:rPr>
              <a:t>Proposed FY 2025-2026 Budget</a:t>
            </a:r>
          </a:p>
          <a:p>
            <a:pPr algn="ctr">
              <a:defRPr/>
            </a:pPr>
            <a:r>
              <a:rPr lang="en-US" sz="8800" b="1" spc="-40" dirty="0">
                <a:solidFill>
                  <a:schemeClr val="tx1"/>
                </a:solidFill>
              </a:rPr>
              <a:t>Appropriated Fund Balance Breakdown</a:t>
            </a:r>
            <a:endParaRPr lang="en-US" sz="8800" dirty="0">
              <a:solidFill>
                <a:srgbClr val="00B050"/>
              </a:solidFill>
            </a:endParaRPr>
          </a:p>
          <a:p>
            <a:pPr algn="ctr">
              <a:defRPr/>
            </a:pPr>
            <a:r>
              <a:rPr lang="en-US" sz="9600" b="1" spc="-40" dirty="0">
                <a:solidFill>
                  <a:schemeClr val="tx1"/>
                </a:solidFill>
              </a:rPr>
              <a:t>  </a:t>
            </a:r>
            <a:br>
              <a:rPr lang="en-US" sz="2000" b="1" dirty="0">
                <a:solidFill>
                  <a:schemeClr val="tx1"/>
                </a:solidFill>
              </a:rPr>
            </a:br>
            <a:br>
              <a:rPr lang="en-US" sz="2000" b="1" dirty="0">
                <a:solidFill>
                  <a:srgbClr val="002060"/>
                </a:solidFill>
              </a:rPr>
            </a:br>
            <a:endParaRPr lang="en-US" sz="1600" dirty="0">
              <a:solidFill>
                <a:srgbClr val="002060"/>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116EB6C3-5602-EDFC-75A9-6C4F7F5830B3}"/>
              </a:ext>
            </a:extLst>
          </p:cNvPr>
          <p:cNvSpPr>
            <a:spLocks noGrp="1"/>
          </p:cNvSpPr>
          <p:nvPr>
            <p:ph type="sldNum" sz="quarter" idx="12"/>
          </p:nvPr>
        </p:nvSpPr>
        <p:spPr>
          <a:xfrm>
            <a:off x="11052460" y="6189551"/>
            <a:ext cx="683339" cy="365125"/>
          </a:xfrm>
        </p:spPr>
        <p:txBody>
          <a:bodyPr/>
          <a:lstStyle/>
          <a:p>
            <a:pPr>
              <a:defRPr/>
            </a:pPr>
            <a:fld id="{E4943912-C17D-4F6F-9B93-C050513D0C97}" type="slidenum">
              <a:rPr lang="en-US" sz="1400" smtClean="0">
                <a:solidFill>
                  <a:schemeClr val="bg1"/>
                </a:solidFill>
              </a:rPr>
              <a:pPr>
                <a:defRPr/>
              </a:pPr>
              <a:t>16</a:t>
            </a:fld>
            <a:endParaRPr lang="en-US" sz="1400">
              <a:solidFill>
                <a:schemeClr val="bg1"/>
              </a:solidFill>
            </a:endParaRPr>
          </a:p>
        </p:txBody>
      </p:sp>
      <p:pic>
        <p:nvPicPr>
          <p:cNvPr id="9" name="Picture 8">
            <a:extLst>
              <a:ext uri="{FF2B5EF4-FFF2-40B4-BE49-F238E27FC236}">
                <a16:creationId xmlns:a16="http://schemas.microsoft.com/office/drawing/2014/main" id="{A152ABAF-3921-29AF-9D3A-43524AEB7660}"/>
              </a:ext>
            </a:extLst>
          </p:cNvPr>
          <p:cNvPicPr>
            <a:picLocks noChangeAspect="1"/>
          </p:cNvPicPr>
          <p:nvPr/>
        </p:nvPicPr>
        <p:blipFill>
          <a:blip r:embed="rId3"/>
          <a:stretch>
            <a:fillRect/>
          </a:stretch>
        </p:blipFill>
        <p:spPr>
          <a:xfrm>
            <a:off x="2286000" y="1360209"/>
            <a:ext cx="7315200" cy="4829342"/>
          </a:xfrm>
          <a:prstGeom prst="rect">
            <a:avLst/>
          </a:prstGeom>
        </p:spPr>
      </p:pic>
    </p:spTree>
    <p:extLst>
      <p:ext uri="{BB962C8B-B14F-4D97-AF65-F5344CB8AC3E}">
        <p14:creationId xmlns:p14="http://schemas.microsoft.com/office/powerpoint/2010/main" val="478478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931904C9-8F0C-4D56-BC33-50A172789132}"/>
              </a:ext>
            </a:extLst>
          </p:cNvPr>
          <p:cNvSpPr>
            <a:spLocks noGrp="1"/>
          </p:cNvSpPr>
          <p:nvPr>
            <p:ph type="sldNum" sz="quarter" idx="12"/>
          </p:nvPr>
        </p:nvSpPr>
        <p:spPr>
          <a:xfrm>
            <a:off x="10935929" y="6189770"/>
            <a:ext cx="683339" cy="365125"/>
          </a:xfrm>
        </p:spPr>
        <p:txBody>
          <a:bodyPr/>
          <a:lstStyle/>
          <a:p>
            <a:pPr>
              <a:defRPr/>
            </a:pPr>
            <a:fld id="{E4943912-C17D-4F6F-9B93-C050513D0C97}" type="slidenum">
              <a:rPr lang="en-US" sz="1400" smtClean="0">
                <a:solidFill>
                  <a:schemeClr val="bg1"/>
                </a:solidFill>
              </a:rPr>
              <a:pPr>
                <a:defRPr/>
              </a:pPr>
              <a:t>17</a:t>
            </a:fld>
            <a:endParaRPr lang="en-US" sz="1400">
              <a:solidFill>
                <a:schemeClr val="bg1"/>
              </a:solidFill>
            </a:endParaRPr>
          </a:p>
        </p:txBody>
      </p:sp>
      <p:sp>
        <p:nvSpPr>
          <p:cNvPr id="6" name="Title 1">
            <a:extLst>
              <a:ext uri="{FF2B5EF4-FFF2-40B4-BE49-F238E27FC236}">
                <a16:creationId xmlns:a16="http://schemas.microsoft.com/office/drawing/2014/main" id="{98527168-5B70-6F45-D071-3740005EF3CF}"/>
              </a:ext>
            </a:extLst>
          </p:cNvPr>
          <p:cNvSpPr txBox="1">
            <a:spLocks/>
          </p:cNvSpPr>
          <p:nvPr/>
        </p:nvSpPr>
        <p:spPr>
          <a:xfrm>
            <a:off x="1371601" y="270646"/>
            <a:ext cx="8915400" cy="664536"/>
          </a:xfrm>
          <a:prstGeom prst="rect">
            <a:avLst/>
          </a:prstGeom>
        </p:spPr>
        <p:txBody>
          <a:bodyPr rtlCol="0">
            <a:normAutofit fontScale="25000" lnSpcReduction="2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defRPr/>
            </a:pPr>
            <a:r>
              <a:rPr lang="en-US" sz="8800" b="1" spc="-40" dirty="0">
                <a:solidFill>
                  <a:schemeClr val="tx1"/>
                </a:solidFill>
              </a:rPr>
              <a:t>Southwest Ranches</a:t>
            </a:r>
            <a:br>
              <a:rPr lang="en-US" sz="8800" b="1" spc="-40" dirty="0">
                <a:solidFill>
                  <a:schemeClr val="tx1"/>
                </a:solidFill>
              </a:rPr>
            </a:br>
            <a:r>
              <a:rPr lang="en-US" sz="8800" b="1" spc="-40" dirty="0">
                <a:solidFill>
                  <a:schemeClr val="tx1"/>
                </a:solidFill>
              </a:rPr>
              <a:t>Proposed FY 2025-2026 Budget</a:t>
            </a:r>
            <a:endParaRPr lang="en-US" sz="8800" dirty="0">
              <a:solidFill>
                <a:srgbClr val="FF0000"/>
              </a:solidFill>
            </a:endParaRPr>
          </a:p>
          <a:p>
            <a:pPr algn="ctr">
              <a:defRPr/>
            </a:pPr>
            <a:r>
              <a:rPr lang="en-US" sz="9600" b="1" spc="-40" dirty="0">
                <a:solidFill>
                  <a:schemeClr val="tx1"/>
                </a:solidFill>
              </a:rPr>
              <a:t>  </a:t>
            </a:r>
            <a:br>
              <a:rPr lang="en-US" sz="2000" b="1" dirty="0">
                <a:solidFill>
                  <a:schemeClr val="tx1"/>
                </a:solidFill>
              </a:rPr>
            </a:br>
            <a:br>
              <a:rPr lang="en-US" sz="2000" b="1" dirty="0">
                <a:solidFill>
                  <a:srgbClr val="002060"/>
                </a:solidFill>
              </a:rPr>
            </a:br>
            <a:endParaRPr lang="en-US" sz="1600" dirty="0">
              <a:solidFill>
                <a:srgbClr val="002060"/>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787CBC07-F5C2-A0DE-2051-54753764CB77}"/>
              </a:ext>
            </a:extLst>
          </p:cNvPr>
          <p:cNvPicPr>
            <a:picLocks noChangeAspect="1"/>
          </p:cNvPicPr>
          <p:nvPr/>
        </p:nvPicPr>
        <p:blipFill>
          <a:blip r:embed="rId3"/>
          <a:stretch>
            <a:fillRect/>
          </a:stretch>
        </p:blipFill>
        <p:spPr>
          <a:xfrm>
            <a:off x="1524001" y="971206"/>
            <a:ext cx="8762999" cy="5218563"/>
          </a:xfrm>
          <a:prstGeom prst="rect">
            <a:avLst/>
          </a:prstGeom>
        </p:spPr>
      </p:pic>
    </p:spTree>
    <p:extLst>
      <p:ext uri="{BB962C8B-B14F-4D97-AF65-F5344CB8AC3E}">
        <p14:creationId xmlns:p14="http://schemas.microsoft.com/office/powerpoint/2010/main" val="11906322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a:extLst>
              <a:ext uri="{FF2B5EF4-FFF2-40B4-BE49-F238E27FC236}">
                <a16:creationId xmlns:a16="http://schemas.microsoft.com/office/drawing/2014/main" id="{0FA7CB53-812E-4B0D-B004-58C4FC24C05A}"/>
              </a:ext>
            </a:extLst>
          </p:cNvPr>
          <p:cNvSpPr>
            <a:spLocks noGrp="1"/>
          </p:cNvSpPr>
          <p:nvPr>
            <p:ph type="title"/>
          </p:nvPr>
        </p:nvSpPr>
        <p:spPr>
          <a:xfrm>
            <a:off x="2057400" y="533400"/>
            <a:ext cx="8229600" cy="1752600"/>
          </a:xfrm>
        </p:spPr>
        <p:txBody>
          <a:bodyPr rtlCol="0">
            <a:normAutofit fontScale="90000"/>
          </a:bodyPr>
          <a:lstStyle/>
          <a:p>
            <a:pPr algn="ctr">
              <a:defRPr/>
            </a:pPr>
            <a:r>
              <a:rPr lang="en-US" altLang="en-US" sz="2800" b="1" dirty="0">
                <a:solidFill>
                  <a:schemeClr val="tx1"/>
                </a:solidFill>
              </a:rPr>
              <a:t>FY 2025-2026 TENTATIVE BUDGET ADOPTION </a:t>
            </a:r>
            <a:br>
              <a:rPr lang="en-US" altLang="en-US" sz="2800" b="1" dirty="0">
                <a:solidFill>
                  <a:schemeClr val="accent2">
                    <a:lumMod val="75000"/>
                  </a:schemeClr>
                </a:solidFill>
              </a:rPr>
            </a:br>
            <a:br>
              <a:rPr lang="en-US" altLang="en-US" sz="2800" b="1" dirty="0">
                <a:solidFill>
                  <a:schemeClr val="accent2">
                    <a:lumMod val="75000"/>
                  </a:schemeClr>
                </a:solidFill>
              </a:rPr>
            </a:br>
            <a:r>
              <a:rPr lang="en-US" altLang="en-US" sz="2800" dirty="0">
                <a:solidFill>
                  <a:schemeClr val="tx1"/>
                </a:solidFill>
              </a:rPr>
              <a:t>Comments and Questions </a:t>
            </a:r>
            <a:br>
              <a:rPr lang="en-US" altLang="en-US" sz="2800" dirty="0">
                <a:solidFill>
                  <a:schemeClr val="tx1"/>
                </a:solidFill>
              </a:rPr>
            </a:br>
            <a:r>
              <a:rPr lang="en-US" altLang="en-US" sz="2800" dirty="0">
                <a:solidFill>
                  <a:schemeClr val="tx1"/>
                </a:solidFill>
              </a:rPr>
              <a:t>Direction and Voting from Town Council</a:t>
            </a:r>
          </a:p>
        </p:txBody>
      </p:sp>
      <p:sp>
        <p:nvSpPr>
          <p:cNvPr id="3" name="Slide Number Placeholder 2">
            <a:extLst>
              <a:ext uri="{FF2B5EF4-FFF2-40B4-BE49-F238E27FC236}">
                <a16:creationId xmlns:a16="http://schemas.microsoft.com/office/drawing/2014/main" id="{D023EBF7-45C2-486A-A1C0-55B3540536BD}"/>
              </a:ext>
            </a:extLst>
          </p:cNvPr>
          <p:cNvSpPr>
            <a:spLocks noGrp="1"/>
          </p:cNvSpPr>
          <p:nvPr>
            <p:ph type="sldNum" sz="quarter" idx="12"/>
          </p:nvPr>
        </p:nvSpPr>
        <p:spPr>
          <a:xfrm>
            <a:off x="10668000" y="6019800"/>
            <a:ext cx="683339" cy="365125"/>
          </a:xfrm>
        </p:spPr>
        <p:txBody>
          <a:bodyPr/>
          <a:lstStyle/>
          <a:p>
            <a:pPr>
              <a:defRPr/>
            </a:pPr>
            <a:fld id="{F8D697D1-0F4B-49E4-8429-9AB1EB2344C8}" type="slidenum">
              <a:rPr lang="en-US" sz="1600" smtClean="0">
                <a:solidFill>
                  <a:schemeClr val="bg1"/>
                </a:solidFill>
              </a:rPr>
              <a:pPr>
                <a:defRPr/>
              </a:pPr>
              <a:t>18</a:t>
            </a:fld>
            <a:endParaRPr lang="en-US" sz="1600" dirty="0">
              <a:solidFill>
                <a:schemeClr val="bg1"/>
              </a:solidFill>
            </a:endParaRPr>
          </a:p>
        </p:txBody>
      </p:sp>
      <p:pic>
        <p:nvPicPr>
          <p:cNvPr id="48131" name="Picture 2" descr="swrlogo">
            <a:extLst>
              <a:ext uri="{FF2B5EF4-FFF2-40B4-BE49-F238E27FC236}">
                <a16:creationId xmlns:a16="http://schemas.microsoft.com/office/drawing/2014/main" id="{E0709F08-1A07-4FD2-BD7E-1B74021B38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2743200"/>
            <a:ext cx="32004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218" name="Title 1"/>
          <p:cNvSpPr>
            <a:spLocks noGrp="1"/>
          </p:cNvSpPr>
          <p:nvPr>
            <p:ph type="title"/>
          </p:nvPr>
        </p:nvSpPr>
        <p:spPr>
          <a:xfrm>
            <a:off x="2005014" y="381001"/>
            <a:ext cx="6834187" cy="542925"/>
          </a:xfrm>
        </p:spPr>
        <p:txBody>
          <a:bodyPr>
            <a:normAutofit fontScale="90000"/>
          </a:bodyPr>
          <a:lstStyle/>
          <a:p>
            <a:pPr eaLnBrk="1" hangingPunct="1"/>
            <a:r>
              <a:rPr lang="en-US" altLang="en-US" b="1" dirty="0">
                <a:solidFill>
                  <a:schemeClr val="tx1"/>
                </a:solidFill>
              </a:rPr>
              <a:t>Budget Process Calendar Of Events</a:t>
            </a:r>
          </a:p>
        </p:txBody>
      </p:sp>
      <p:sp>
        <p:nvSpPr>
          <p:cNvPr id="4" name="Slide Number Placeholder 3">
            <a:extLst>
              <a:ext uri="{FF2B5EF4-FFF2-40B4-BE49-F238E27FC236}">
                <a16:creationId xmlns:a16="http://schemas.microsoft.com/office/drawing/2014/main" id="{757B9143-7630-452F-B896-0EE759DC7F34}"/>
              </a:ext>
            </a:extLst>
          </p:cNvPr>
          <p:cNvSpPr>
            <a:spLocks noGrp="1"/>
          </p:cNvSpPr>
          <p:nvPr>
            <p:ph type="sldNum" sz="quarter" idx="12"/>
          </p:nvPr>
        </p:nvSpPr>
        <p:spPr>
          <a:xfrm>
            <a:off x="10820400" y="6019800"/>
            <a:ext cx="683339" cy="365125"/>
          </a:xfrm>
        </p:spPr>
        <p:txBody>
          <a:bodyPr/>
          <a:lstStyle/>
          <a:p>
            <a:pPr>
              <a:defRPr/>
            </a:pPr>
            <a:fld id="{BADCECB7-52BD-46DA-B96E-DC1948412C86}" type="slidenum">
              <a:rPr lang="en-US" sz="1600" b="1" smtClean="0">
                <a:solidFill>
                  <a:schemeClr val="bg1"/>
                </a:solidFill>
              </a:rPr>
              <a:pPr>
                <a:defRPr/>
              </a:pPr>
              <a:t>2</a:t>
            </a:fld>
            <a:endParaRPr lang="en-US" sz="1600" b="1" dirty="0">
              <a:solidFill>
                <a:schemeClr val="bg1"/>
              </a:solidFill>
            </a:endParaRPr>
          </a:p>
        </p:txBody>
      </p:sp>
      <p:sp>
        <p:nvSpPr>
          <p:cNvPr id="3" name="TextBox 2"/>
          <p:cNvSpPr txBox="1">
            <a:spLocks noChangeArrowheads="1"/>
          </p:cNvSpPr>
          <p:nvPr/>
        </p:nvSpPr>
        <p:spPr bwMode="auto">
          <a:xfrm>
            <a:off x="990600" y="1066800"/>
            <a:ext cx="9677400" cy="498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257175" marR="0" lvl="0" indent="-257175" algn="l" defTabSz="457200" rtl="0" eaLnBrk="1" fontAlgn="auto" latinLnBrk="0" hangingPunct="1">
              <a:lnSpc>
                <a:spcPct val="100000"/>
              </a:lnSpc>
              <a:spcBef>
                <a:spcPct val="0"/>
              </a:spcBef>
              <a:spcAft>
                <a:spcPts val="0"/>
              </a:spcAft>
              <a:buClrTx/>
              <a:buSzTx/>
              <a:buFont typeface="Wingdings" panose="05000000000000000000" pitchFamily="2" charset="2"/>
              <a:buChar char="Ø"/>
              <a:tabLst/>
              <a:defRPr/>
            </a:pPr>
            <a:r>
              <a:rPr kumimoji="0" lang="en-US" alt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Thursday, July 24, 2025:</a:t>
            </a:r>
          </a:p>
          <a:p>
            <a:pPr marL="914400" marR="0" lvl="2" indent="-257175" algn="l" defTabSz="457200" rtl="0" eaLnBrk="1" fontAlgn="auto" latinLnBrk="0" hangingPunct="1">
              <a:lnSpc>
                <a:spcPct val="100000"/>
              </a:lnSpc>
              <a:spcBef>
                <a:spcPct val="0"/>
              </a:spcBef>
              <a:spcAft>
                <a:spcPts val="0"/>
              </a:spcAft>
              <a:buClrTx/>
              <a:buSzTx/>
              <a:buFont typeface="Wingdings" panose="05000000000000000000" pitchFamily="2" charset="2"/>
              <a:buChar char="ü"/>
              <a:tabLst/>
              <a:defRPr/>
            </a:pPr>
            <a:r>
              <a:rPr kumimoji="0" lang="en-US" alt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Preliminary Millage and Initial Fire/Solid Waste Assessment Adoption</a:t>
            </a:r>
          </a:p>
          <a:p>
            <a:pPr marL="914400" marR="0" lvl="2" indent="-257175" algn="l" defTabSz="457200" rtl="0" eaLnBrk="1" fontAlgn="auto" latinLnBrk="0" hangingPunct="1">
              <a:lnSpc>
                <a:spcPct val="100000"/>
              </a:lnSpc>
              <a:spcBef>
                <a:spcPct val="0"/>
              </a:spcBef>
              <a:spcAft>
                <a:spcPts val="0"/>
              </a:spcAft>
              <a:buClrTx/>
              <a:buSzTx/>
              <a:buFont typeface="Wingdings" panose="05000000000000000000" pitchFamily="2" charset="2"/>
              <a:buChar char="ü"/>
              <a:tabLst/>
              <a:defRPr/>
            </a:pPr>
            <a:endParaRPr kumimoji="0" lang="en-US" alt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257175" algn="l" defTabSz="457200" rtl="0" eaLnBrk="1" fontAlgn="auto" latinLnBrk="0" hangingPunct="1">
              <a:lnSpc>
                <a:spcPct val="100000"/>
              </a:lnSpc>
              <a:spcBef>
                <a:spcPct val="0"/>
              </a:spcBef>
              <a:spcAft>
                <a:spcPts val="0"/>
              </a:spcAft>
              <a:buClrTx/>
              <a:buSzTx/>
              <a:buFont typeface="Wingdings" panose="05000000000000000000" pitchFamily="2" charset="2"/>
              <a:buChar char="Ø"/>
              <a:tabLst/>
              <a:defRPr/>
            </a:pPr>
            <a:r>
              <a:rPr kumimoji="0" lang="en-US" alt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Tuesday, August 12, 2025 </a:t>
            </a:r>
            <a:r>
              <a:rPr kumimoji="0" lang="en-US" altLang="en-US"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(7 pm):</a:t>
            </a:r>
          </a:p>
          <a:p>
            <a:pPr marL="942975" marR="0" lvl="2" indent="-285750" algn="l" defTabSz="457200" rtl="0" eaLnBrk="1" fontAlgn="auto" latinLnBrk="0" hangingPunct="1">
              <a:lnSpc>
                <a:spcPct val="100000"/>
              </a:lnSpc>
              <a:spcBef>
                <a:spcPct val="0"/>
              </a:spcBef>
              <a:spcAft>
                <a:spcPts val="0"/>
              </a:spcAft>
              <a:buClrTx/>
              <a:buSzTx/>
              <a:buFont typeface="Wingdings" panose="05000000000000000000" pitchFamily="2" charset="2"/>
              <a:buChar char="ü"/>
              <a:tabLst/>
              <a:defRPr/>
            </a:pPr>
            <a:r>
              <a:rPr kumimoji="0" lang="en-US" alt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FY 2025-2026 Proposed Budget Workshop</a:t>
            </a:r>
          </a:p>
          <a:p>
            <a:pPr marL="914400" marR="0" lvl="2" indent="-257175" algn="l" defTabSz="457200" rtl="0" eaLnBrk="1" fontAlgn="auto" latinLnBrk="0" hangingPunct="1">
              <a:lnSpc>
                <a:spcPct val="100000"/>
              </a:lnSpc>
              <a:spcBef>
                <a:spcPct val="0"/>
              </a:spcBef>
              <a:spcAft>
                <a:spcPts val="0"/>
              </a:spcAft>
              <a:buClrTx/>
              <a:buSzTx/>
              <a:buFont typeface="Wingdings" panose="05000000000000000000" pitchFamily="2" charset="2"/>
              <a:buChar char="q"/>
              <a:tabLst/>
              <a:defRPr/>
            </a:pPr>
            <a:endParaRPr kumimoji="0" lang="en-US" alt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lvl="0" indent="-257175">
              <a:spcBef>
                <a:spcPct val="0"/>
              </a:spcBef>
              <a:buClrTx/>
              <a:buSzTx/>
              <a:buFont typeface="Wingdings" panose="05000000000000000000" pitchFamily="2" charset="2"/>
              <a:buChar char="Ø"/>
              <a:defRPr/>
            </a:pPr>
            <a:r>
              <a:rPr kumimoji="0" lang="en-US" alt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Monday, September 15, 2024 </a:t>
            </a:r>
            <a:r>
              <a:rPr kumimoji="0" lang="en-US" altLang="en-US"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(6:00 pm)</a:t>
            </a:r>
            <a:r>
              <a:rPr lang="en-US" altLang="en-US" sz="2000" dirty="0">
                <a:solidFill>
                  <a:prstClr val="black"/>
                </a:solidFill>
                <a:latin typeface="Calibri" panose="020F0502020204030204" pitchFamily="34" charset="0"/>
              </a:rPr>
              <a:t> (</a:t>
            </a:r>
            <a:r>
              <a:rPr lang="en-US" altLang="en-US" sz="2000" b="1" dirty="0">
                <a:solidFill>
                  <a:srgbClr val="FF0000"/>
                </a:solidFill>
                <a:latin typeface="Calibri" panose="020F0502020204030204" pitchFamily="34" charset="0"/>
              </a:rPr>
              <a:t>TONIGHT</a:t>
            </a:r>
            <a:r>
              <a:rPr lang="en-US" altLang="en-US" sz="2000" dirty="0">
                <a:solidFill>
                  <a:prstClr val="black"/>
                </a:solidFill>
                <a:latin typeface="Calibri" panose="020F0502020204030204" pitchFamily="34" charset="0"/>
              </a:rPr>
              <a:t>): </a:t>
            </a:r>
            <a:endParaRPr lang="en-US" altLang="en-US" sz="2000" dirty="0">
              <a:solidFill>
                <a:schemeClr val="tx1"/>
              </a:solidFill>
              <a:latin typeface="Calibri" panose="020F0502020204030204" pitchFamily="34" charset="0"/>
            </a:endParaRPr>
          </a:p>
          <a:p>
            <a:pPr marL="1000125" lvl="2" indent="-342900">
              <a:spcBef>
                <a:spcPct val="0"/>
              </a:spcBef>
              <a:buClrTx/>
              <a:buSzTx/>
              <a:buFont typeface="Wingdings" panose="05000000000000000000" pitchFamily="2" charset="2"/>
              <a:buChar char="ü"/>
              <a:defRPr/>
            </a:pPr>
            <a:r>
              <a:rPr lang="en-US" altLang="en-US" sz="2000" dirty="0">
                <a:solidFill>
                  <a:schemeClr val="tx1"/>
                </a:solidFill>
                <a:latin typeface="Calibri" panose="020F0502020204030204" pitchFamily="34" charset="0"/>
              </a:rPr>
              <a:t>Final Fire Protection and Solid Waste Special Assessment Adoption</a:t>
            </a:r>
          </a:p>
          <a:p>
            <a:pPr marL="1000125" lvl="2" indent="-342900">
              <a:spcBef>
                <a:spcPct val="0"/>
              </a:spcBef>
              <a:buClrTx/>
              <a:buSzTx/>
              <a:buFont typeface="Wingdings" panose="05000000000000000000" pitchFamily="2" charset="2"/>
              <a:buChar char="ü"/>
              <a:defRPr/>
            </a:pPr>
            <a:r>
              <a:rPr lang="en-US" altLang="en-US" sz="2000" dirty="0">
                <a:solidFill>
                  <a:schemeClr val="tx1"/>
                </a:solidFill>
                <a:latin typeface="Calibri" panose="020F0502020204030204" pitchFamily="34" charset="0"/>
              </a:rPr>
              <a:t>First Public Hearing for Tentative Millage and Budget Adoption </a:t>
            </a:r>
          </a:p>
          <a:p>
            <a:pPr marL="657225" lvl="2">
              <a:spcBef>
                <a:spcPct val="0"/>
              </a:spcBef>
              <a:buClrTx/>
              <a:buSzTx/>
              <a:buNone/>
              <a:defRPr/>
            </a:pPr>
            <a:r>
              <a:rPr kumimoji="0" lang="en-US" alt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p>
          <a:p>
            <a:pPr marL="0" marR="0" lvl="0" indent="-257175" algn="l" defTabSz="457200" rtl="0" eaLnBrk="1" fontAlgn="auto" latinLnBrk="0" hangingPunct="1">
              <a:lnSpc>
                <a:spcPct val="100000"/>
              </a:lnSpc>
              <a:spcBef>
                <a:spcPct val="0"/>
              </a:spcBef>
              <a:spcAft>
                <a:spcPts val="0"/>
              </a:spcAft>
              <a:buClrTx/>
              <a:buSzTx/>
              <a:buFont typeface="Wingdings" panose="05000000000000000000" pitchFamily="2" charset="2"/>
              <a:buChar char="Ø"/>
              <a:tabLst/>
              <a:defRPr/>
            </a:pPr>
            <a:r>
              <a:rPr kumimoji="0" lang="en-US" alt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Saturday, September 20 – Tuesday, September 23, 2025</a:t>
            </a:r>
            <a:r>
              <a:rPr lang="en-US" altLang="en-US" sz="2000" dirty="0">
                <a:solidFill>
                  <a:prstClr val="black"/>
                </a:solidFill>
                <a:latin typeface="Calibri" panose="020F0502020204030204" pitchFamily="34" charset="0"/>
                <a:sym typeface="Wingdings" panose="05000000000000000000" pitchFamily="2" charset="2"/>
              </a:rPr>
              <a:t> (First &amp; last date to advertise):</a:t>
            </a:r>
            <a:endParaRPr kumimoji="0" lang="en-US" alt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914400" marR="0" lvl="2" indent="-257175" algn="l" defTabSz="457200" rtl="0" eaLnBrk="1" fontAlgn="auto" latinLnBrk="0" hangingPunct="1">
              <a:lnSpc>
                <a:spcPct val="100000"/>
              </a:lnSpc>
              <a:spcBef>
                <a:spcPct val="0"/>
              </a:spcBef>
              <a:spcAft>
                <a:spcPts val="0"/>
              </a:spcAft>
              <a:buClrTx/>
              <a:buSzTx/>
              <a:buFont typeface="Wingdings" panose="05000000000000000000" pitchFamily="2" charset="2"/>
              <a:buChar char="q"/>
              <a:tabLst/>
              <a:defRPr/>
            </a:pPr>
            <a:r>
              <a:rPr kumimoji="0" lang="en-US" alt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Final Budget Advertised                                                   </a:t>
            </a:r>
          </a:p>
          <a:p>
            <a:pPr marL="914400" marR="0" lvl="2" indent="-257175" algn="l" defTabSz="457200" rtl="0" eaLnBrk="1" fontAlgn="auto" latinLnBrk="0" hangingPunct="1">
              <a:lnSpc>
                <a:spcPct val="100000"/>
              </a:lnSpc>
              <a:spcBef>
                <a:spcPct val="0"/>
              </a:spcBef>
              <a:spcAft>
                <a:spcPts val="0"/>
              </a:spcAft>
              <a:buClrTx/>
              <a:buSzTx/>
              <a:buFont typeface="Wingdings" panose="05000000000000000000" pitchFamily="2" charset="2"/>
              <a:buChar char="q"/>
              <a:tabLst/>
              <a:defRPr/>
            </a:pPr>
            <a:endParaRPr kumimoji="0" lang="en-US" alt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257175" algn="l" defTabSz="457200" rtl="0" eaLnBrk="1" fontAlgn="auto" latinLnBrk="0" hangingPunct="1">
              <a:lnSpc>
                <a:spcPct val="100000"/>
              </a:lnSpc>
              <a:spcBef>
                <a:spcPct val="0"/>
              </a:spcBef>
              <a:spcAft>
                <a:spcPts val="0"/>
              </a:spcAft>
              <a:buClrTx/>
              <a:buSzTx/>
              <a:buFont typeface="Wingdings" panose="05000000000000000000" pitchFamily="2" charset="2"/>
              <a:buChar char="Ø"/>
              <a:tabLst/>
              <a:defRPr/>
            </a:pPr>
            <a:r>
              <a:rPr kumimoji="0" lang="en-US" alt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Thursday, September 25, 2025 </a:t>
            </a:r>
            <a:r>
              <a:rPr kumimoji="0" lang="en-US" altLang="en-US"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(6 pm): </a:t>
            </a:r>
          </a:p>
          <a:p>
            <a:pPr marL="914400" marR="0" lvl="2" indent="-257175" algn="l" defTabSz="457200" rtl="0" eaLnBrk="1" fontAlgn="auto" latinLnBrk="0" hangingPunct="1">
              <a:lnSpc>
                <a:spcPct val="100000"/>
              </a:lnSpc>
              <a:spcBef>
                <a:spcPct val="0"/>
              </a:spcBef>
              <a:spcAft>
                <a:spcPts val="0"/>
              </a:spcAft>
              <a:buClrTx/>
              <a:buSzTx/>
              <a:buFont typeface="Wingdings" panose="05000000000000000000" pitchFamily="2" charset="2"/>
              <a:buChar char="q"/>
              <a:tabLst/>
              <a:defRPr/>
            </a:pPr>
            <a:r>
              <a:rPr kumimoji="0" lang="en-US" alt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Second Public Hearing for Final Millage and Budget Adoption</a:t>
            </a:r>
          </a:p>
          <a:p>
            <a:pPr marL="428625" marR="0" lvl="2" indent="-257175" algn="l" defTabSz="457200" rtl="0" eaLnBrk="1" fontAlgn="auto" latinLnBrk="0" hangingPunct="1">
              <a:lnSpc>
                <a:spcPct val="100000"/>
              </a:lnSpc>
              <a:spcBef>
                <a:spcPct val="0"/>
              </a:spcBef>
              <a:spcAft>
                <a:spcPts val="0"/>
              </a:spcAft>
              <a:buClrTx/>
              <a:buSzTx/>
              <a:buFont typeface="Wingdings 3" panose="05040102010807070707" pitchFamily="18" charset="2"/>
              <a:buNone/>
              <a:tabLst/>
              <a:defRPr/>
            </a:pP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234461325"/>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1524001" y="457200"/>
            <a:ext cx="8382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75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75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2pPr>
            <a:lvl3pPr marL="1143000" indent="-228600">
              <a:spcBef>
                <a:spcPts val="750"/>
              </a:spcBef>
              <a:buClr>
                <a:schemeClr val="accent1"/>
              </a:buClr>
              <a:buSzPct val="80000"/>
              <a:buFont typeface="Wingdings 3" panose="05040102010807070707" pitchFamily="18" charset="2"/>
              <a:buChar char=""/>
              <a:defRPr sz="1000">
                <a:solidFill>
                  <a:srgbClr val="404040"/>
                </a:solidFill>
                <a:latin typeface="Trebuchet MS" panose="020B0603020202020204" pitchFamily="34" charset="0"/>
              </a:defRPr>
            </a:lvl3pPr>
            <a:lvl4pPr marL="1600200" indent="-228600">
              <a:spcBef>
                <a:spcPts val="750"/>
              </a:spcBef>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4pPr>
            <a:lvl5pPr marL="2057400" indent="-228600">
              <a:spcBef>
                <a:spcPts val="750"/>
              </a:spcBef>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5pPr>
            <a:lvl6pPr marL="2514600" indent="-2286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6pPr>
            <a:lvl7pPr marL="2971800" indent="-2286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7pPr>
            <a:lvl8pPr marL="3429000" indent="-2286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8pPr>
            <a:lvl9pPr marL="3886200" indent="-2286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9pPr>
          </a:lstStyle>
          <a:p>
            <a:pPr algn="ctr" fontAlgn="ctr">
              <a:spcBef>
                <a:spcPct val="0"/>
              </a:spcBef>
              <a:buClrTx/>
              <a:buSzTx/>
              <a:buFontTx/>
              <a:buNone/>
            </a:pPr>
            <a:r>
              <a:rPr lang="en-US" altLang="en-US" b="1" dirty="0">
                <a:solidFill>
                  <a:schemeClr val="tx2"/>
                </a:solidFill>
                <a:latin typeface="Arial" panose="020B0604020202020204" pitchFamily="34" charset="0"/>
              </a:rPr>
              <a:t>FY25-26  Proposed Budget </a:t>
            </a:r>
          </a:p>
          <a:p>
            <a:pPr algn="ctr" fontAlgn="ctr">
              <a:spcBef>
                <a:spcPct val="0"/>
              </a:spcBef>
              <a:buClrTx/>
              <a:buSzTx/>
              <a:buFontTx/>
              <a:buNone/>
            </a:pPr>
            <a:r>
              <a:rPr lang="en-US" altLang="en-US" b="1" dirty="0">
                <a:solidFill>
                  <a:schemeClr val="tx2"/>
                </a:solidFill>
                <a:latin typeface="Arial" panose="020B0604020202020204" pitchFamily="34" charset="0"/>
              </a:rPr>
              <a:t> Preliminary vs First Budget Hearing changes</a:t>
            </a:r>
            <a:endParaRPr lang="en-US" altLang="en-US" sz="1600" b="1" dirty="0">
              <a:solidFill>
                <a:schemeClr val="tx2"/>
              </a:solidFill>
              <a:latin typeface="Arial" panose="020B0604020202020204" pitchFamily="34" charset="0"/>
            </a:endParaRPr>
          </a:p>
        </p:txBody>
      </p:sp>
      <p:sp>
        <p:nvSpPr>
          <p:cNvPr id="2" name="Slide Number Placeholder 1">
            <a:extLst>
              <a:ext uri="{FF2B5EF4-FFF2-40B4-BE49-F238E27FC236}">
                <a16:creationId xmlns:a16="http://schemas.microsoft.com/office/drawing/2014/main" id="{BB1E9F42-5CB2-417F-8F45-9BA4DF87985C}"/>
              </a:ext>
            </a:extLst>
          </p:cNvPr>
          <p:cNvSpPr>
            <a:spLocks noGrp="1"/>
          </p:cNvSpPr>
          <p:nvPr>
            <p:ph type="sldNum" sz="quarter" idx="12"/>
          </p:nvPr>
        </p:nvSpPr>
        <p:spPr>
          <a:xfrm>
            <a:off x="10669890" y="6215533"/>
            <a:ext cx="683339" cy="365125"/>
          </a:xfrm>
        </p:spPr>
        <p:txBody>
          <a:bodyPr/>
          <a:lstStyle/>
          <a:p>
            <a:pPr>
              <a:defRPr/>
            </a:pPr>
            <a:fld id="{E4943912-C17D-4F6F-9B93-C050513D0C97}" type="slidenum">
              <a:rPr lang="en-US" sz="1400" smtClean="0">
                <a:solidFill>
                  <a:schemeClr val="bg1"/>
                </a:solidFill>
              </a:rPr>
              <a:pPr>
                <a:defRPr/>
              </a:pPr>
              <a:t>3</a:t>
            </a:fld>
            <a:endParaRPr lang="en-US">
              <a:solidFill>
                <a:schemeClr val="bg1"/>
              </a:solidFill>
            </a:endParaRPr>
          </a:p>
        </p:txBody>
      </p:sp>
      <p:pic>
        <p:nvPicPr>
          <p:cNvPr id="4" name="Picture 3">
            <a:extLst>
              <a:ext uri="{FF2B5EF4-FFF2-40B4-BE49-F238E27FC236}">
                <a16:creationId xmlns:a16="http://schemas.microsoft.com/office/drawing/2014/main" id="{C91BFC42-4127-04B8-0D22-31336FCDCD69}"/>
              </a:ext>
            </a:extLst>
          </p:cNvPr>
          <p:cNvPicPr>
            <a:picLocks noChangeAspect="1"/>
          </p:cNvPicPr>
          <p:nvPr/>
        </p:nvPicPr>
        <p:blipFill>
          <a:blip r:embed="rId3"/>
          <a:stretch>
            <a:fillRect/>
          </a:stretch>
        </p:blipFill>
        <p:spPr>
          <a:xfrm>
            <a:off x="1524001" y="1066799"/>
            <a:ext cx="8381999" cy="5148733"/>
          </a:xfrm>
          <a:prstGeom prst="rect">
            <a:avLst/>
          </a:prstGeom>
        </p:spPr>
      </p:pic>
    </p:spTree>
    <p:extLst>
      <p:ext uri="{BB962C8B-B14F-4D97-AF65-F5344CB8AC3E}">
        <p14:creationId xmlns:p14="http://schemas.microsoft.com/office/powerpoint/2010/main" val="262559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3">
            <a:extLst>
              <a:ext uri="{FF2B5EF4-FFF2-40B4-BE49-F238E27FC236}">
                <a16:creationId xmlns:a16="http://schemas.microsoft.com/office/drawing/2014/main" id="{AF26A931-F156-41B2-99FF-5C70D70EFAB4}"/>
              </a:ext>
            </a:extLst>
          </p:cNvPr>
          <p:cNvSpPr>
            <a:spLocks noGrp="1" noChangeArrowheads="1"/>
          </p:cNvSpPr>
          <p:nvPr>
            <p:ph type="ctrTitle"/>
          </p:nvPr>
        </p:nvSpPr>
        <p:spPr>
          <a:xfrm>
            <a:off x="1752600" y="2895600"/>
            <a:ext cx="7772400" cy="1219200"/>
          </a:xfrm>
        </p:spPr>
        <p:txBody>
          <a:bodyPr>
            <a:normAutofit/>
          </a:bodyPr>
          <a:lstStyle/>
          <a:p>
            <a:pPr eaLnBrk="1" hangingPunct="1"/>
            <a:r>
              <a:rPr lang="en-US" altLang="en-US" sz="4000" dirty="0">
                <a:solidFill>
                  <a:schemeClr val="tx1"/>
                </a:solidFill>
              </a:rPr>
              <a:t>Town of Southwest Ranches, FL</a:t>
            </a:r>
          </a:p>
        </p:txBody>
      </p:sp>
      <p:sp>
        <p:nvSpPr>
          <p:cNvPr id="5" name="Subtitle 4">
            <a:extLst>
              <a:ext uri="{FF2B5EF4-FFF2-40B4-BE49-F238E27FC236}">
                <a16:creationId xmlns:a16="http://schemas.microsoft.com/office/drawing/2014/main" id="{8F48C136-A545-4F4E-91EA-2ED4A4C4185A}"/>
              </a:ext>
            </a:extLst>
          </p:cNvPr>
          <p:cNvSpPr>
            <a:spLocks noGrp="1"/>
          </p:cNvSpPr>
          <p:nvPr>
            <p:ph type="subTitle" idx="1"/>
          </p:nvPr>
        </p:nvSpPr>
        <p:spPr>
          <a:xfrm>
            <a:off x="3124200" y="4267200"/>
            <a:ext cx="6400800" cy="2514600"/>
          </a:xfrm>
        </p:spPr>
        <p:txBody>
          <a:bodyPr rtlCol="0">
            <a:normAutofit/>
          </a:bodyPr>
          <a:lstStyle/>
          <a:p>
            <a:pPr>
              <a:buClr>
                <a:schemeClr val="accent1">
                  <a:lumMod val="75000"/>
                </a:schemeClr>
              </a:buClr>
              <a:defRPr/>
            </a:pPr>
            <a:r>
              <a:rPr lang="en-US" sz="2800" dirty="0">
                <a:solidFill>
                  <a:schemeClr val="tx1"/>
                </a:solidFill>
                <a:latin typeface="Calibri" panose="020F0502020204030204" pitchFamily="34" charset="0"/>
              </a:rPr>
              <a:t>Fiscal Year 2025-2026</a:t>
            </a:r>
          </a:p>
          <a:p>
            <a:pPr>
              <a:buClr>
                <a:schemeClr val="accent1">
                  <a:lumMod val="75000"/>
                </a:schemeClr>
              </a:buClr>
              <a:defRPr/>
            </a:pPr>
            <a:r>
              <a:rPr lang="en-US" sz="2800" u="sng" dirty="0">
                <a:solidFill>
                  <a:schemeClr val="tx1"/>
                </a:solidFill>
                <a:latin typeface="Calibri" panose="020F0502020204030204" pitchFamily="34" charset="0"/>
              </a:rPr>
              <a:t>Fire Assessment Rates</a:t>
            </a:r>
          </a:p>
          <a:p>
            <a:pPr>
              <a:buClr>
                <a:schemeClr val="accent1">
                  <a:lumMod val="75000"/>
                </a:schemeClr>
              </a:buClr>
              <a:defRPr/>
            </a:pPr>
            <a:r>
              <a:rPr lang="en-US" sz="2800" dirty="0">
                <a:solidFill>
                  <a:schemeClr val="tx1"/>
                </a:solidFill>
                <a:latin typeface="Calibri" panose="020F0502020204030204" pitchFamily="34" charset="0"/>
              </a:rPr>
              <a:t>Monday, September 15, 2025</a:t>
            </a:r>
          </a:p>
          <a:p>
            <a:pPr>
              <a:buClr>
                <a:schemeClr val="accent1">
                  <a:lumMod val="75000"/>
                </a:schemeClr>
              </a:buClr>
              <a:defRPr/>
            </a:pPr>
            <a:r>
              <a:rPr lang="en-US" sz="1350" dirty="0">
                <a:solidFill>
                  <a:schemeClr val="accent6">
                    <a:lumMod val="75000"/>
                  </a:schemeClr>
                </a:solidFill>
              </a:rPr>
              <a:t> </a:t>
            </a:r>
          </a:p>
        </p:txBody>
      </p:sp>
      <p:sp>
        <p:nvSpPr>
          <p:cNvPr id="3" name="Slide Number Placeholder 2">
            <a:extLst>
              <a:ext uri="{FF2B5EF4-FFF2-40B4-BE49-F238E27FC236}">
                <a16:creationId xmlns:a16="http://schemas.microsoft.com/office/drawing/2014/main" id="{93EF0545-535D-4945-95BF-1E21320F07B4}"/>
              </a:ext>
            </a:extLst>
          </p:cNvPr>
          <p:cNvSpPr>
            <a:spLocks noGrp="1"/>
          </p:cNvSpPr>
          <p:nvPr>
            <p:ph type="sldNum" sz="quarter" idx="12"/>
          </p:nvPr>
        </p:nvSpPr>
        <p:spPr>
          <a:xfrm>
            <a:off x="10668000" y="5943600"/>
            <a:ext cx="683339" cy="365125"/>
          </a:xfrm>
        </p:spPr>
        <p:txBody>
          <a:bodyPr/>
          <a:lstStyle/>
          <a:p>
            <a:pPr>
              <a:defRPr/>
            </a:pPr>
            <a:fld id="{10091D29-DDA5-4D01-BA49-CE72928E9006}" type="slidenum">
              <a:rPr lang="en-US" sz="1600" b="1" smtClean="0">
                <a:solidFill>
                  <a:schemeClr val="bg1"/>
                </a:solidFill>
              </a:rPr>
              <a:pPr>
                <a:defRPr/>
              </a:pPr>
              <a:t>4</a:t>
            </a:fld>
            <a:endParaRPr lang="en-US" sz="1600" b="1" dirty="0">
              <a:solidFill>
                <a:schemeClr val="bg1"/>
              </a:solidFill>
            </a:endParaRPr>
          </a:p>
        </p:txBody>
      </p:sp>
      <p:pic>
        <p:nvPicPr>
          <p:cNvPr id="11268" name="Picture 5" descr="swrlogo">
            <a:extLst>
              <a:ext uri="{FF2B5EF4-FFF2-40B4-BE49-F238E27FC236}">
                <a16:creationId xmlns:a16="http://schemas.microsoft.com/office/drawing/2014/main" id="{BCB56029-7A16-49C2-84EC-C8A68DE9BA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533400"/>
            <a:ext cx="20574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Box 6"/>
          <p:cNvSpPr txBox="1">
            <a:spLocks noChangeArrowheads="1"/>
          </p:cNvSpPr>
          <p:nvPr/>
        </p:nvSpPr>
        <p:spPr bwMode="auto">
          <a:xfrm>
            <a:off x="1262104" y="596675"/>
            <a:ext cx="820309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r>
              <a:rPr lang="en-US" altLang="en-US" sz="2400" b="1" dirty="0">
                <a:solidFill>
                  <a:schemeClr val="tx1"/>
                </a:solidFill>
              </a:rPr>
              <a:t>Fire Assessment Residential and Acreage Category Rates </a:t>
            </a:r>
          </a:p>
          <a:p>
            <a:pPr algn="ctr" eaLnBrk="1" hangingPunct="1">
              <a:spcBef>
                <a:spcPct val="0"/>
              </a:spcBef>
              <a:buClrTx/>
              <a:buSzTx/>
              <a:buFontTx/>
              <a:buNone/>
            </a:pPr>
            <a:r>
              <a:rPr lang="en-US" altLang="en-US" sz="2400" b="1" dirty="0">
                <a:solidFill>
                  <a:schemeClr val="tx1"/>
                </a:solidFill>
              </a:rPr>
              <a:t>Four Year History and Proposed FY2026</a:t>
            </a:r>
          </a:p>
        </p:txBody>
      </p:sp>
      <p:graphicFrame>
        <p:nvGraphicFramePr>
          <p:cNvPr id="8" name="Chart 7"/>
          <p:cNvGraphicFramePr>
            <a:graphicFrameLocks/>
          </p:cNvGraphicFramePr>
          <p:nvPr>
            <p:extLst>
              <p:ext uri="{D42A27DB-BD31-4B8C-83A1-F6EECF244321}">
                <p14:modId xmlns:p14="http://schemas.microsoft.com/office/powerpoint/2010/main" val="3774666035"/>
              </p:ext>
            </p:extLst>
          </p:nvPr>
        </p:nvGraphicFramePr>
        <p:xfrm>
          <a:off x="1262104" y="1427672"/>
          <a:ext cx="8491496" cy="4668328"/>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3">
            <a:extLst>
              <a:ext uri="{FF2B5EF4-FFF2-40B4-BE49-F238E27FC236}">
                <a16:creationId xmlns:a16="http://schemas.microsoft.com/office/drawing/2014/main" id="{578A4DDD-8512-4709-A303-4BD3F85C0B4A}"/>
              </a:ext>
            </a:extLst>
          </p:cNvPr>
          <p:cNvSpPr txBox="1">
            <a:spLocks/>
          </p:cNvSpPr>
          <p:nvPr/>
        </p:nvSpPr>
        <p:spPr>
          <a:xfrm>
            <a:off x="10869839" y="619148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1109A203-8B0C-4215-A769-C6CE2333761D}" type="slidenum">
              <a:rPr lang="en-US" sz="1600" b="1" smtClean="0">
                <a:solidFill>
                  <a:schemeClr val="bg1"/>
                </a:solidFill>
              </a:rPr>
              <a:pPr>
                <a:defRPr/>
              </a:pPr>
              <a:t>5</a:t>
            </a:fld>
            <a:endParaRPr lang="en-US" sz="1600" b="1" dirty="0">
              <a:solidFill>
                <a:schemeClr val="bg1"/>
              </a:solidFill>
            </a:endParaRPr>
          </a:p>
        </p:txBody>
      </p:sp>
      <p:sp>
        <p:nvSpPr>
          <p:cNvPr id="2" name="TextBox 6">
            <a:extLst>
              <a:ext uri="{FF2B5EF4-FFF2-40B4-BE49-F238E27FC236}">
                <a16:creationId xmlns:a16="http://schemas.microsoft.com/office/drawing/2014/main" id="{79986A0B-6AF7-AF0C-AA4A-DB24D7A60489}"/>
              </a:ext>
            </a:extLst>
          </p:cNvPr>
          <p:cNvSpPr txBox="1">
            <a:spLocks noChangeArrowheads="1"/>
          </p:cNvSpPr>
          <p:nvPr/>
        </p:nvSpPr>
        <p:spPr bwMode="auto">
          <a:xfrm>
            <a:off x="1414504" y="5943600"/>
            <a:ext cx="8203096"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en-US" altLang="en-US" sz="1400" dirty="0">
                <a:solidFill>
                  <a:schemeClr val="accent6"/>
                </a:solidFill>
              </a:rPr>
              <a:t>Blue = Residential rate per unit</a:t>
            </a:r>
          </a:p>
          <a:p>
            <a:pPr eaLnBrk="1" hangingPunct="1">
              <a:spcBef>
                <a:spcPct val="0"/>
              </a:spcBef>
              <a:buClrTx/>
              <a:buSzTx/>
              <a:buFontTx/>
              <a:buNone/>
            </a:pPr>
            <a:r>
              <a:rPr lang="en-US" altLang="en-US" sz="1400" dirty="0">
                <a:solidFill>
                  <a:srgbClr val="00B050"/>
                </a:solidFill>
              </a:rPr>
              <a:t>Green = Ag. Classification rate per acre</a:t>
            </a:r>
          </a:p>
          <a:p>
            <a:pPr eaLnBrk="1" hangingPunct="1">
              <a:spcBef>
                <a:spcPct val="0"/>
              </a:spcBef>
              <a:buClrTx/>
              <a:buSzTx/>
              <a:buFontTx/>
              <a:buNone/>
            </a:pPr>
            <a:r>
              <a:rPr lang="en-US" altLang="en-US" sz="1400" dirty="0">
                <a:solidFill>
                  <a:srgbClr val="7030A0"/>
                </a:solidFill>
              </a:rPr>
              <a:t>Purple = Combined Non- Res. rate per sq. ft.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4" name="TextBox 3"/>
          <p:cNvSpPr txBox="1">
            <a:spLocks noChangeArrowheads="1"/>
          </p:cNvSpPr>
          <p:nvPr/>
        </p:nvSpPr>
        <p:spPr bwMode="auto">
          <a:xfrm>
            <a:off x="1514902" y="139149"/>
            <a:ext cx="801009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a:spcBef>
                <a:spcPct val="0"/>
              </a:spcBef>
              <a:buClrTx/>
              <a:buSzTx/>
              <a:buFontTx/>
              <a:buNone/>
              <a:defRPr/>
            </a:pPr>
            <a:r>
              <a:rPr lang="en-US" sz="2000" b="1" dirty="0">
                <a:solidFill>
                  <a:schemeClr val="tx1"/>
                </a:solidFill>
                <a:latin typeface="+mj-lt"/>
              </a:rPr>
              <a:t>Municipal Residential Fire Rates compared </a:t>
            </a:r>
          </a:p>
          <a:p>
            <a:pPr algn="ctr">
              <a:spcBef>
                <a:spcPct val="0"/>
              </a:spcBef>
              <a:buClrTx/>
              <a:buSzTx/>
              <a:buFontTx/>
              <a:buNone/>
              <a:defRPr/>
            </a:pPr>
            <a:r>
              <a:rPr lang="en-US" sz="2000" b="1" dirty="0">
                <a:solidFill>
                  <a:schemeClr val="accent1">
                    <a:lumMod val="75000"/>
                  </a:schemeClr>
                </a:solidFill>
                <a:latin typeface="+mj-lt"/>
              </a:rPr>
              <a:t>(rank-based on FY 2026 Proposed fee)</a:t>
            </a:r>
          </a:p>
        </p:txBody>
      </p:sp>
      <p:sp>
        <p:nvSpPr>
          <p:cNvPr id="2" name="Slide Number Placeholder 1">
            <a:extLst>
              <a:ext uri="{FF2B5EF4-FFF2-40B4-BE49-F238E27FC236}">
                <a16:creationId xmlns:a16="http://schemas.microsoft.com/office/drawing/2014/main" id="{A14F5E79-4E6D-4A87-B879-E4550FB8F276}"/>
              </a:ext>
            </a:extLst>
          </p:cNvPr>
          <p:cNvSpPr>
            <a:spLocks noGrp="1"/>
          </p:cNvSpPr>
          <p:nvPr>
            <p:ph type="sldNum" sz="quarter" idx="12"/>
          </p:nvPr>
        </p:nvSpPr>
        <p:spPr>
          <a:xfrm>
            <a:off x="10658948" y="6106512"/>
            <a:ext cx="683339" cy="365125"/>
          </a:xfrm>
        </p:spPr>
        <p:txBody>
          <a:bodyPr/>
          <a:lstStyle/>
          <a:p>
            <a:pPr>
              <a:defRPr/>
            </a:pPr>
            <a:fld id="{E4943912-C17D-4F6F-9B93-C050513D0C97}" type="slidenum">
              <a:rPr lang="en-US" sz="1400" smtClean="0">
                <a:solidFill>
                  <a:schemeClr val="bg1"/>
                </a:solidFill>
              </a:rPr>
              <a:pPr>
                <a:defRPr/>
              </a:pPr>
              <a:t>6</a:t>
            </a:fld>
            <a:endParaRPr lang="en-US">
              <a:solidFill>
                <a:schemeClr val="bg1"/>
              </a:solidFill>
            </a:endParaRPr>
          </a:p>
        </p:txBody>
      </p:sp>
      <p:pic>
        <p:nvPicPr>
          <p:cNvPr id="6" name="Picture 5">
            <a:extLst>
              <a:ext uri="{FF2B5EF4-FFF2-40B4-BE49-F238E27FC236}">
                <a16:creationId xmlns:a16="http://schemas.microsoft.com/office/drawing/2014/main" id="{DE8BAFF3-BE4E-91DD-4126-5F75807B6DC8}"/>
              </a:ext>
            </a:extLst>
          </p:cNvPr>
          <p:cNvPicPr>
            <a:picLocks noChangeAspect="1"/>
          </p:cNvPicPr>
          <p:nvPr/>
        </p:nvPicPr>
        <p:blipFill>
          <a:blip r:embed="rId3"/>
          <a:stretch>
            <a:fillRect/>
          </a:stretch>
        </p:blipFill>
        <p:spPr>
          <a:xfrm>
            <a:off x="1514902" y="799286"/>
            <a:ext cx="8010098" cy="5830114"/>
          </a:xfrm>
          <a:prstGeom prst="rect">
            <a:avLst/>
          </a:prstGeom>
        </p:spPr>
      </p:pic>
    </p:spTree>
    <p:extLst>
      <p:ext uri="{BB962C8B-B14F-4D97-AF65-F5344CB8AC3E}">
        <p14:creationId xmlns:p14="http://schemas.microsoft.com/office/powerpoint/2010/main" val="12885474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0981843-C99D-4434-BED5-C24E9F7674B5}"/>
              </a:ext>
            </a:extLst>
          </p:cNvPr>
          <p:cNvSpPr>
            <a:spLocks noGrp="1"/>
          </p:cNvSpPr>
          <p:nvPr>
            <p:ph type="ctrTitle"/>
          </p:nvPr>
        </p:nvSpPr>
        <p:spPr>
          <a:xfrm>
            <a:off x="1752600" y="2792413"/>
            <a:ext cx="8382000" cy="1219200"/>
          </a:xfrm>
        </p:spPr>
        <p:txBody>
          <a:bodyPr rtlCol="0">
            <a:normAutofit fontScale="90000"/>
          </a:bodyPr>
          <a:lstStyle/>
          <a:p>
            <a:pPr>
              <a:defRPr/>
            </a:pPr>
            <a:r>
              <a:rPr lang="en-US" dirty="0">
                <a:solidFill>
                  <a:schemeClr val="tx1"/>
                </a:solidFill>
              </a:rPr>
              <a:t>Town of Southwest Ranches</a:t>
            </a:r>
          </a:p>
        </p:txBody>
      </p:sp>
      <p:sp>
        <p:nvSpPr>
          <p:cNvPr id="23555" name="Subtitle 4">
            <a:extLst>
              <a:ext uri="{FF2B5EF4-FFF2-40B4-BE49-F238E27FC236}">
                <a16:creationId xmlns:a16="http://schemas.microsoft.com/office/drawing/2014/main" id="{25015898-733B-4C32-ACC2-C4E7EA162CC2}"/>
              </a:ext>
            </a:extLst>
          </p:cNvPr>
          <p:cNvSpPr>
            <a:spLocks noGrp="1"/>
          </p:cNvSpPr>
          <p:nvPr>
            <p:ph type="subTitle" idx="1"/>
          </p:nvPr>
        </p:nvSpPr>
        <p:spPr>
          <a:xfrm>
            <a:off x="3429000" y="4005263"/>
            <a:ext cx="6400800" cy="2514600"/>
          </a:xfrm>
        </p:spPr>
        <p:txBody>
          <a:bodyPr rtlCol="0">
            <a:normAutofit/>
          </a:bodyPr>
          <a:lstStyle/>
          <a:p>
            <a:pPr>
              <a:buClr>
                <a:schemeClr val="accent1">
                  <a:lumMod val="75000"/>
                </a:schemeClr>
              </a:buClr>
              <a:defRPr/>
            </a:pPr>
            <a:r>
              <a:rPr lang="en-US" altLang="en-US" sz="2800" dirty="0">
                <a:solidFill>
                  <a:schemeClr val="tx1"/>
                </a:solidFill>
                <a:latin typeface="Calibri" panose="020F0502020204030204" pitchFamily="34" charset="0"/>
              </a:rPr>
              <a:t>Fiscal Year 2025-2026 </a:t>
            </a:r>
          </a:p>
          <a:p>
            <a:pPr>
              <a:buClr>
                <a:schemeClr val="accent1">
                  <a:lumMod val="75000"/>
                </a:schemeClr>
              </a:buClr>
              <a:defRPr/>
            </a:pPr>
            <a:r>
              <a:rPr lang="en-US" altLang="en-US" sz="2800" u="sng" dirty="0">
                <a:solidFill>
                  <a:schemeClr val="tx1"/>
                </a:solidFill>
                <a:latin typeface="Calibri" panose="020F0502020204030204" pitchFamily="34" charset="0"/>
              </a:rPr>
              <a:t>Solid Waste Rates</a:t>
            </a:r>
          </a:p>
          <a:p>
            <a:pPr>
              <a:buClr>
                <a:schemeClr val="accent1">
                  <a:lumMod val="75000"/>
                </a:schemeClr>
              </a:buClr>
              <a:defRPr/>
            </a:pPr>
            <a:r>
              <a:rPr lang="en-US" altLang="en-US" sz="2800" dirty="0">
                <a:solidFill>
                  <a:schemeClr val="tx1"/>
                </a:solidFill>
                <a:latin typeface="Calibri" panose="020F0502020204030204" pitchFamily="34" charset="0"/>
              </a:rPr>
              <a:t>Monday, September 15, 2025</a:t>
            </a:r>
          </a:p>
          <a:p>
            <a:pPr>
              <a:buClr>
                <a:schemeClr val="accent1">
                  <a:lumMod val="75000"/>
                </a:schemeClr>
              </a:buClr>
              <a:defRPr/>
            </a:pPr>
            <a:r>
              <a:rPr lang="en-US" altLang="en-US" sz="1350" dirty="0">
                <a:solidFill>
                  <a:schemeClr val="tx1"/>
                </a:solidFill>
              </a:rPr>
              <a:t> </a:t>
            </a:r>
          </a:p>
        </p:txBody>
      </p:sp>
      <p:sp>
        <p:nvSpPr>
          <p:cNvPr id="3" name="Slide Number Placeholder 2">
            <a:extLst>
              <a:ext uri="{FF2B5EF4-FFF2-40B4-BE49-F238E27FC236}">
                <a16:creationId xmlns:a16="http://schemas.microsoft.com/office/drawing/2014/main" id="{B0D61370-1597-4313-BABA-BB9C985BA94B}"/>
              </a:ext>
            </a:extLst>
          </p:cNvPr>
          <p:cNvSpPr>
            <a:spLocks noGrp="1"/>
          </p:cNvSpPr>
          <p:nvPr>
            <p:ph type="sldNum" sz="quarter" idx="12"/>
          </p:nvPr>
        </p:nvSpPr>
        <p:spPr>
          <a:xfrm>
            <a:off x="10591800" y="6019800"/>
            <a:ext cx="683339" cy="365125"/>
          </a:xfrm>
        </p:spPr>
        <p:txBody>
          <a:bodyPr/>
          <a:lstStyle/>
          <a:p>
            <a:pPr>
              <a:defRPr/>
            </a:pPr>
            <a:fld id="{10091D29-DDA5-4D01-BA49-CE72928E9006}" type="slidenum">
              <a:rPr lang="en-US" sz="1600" b="1" smtClean="0">
                <a:solidFill>
                  <a:schemeClr val="bg1"/>
                </a:solidFill>
              </a:rPr>
              <a:pPr>
                <a:defRPr/>
              </a:pPr>
              <a:t>7</a:t>
            </a:fld>
            <a:endParaRPr lang="en-US" sz="1600" b="1" dirty="0">
              <a:solidFill>
                <a:schemeClr val="bg1"/>
              </a:solidFill>
            </a:endParaRPr>
          </a:p>
        </p:txBody>
      </p:sp>
      <p:pic>
        <p:nvPicPr>
          <p:cNvPr id="25604" name="Picture 5" descr="swrlogo">
            <a:extLst>
              <a:ext uri="{FF2B5EF4-FFF2-40B4-BE49-F238E27FC236}">
                <a16:creationId xmlns:a16="http://schemas.microsoft.com/office/drawing/2014/main" id="{BB12FF6A-25AB-4DDF-8600-B4D1DE0EFE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533400"/>
            <a:ext cx="20574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Box 6"/>
          <p:cNvSpPr txBox="1">
            <a:spLocks noChangeArrowheads="1"/>
          </p:cNvSpPr>
          <p:nvPr/>
        </p:nvSpPr>
        <p:spPr bwMode="auto">
          <a:xfrm>
            <a:off x="908913" y="605599"/>
            <a:ext cx="939332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r>
              <a:rPr lang="en-US" altLang="en-US" sz="2400" b="1" dirty="0">
                <a:solidFill>
                  <a:schemeClr val="tx1"/>
                </a:solidFill>
              </a:rPr>
              <a:t>Proposed Solid Waste Rates for FY 25-26 </a:t>
            </a:r>
          </a:p>
          <a:p>
            <a:pPr algn="ctr" eaLnBrk="1" hangingPunct="1">
              <a:spcBef>
                <a:spcPct val="0"/>
              </a:spcBef>
              <a:buClrTx/>
              <a:buSzTx/>
              <a:buFontTx/>
              <a:buNone/>
            </a:pPr>
            <a:r>
              <a:rPr lang="en-US" altLang="en-US" sz="2400" b="1" dirty="0">
                <a:solidFill>
                  <a:schemeClr val="tx1"/>
                </a:solidFill>
              </a:rPr>
              <a:t>(with changes from FY 24-25)</a:t>
            </a:r>
          </a:p>
        </p:txBody>
      </p:sp>
      <p:sp>
        <p:nvSpPr>
          <p:cNvPr id="6" name="Slide Number Placeholder 3">
            <a:extLst>
              <a:ext uri="{FF2B5EF4-FFF2-40B4-BE49-F238E27FC236}">
                <a16:creationId xmlns:a16="http://schemas.microsoft.com/office/drawing/2014/main" id="{396E6C69-6FAD-4275-A03F-32ED4D68BC52}"/>
              </a:ext>
            </a:extLst>
          </p:cNvPr>
          <p:cNvSpPr txBox="1">
            <a:spLocks/>
          </p:cNvSpPr>
          <p:nvPr/>
        </p:nvSpPr>
        <p:spPr>
          <a:xfrm>
            <a:off x="10869839" y="619148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1109A203-8B0C-4215-A769-C6CE2333761D}" type="slidenum">
              <a:rPr lang="en-US" sz="1600" b="1" smtClean="0">
                <a:solidFill>
                  <a:schemeClr val="bg1"/>
                </a:solidFill>
              </a:rPr>
              <a:pPr>
                <a:defRPr/>
              </a:pPr>
              <a:t>8</a:t>
            </a:fld>
            <a:endParaRPr lang="en-US" sz="1600" b="1" dirty="0">
              <a:solidFill>
                <a:schemeClr val="bg1"/>
              </a:solidFill>
            </a:endParaRPr>
          </a:p>
        </p:txBody>
      </p:sp>
      <p:pic>
        <p:nvPicPr>
          <p:cNvPr id="2" name="Picture 1">
            <a:extLst>
              <a:ext uri="{FF2B5EF4-FFF2-40B4-BE49-F238E27FC236}">
                <a16:creationId xmlns:a16="http://schemas.microsoft.com/office/drawing/2014/main" id="{2BCB96C1-1976-DEFC-2292-ECEB60EA9E2C}"/>
              </a:ext>
            </a:extLst>
          </p:cNvPr>
          <p:cNvPicPr>
            <a:picLocks noChangeAspect="1"/>
          </p:cNvPicPr>
          <p:nvPr/>
        </p:nvPicPr>
        <p:blipFill>
          <a:blip r:embed="rId3"/>
          <a:stretch>
            <a:fillRect/>
          </a:stretch>
        </p:blipFill>
        <p:spPr>
          <a:xfrm>
            <a:off x="908913" y="1633286"/>
            <a:ext cx="9393327" cy="4767513"/>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altLang="en-US" b="1" dirty="0">
                <a:solidFill>
                  <a:schemeClr val="tx1"/>
                </a:solidFill>
              </a:rPr>
              <a:t>Solid Waste (SW) Impact </a:t>
            </a:r>
          </a:p>
        </p:txBody>
      </p:sp>
      <p:sp>
        <p:nvSpPr>
          <p:cNvPr id="5" name="Slide Number Placeholder 3">
            <a:extLst>
              <a:ext uri="{FF2B5EF4-FFF2-40B4-BE49-F238E27FC236}">
                <a16:creationId xmlns:a16="http://schemas.microsoft.com/office/drawing/2014/main" id="{AA54DFB7-0BCD-4CA3-879E-13551A00175F}"/>
              </a:ext>
            </a:extLst>
          </p:cNvPr>
          <p:cNvSpPr txBox="1">
            <a:spLocks/>
          </p:cNvSpPr>
          <p:nvPr/>
        </p:nvSpPr>
        <p:spPr>
          <a:xfrm>
            <a:off x="10869839" y="619148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1109A203-8B0C-4215-A769-C6CE2333761D}" type="slidenum">
              <a:rPr lang="en-US" sz="1600" b="1" smtClean="0">
                <a:solidFill>
                  <a:schemeClr val="bg1"/>
                </a:solidFill>
              </a:rPr>
              <a:pPr>
                <a:defRPr/>
              </a:pPr>
              <a:t>9</a:t>
            </a:fld>
            <a:endParaRPr lang="en-US" sz="1600" b="1" dirty="0">
              <a:solidFill>
                <a:schemeClr val="bg1"/>
              </a:solidFill>
            </a:endParaRPr>
          </a:p>
        </p:txBody>
      </p:sp>
      <p:sp>
        <p:nvSpPr>
          <p:cNvPr id="6" name="Content Placeholder 2">
            <a:extLst>
              <a:ext uri="{FF2B5EF4-FFF2-40B4-BE49-F238E27FC236}">
                <a16:creationId xmlns:a16="http://schemas.microsoft.com/office/drawing/2014/main" id="{F638DF3D-E796-42DA-ED7E-106C0E2FB2E7}"/>
              </a:ext>
            </a:extLst>
          </p:cNvPr>
          <p:cNvSpPr txBox="1">
            <a:spLocks/>
          </p:cNvSpPr>
          <p:nvPr/>
        </p:nvSpPr>
        <p:spPr>
          <a:xfrm>
            <a:off x="677334" y="1488830"/>
            <a:ext cx="8753211" cy="414997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nSpc>
                <a:spcPct val="110000"/>
              </a:lnSpc>
              <a:defRPr/>
            </a:pPr>
            <a:r>
              <a:rPr lang="en-US" sz="2000" dirty="0">
                <a:solidFill>
                  <a:schemeClr val="tx1"/>
                </a:solidFill>
              </a:rPr>
              <a:t>Town Council directives were to utilize $250,000 from unassigned fund balance (reserves) to reduce the year-over-year impact to residents.</a:t>
            </a:r>
          </a:p>
          <a:p>
            <a:pPr marL="0" indent="0">
              <a:buNone/>
              <a:defRPr/>
            </a:pPr>
            <a:endParaRPr lang="en-US" sz="2000" dirty="0">
              <a:solidFill>
                <a:schemeClr val="tx1"/>
              </a:solidFill>
            </a:endParaRPr>
          </a:p>
          <a:p>
            <a:pPr algn="just">
              <a:defRPr/>
            </a:pPr>
            <a:r>
              <a:rPr lang="en-US" sz="2000" b="1" u="sng" dirty="0">
                <a:solidFill>
                  <a:srgbClr val="00B0F0"/>
                </a:solidFill>
              </a:rPr>
              <a:t>Solid Waste Assessment with Subsidy:</a:t>
            </a:r>
          </a:p>
          <a:p>
            <a:pPr marL="557226" lvl="2" indent="-257182" algn="just">
              <a:defRPr/>
            </a:pPr>
            <a:r>
              <a:rPr lang="en-US" sz="2000" dirty="0">
                <a:solidFill>
                  <a:schemeClr val="tx1"/>
                </a:solidFill>
              </a:rPr>
              <a:t>Solid Waste Cost Per Unit: $560.67 versus last year $554.57 (net YoY increase of $6.10).</a:t>
            </a:r>
          </a:p>
          <a:p>
            <a:pPr marL="557226" lvl="2" indent="-257182" algn="just">
              <a:defRPr/>
            </a:pPr>
            <a:r>
              <a:rPr lang="en-US" sz="2000" dirty="0">
                <a:solidFill>
                  <a:schemeClr val="tx1"/>
                </a:solidFill>
              </a:rPr>
              <a:t>Bulk Waste Average Cost Per Lot: $722.63 versus last year $674.43 (net YoY increase of $48.20).	</a:t>
            </a:r>
          </a:p>
          <a:p>
            <a:pPr marL="300044" lvl="2" indent="0" algn="just">
              <a:buNone/>
              <a:defRPr/>
            </a:pPr>
            <a:endParaRPr lang="en-US" sz="2000" dirty="0">
              <a:solidFill>
                <a:schemeClr val="tx1"/>
              </a:solidFill>
            </a:endParaRPr>
          </a:p>
          <a:p>
            <a:pPr algn="just">
              <a:lnSpc>
                <a:spcPct val="120000"/>
              </a:lnSpc>
              <a:spcBef>
                <a:spcPts val="0"/>
              </a:spcBef>
              <a:defRPr/>
            </a:pPr>
            <a:endParaRPr lang="en-US" sz="2000" dirty="0">
              <a:solidFill>
                <a:schemeClr val="tx1"/>
              </a:solidFill>
            </a:endParaRPr>
          </a:p>
          <a:p>
            <a:pPr>
              <a:defRPr/>
            </a:pPr>
            <a:endParaRPr lang="en-US" sz="2100" dirty="0">
              <a:solidFill>
                <a:schemeClr val="tx1"/>
              </a:solidFill>
            </a:endParaRPr>
          </a:p>
          <a:p>
            <a:pPr marL="0" indent="0">
              <a:buFont typeface="Wingdings 3" charset="2"/>
              <a:buNone/>
              <a:defRPr/>
            </a:pPr>
            <a:endParaRPr lang="en-US" sz="2100" dirty="0">
              <a:solidFill>
                <a:schemeClr val="tx1"/>
              </a:solidFill>
            </a:endParaRPr>
          </a:p>
          <a:p>
            <a:pPr>
              <a:defRPr/>
            </a:pPr>
            <a:endParaRPr lang="en-US" sz="2100" dirty="0">
              <a:solidFill>
                <a:schemeClr val="tx1"/>
              </a:solidFill>
            </a:endParaRPr>
          </a:p>
          <a:p>
            <a:pPr>
              <a:defRPr/>
            </a:pPr>
            <a:endParaRPr lang="en-US" sz="2100" dirty="0">
              <a:solidFill>
                <a:schemeClr val="tx1"/>
              </a:solidFill>
            </a:endParaRPr>
          </a:p>
          <a:p>
            <a:pPr>
              <a:buClr>
                <a:srgbClr val="5FCBEF"/>
              </a:buClr>
              <a:defRPr/>
            </a:pPr>
            <a:endParaRPr lang="en-US" sz="1950" dirty="0">
              <a:solidFill>
                <a:schemeClr val="tx1"/>
              </a:solidFill>
            </a:endParaRPr>
          </a:p>
          <a:p>
            <a:pPr>
              <a:defRPr/>
            </a:pPr>
            <a:endParaRPr lang="en-US" dirty="0">
              <a:solidFill>
                <a:srgbClr val="002060"/>
              </a:solidFill>
            </a:endParaRPr>
          </a:p>
          <a:p>
            <a:pPr>
              <a:defRPr/>
            </a:pPr>
            <a:endParaRPr lang="en-US" dirty="0">
              <a:solidFill>
                <a:schemeClr val="accent6">
                  <a:lumMod val="75000"/>
                </a:schemeClr>
              </a:solidFill>
            </a:endParaRPr>
          </a:p>
          <a:p>
            <a:pPr>
              <a:buFont typeface="Wingdings 3" charset="2"/>
              <a:buNone/>
              <a:defRPr/>
            </a:pPr>
            <a:endParaRPr lang="en-US" dirty="0">
              <a:solidFill>
                <a:schemeClr val="accent6">
                  <a:lumMod val="75000"/>
                </a:schemeClr>
              </a:solidFill>
            </a:endParaRPr>
          </a:p>
          <a:p>
            <a:pPr>
              <a:defRPr/>
            </a:pPr>
            <a:endParaRPr lang="en-US" dirty="0">
              <a:solidFill>
                <a:schemeClr val="accent6">
                  <a:lumMod val="75000"/>
                </a:schemeClr>
              </a:solidFill>
            </a:endParaRPr>
          </a:p>
          <a:p>
            <a:pPr>
              <a:defRPr/>
            </a:pPr>
            <a:endParaRPr lang="en-US" dirty="0">
              <a:solidFill>
                <a:schemeClr val="accent6">
                  <a:lumMod val="75000"/>
                </a:schemeClr>
              </a:solidFill>
            </a:endParaRPr>
          </a:p>
        </p:txBody>
      </p:sp>
    </p:spTree>
  </p:cSld>
  <p:clrMapOvr>
    <a:masterClrMapping/>
  </p:clrMapOvr>
</p:sld>
</file>

<file path=ppt/theme/theme1.xml><?xml version="1.0" encoding="utf-8"?>
<a:theme xmlns:a="http://schemas.openxmlformats.org/drawingml/2006/main" name="Yellow 2023">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Yellow 2023" id="{69F9779D-33A4-4353-B354-73D910A174E7}" vid="{5A2D6C9F-34D2-4DE5-83D4-CBF443CBAED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3B995FA22BC254E99838C5F13604C1B" ma:contentTypeVersion="19" ma:contentTypeDescription="Create a new document." ma:contentTypeScope="" ma:versionID="97f7503a925ba477506b7b0639d10557">
  <xsd:schema xmlns:xsd="http://www.w3.org/2001/XMLSchema" xmlns:xs="http://www.w3.org/2001/XMLSchema" xmlns:p="http://schemas.microsoft.com/office/2006/metadata/properties" xmlns:ns2="a51a6e64-63ff-47e2-abfa-7e7a2957fec4" xmlns:ns3="83c37fab-d08a-4216-8f89-a791e2ba7737" targetNamespace="http://schemas.microsoft.com/office/2006/metadata/properties" ma:root="true" ma:fieldsID="4d2931b7544a39e99b148f3f31588776" ns2:_="" ns3:_="">
    <xsd:import namespace="a51a6e64-63ff-47e2-abfa-7e7a2957fec4"/>
    <xsd:import namespace="83c37fab-d08a-4216-8f89-a791e2ba7737"/>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EventHashCode" minOccurs="0"/>
                <xsd:element ref="ns3:MediaServiceGenerationTime" minOccurs="0"/>
                <xsd:element ref="ns3:DateandTime" minOccurs="0"/>
                <xsd:element ref="ns3:lcf76f155ced4ddcb4097134ff3c332f" minOccurs="0"/>
                <xsd:element ref="ns2:TaxCatchAll" minOccurs="0"/>
                <xsd:element ref="ns3:MediaLengthInSeconds"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1a6e64-63ff-47e2-abfa-7e7a2957fec4"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element name="TaxCatchAll" ma:index="23" nillable="true" ma:displayName="Taxonomy Catch All Column" ma:hidden="true" ma:list="{80052610-4cf5-4c3e-8864-c18657358070}" ma:internalName="TaxCatchAll" ma:showField="CatchAllData" ma:web="a51a6e64-63ff-47e2-abfa-7e7a2957fec4">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3c37fab-d08a-4216-8f89-a791e2ba7737"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internalName="MediaServiceAutoTags"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Location" ma:index="17" nillable="true" ma:displayName="MediaServiceLocation" ma:internalName="MediaServiceLocation"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DateandTime" ma:index="20" nillable="true" ma:displayName="Date and Time" ma:format="DateTime" ma:internalName="DateandTime">
      <xsd:simpleType>
        <xsd:restriction base="dms:DateTime"/>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88cd0f1-957f-48ab-a37e-5be9f7259c48" ma:termSetId="09814cd3-568e-fe90-9814-8d621ff8fb84" ma:anchorId="fba54fb3-c3e1-fe81-a776-ca4b69148c4d" ma:open="true" ma:isKeyword="false">
      <xsd:complexType>
        <xsd:sequence>
          <xsd:element ref="pc:Terms" minOccurs="0" maxOccurs="1"/>
        </xsd:sequence>
      </xsd:complexType>
    </xsd:element>
    <xsd:element name="MediaLengthInSeconds" ma:index="24" nillable="true" ma:displayName="MediaLengthInSeconds" ma:hidden="true" ma:internalName="MediaLengthInSeconds" ma:readOnly="true">
      <xsd:simpleType>
        <xsd:restriction base="dms:Unknown"/>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DateandTime xmlns="83c37fab-d08a-4216-8f89-a791e2ba7737" xsi:nil="true"/>
    <lcf76f155ced4ddcb4097134ff3c332f xmlns="83c37fab-d08a-4216-8f89-a791e2ba7737">
      <Terms xmlns="http://schemas.microsoft.com/office/infopath/2007/PartnerControls"/>
    </lcf76f155ced4ddcb4097134ff3c332f>
    <TaxCatchAll xmlns="a51a6e64-63ff-47e2-abfa-7e7a2957fec4" xsi:nil="true"/>
  </documentManagement>
</p:properties>
</file>

<file path=customXml/itemProps1.xml><?xml version="1.0" encoding="utf-8"?>
<ds:datastoreItem xmlns:ds="http://schemas.openxmlformats.org/officeDocument/2006/customXml" ds:itemID="{C11FFFF5-1066-42C9-87A0-329CEA69B210}">
  <ds:schemaRefs>
    <ds:schemaRef ds:uri="http://schemas.microsoft.com/sharepoint/v3/contenttype/forms"/>
  </ds:schemaRefs>
</ds:datastoreItem>
</file>

<file path=customXml/itemProps2.xml><?xml version="1.0" encoding="utf-8"?>
<ds:datastoreItem xmlns:ds="http://schemas.openxmlformats.org/officeDocument/2006/customXml" ds:itemID="{7399FACE-49B1-4431-ABE6-2B19A74126CB}"/>
</file>

<file path=customXml/itemProps3.xml><?xml version="1.0" encoding="utf-8"?>
<ds:datastoreItem xmlns:ds="http://schemas.openxmlformats.org/officeDocument/2006/customXml" ds:itemID="{F00D9417-20BF-4275-97A8-3ADA88D92E16}">
  <ds:schemaRefs>
    <ds:schemaRef ds:uri="http://schemas.microsoft.com/office/2006/documentManagement/types"/>
    <ds:schemaRef ds:uri="83c37fab-d08a-4216-8f89-a791e2ba7737"/>
    <ds:schemaRef ds:uri="http://purl.org/dc/terms/"/>
    <ds:schemaRef ds:uri="http://purl.org/dc/elements/1.1/"/>
    <ds:schemaRef ds:uri="http://schemas.openxmlformats.org/package/2006/metadata/core-properties"/>
    <ds:schemaRef ds:uri="http://schemas.microsoft.com/office/2006/metadata/properties"/>
    <ds:schemaRef ds:uri="http://purl.org/dc/dcmitype/"/>
    <ds:schemaRef ds:uri="http://schemas.microsoft.com/office/infopath/2007/PartnerControls"/>
    <ds:schemaRef ds:uri="a51a6e64-63ff-47e2-abfa-7e7a2957fec4"/>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15314</TotalTime>
  <Words>995</Words>
  <Application>Microsoft Office PowerPoint</Application>
  <PresentationFormat>Widescreen</PresentationFormat>
  <Paragraphs>178</Paragraphs>
  <Slides>18</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Calibri</vt:lpstr>
      <vt:lpstr>Copperplate Gothic Bold</vt:lpstr>
      <vt:lpstr>Trebuchet MS</vt:lpstr>
      <vt:lpstr>Wingdings</vt:lpstr>
      <vt:lpstr>Wingdings 3</vt:lpstr>
      <vt:lpstr>Yellow 2023</vt:lpstr>
      <vt:lpstr>Town of Southwest Ranches, FL</vt:lpstr>
      <vt:lpstr>Budget Process Calendar Of Events</vt:lpstr>
      <vt:lpstr>PowerPoint Presentation</vt:lpstr>
      <vt:lpstr>Town of Southwest Ranches, FL</vt:lpstr>
      <vt:lpstr>PowerPoint Presentation</vt:lpstr>
      <vt:lpstr>PowerPoint Presentation</vt:lpstr>
      <vt:lpstr>Town of Southwest Ranches</vt:lpstr>
      <vt:lpstr>PowerPoint Presentation</vt:lpstr>
      <vt:lpstr>Solid Waste (SW) Impact </vt:lpstr>
      <vt:lpstr>Town of Southwest Ranches</vt:lpstr>
      <vt:lpstr>PowerPoint Presentation</vt:lpstr>
      <vt:lpstr>PowerPoint Presentation</vt:lpstr>
      <vt:lpstr>PowerPoint Presentation</vt:lpstr>
      <vt:lpstr>Town of Southwest Ranches</vt:lpstr>
      <vt:lpstr>PowerPoint Presentation</vt:lpstr>
      <vt:lpstr>PowerPoint Presentation</vt:lpstr>
      <vt:lpstr>PowerPoint Presentation</vt:lpstr>
      <vt:lpstr>FY 2025-2026 TENTATIVE BUDGET ADOPTION   Comments and Questions  Direction and Voting from Town Council</vt:lpstr>
    </vt:vector>
  </TitlesOfParts>
  <Company>Town of Southwest Ranches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SWR Integrated Finance PP initial Pub Hearing Final</dc:title>
  <dc:creator>MDS</dc:creator>
  <cp:lastModifiedBy>Emil Lopez</cp:lastModifiedBy>
  <cp:revision>612</cp:revision>
  <cp:lastPrinted>2025-03-19T13:24:27Z</cp:lastPrinted>
  <dcterms:created xsi:type="dcterms:W3CDTF">2012-07-18T15:00:47Z</dcterms:created>
  <dcterms:modified xsi:type="dcterms:W3CDTF">2025-09-22T19:07:31Z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Document</vt:lpwstr>
  </property>
  <property fmtid="{D5CDD505-2E9C-101B-9397-08002B2CF9AE}" pid="3" name="ContentTypeId">
    <vt:lpwstr>0x01010013B995FA22BC254E99838C5F13604C1B</vt:lpwstr>
  </property>
  <property fmtid="{D5CDD505-2E9C-101B-9397-08002B2CF9AE}" pid="4" name="MediaServiceImageTags">
    <vt:lpwstr/>
  </property>
</Properties>
</file>