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8" r:id="rId4"/>
  </p:sldMasterIdLst>
  <p:notesMasterIdLst>
    <p:notesMasterId r:id="rId27"/>
  </p:notesMasterIdLst>
  <p:handoutMasterIdLst>
    <p:handoutMasterId r:id="rId28"/>
  </p:handoutMasterIdLst>
  <p:sldIdLst>
    <p:sldId id="339" r:id="rId5"/>
    <p:sldId id="276" r:id="rId6"/>
    <p:sldId id="277" r:id="rId7"/>
    <p:sldId id="257" r:id="rId8"/>
    <p:sldId id="272" r:id="rId9"/>
    <p:sldId id="281" r:id="rId10"/>
    <p:sldId id="288" r:id="rId11"/>
    <p:sldId id="342" r:id="rId12"/>
    <p:sldId id="284" r:id="rId13"/>
    <p:sldId id="337" r:id="rId14"/>
    <p:sldId id="260" r:id="rId15"/>
    <p:sldId id="333" r:id="rId16"/>
    <p:sldId id="340" r:id="rId17"/>
    <p:sldId id="261" r:id="rId18"/>
    <p:sldId id="262" r:id="rId19"/>
    <p:sldId id="335" r:id="rId20"/>
    <p:sldId id="264" r:id="rId21"/>
    <p:sldId id="341" r:id="rId22"/>
    <p:sldId id="266" r:id="rId23"/>
    <p:sldId id="338" r:id="rId24"/>
    <p:sldId id="267" r:id="rId25"/>
    <p:sldId id="270" r:id="rId26"/>
  </p:sldIdLst>
  <p:sldSz cx="12192000" cy="6858000"/>
  <p:notesSz cx="9296400" cy="7010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l Berkey-Abbott" initials="CB" lastIdx="1" clrIdx="0">
    <p:extLst>
      <p:ext uri="{19B8F6BF-5375-455C-9EA6-DF929625EA0E}">
        <p15:presenceInfo xmlns:p15="http://schemas.microsoft.com/office/powerpoint/2012/main" userId="786042c4043603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EDD"/>
    <a:srgbClr val="FFDAB5"/>
    <a:srgbClr val="FFFFCC"/>
    <a:srgbClr val="FF3300"/>
    <a:srgbClr val="C3D69B"/>
    <a:srgbClr val="00602B"/>
    <a:srgbClr val="0FEF34"/>
    <a:srgbClr val="FFFF50"/>
    <a:srgbClr val="FF5112"/>
    <a:srgbClr val="FE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780BEF4-5EB8-4CD7-8D0F-C163A6FD86F9}" v="57" dt="2025-07-24T21:09:50.7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91" autoAdjust="0"/>
    <p:restoredTop sz="76146" autoAdjust="0"/>
  </p:normalViewPr>
  <p:slideViewPr>
    <p:cSldViewPr snapToGrid="0">
      <p:cViewPr varScale="1">
        <p:scale>
          <a:sx n="59" d="100"/>
          <a:sy n="59" d="100"/>
        </p:scale>
        <p:origin x="1062" y="60"/>
      </p:cViewPr>
      <p:guideLst>
        <p:guide orient="horz" pos="2184"/>
        <p:guide pos="3840"/>
      </p:guideLst>
    </p:cSldViewPr>
  </p:slideViewPr>
  <p:notesTextViewPr>
    <p:cViewPr>
      <p:scale>
        <a:sx n="3" d="2"/>
        <a:sy n="3" d="2"/>
      </p:scale>
      <p:origin x="0" y="0"/>
    </p:cViewPr>
  </p:notesTextViewPr>
  <p:notesViewPr>
    <p:cSldViewPr snapToGrid="0">
      <p:cViewPr varScale="1">
        <p:scale>
          <a:sx n="85" d="100"/>
          <a:sy n="85" d="100"/>
        </p:scale>
        <p:origin x="3846" y="102"/>
      </p:cViewPr>
      <p:guideLst/>
    </p:cSldViewPr>
  </p:notesViewPr>
  <p:gridSpacing cx="228600" cy="2286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 Lopez" userId="a1f944ac-5f27-44a2-84bb-96748bafd2df" providerId="ADAL" clId="{7780BEF4-5EB8-4CD7-8D0F-C163A6FD86F9}"/>
    <pc:docChg chg="undo custSel addSld delSld modSld sldOrd">
      <pc:chgData name="Emil Lopez" userId="a1f944ac-5f27-44a2-84bb-96748bafd2df" providerId="ADAL" clId="{7780BEF4-5EB8-4CD7-8D0F-C163A6FD86F9}" dt="2025-08-12T19:57:06.426" v="4867" actId="20577"/>
      <pc:docMkLst>
        <pc:docMk/>
      </pc:docMkLst>
      <pc:sldChg chg="modSp mod">
        <pc:chgData name="Emil Lopez" userId="a1f944ac-5f27-44a2-84bb-96748bafd2df" providerId="ADAL" clId="{7780BEF4-5EB8-4CD7-8D0F-C163A6FD86F9}" dt="2025-07-24T16:16:18.415" v="3475" actId="6549"/>
        <pc:sldMkLst>
          <pc:docMk/>
          <pc:sldMk cId="0" sldId="260"/>
        </pc:sldMkLst>
        <pc:spChg chg="mod">
          <ac:chgData name="Emil Lopez" userId="a1f944ac-5f27-44a2-84bb-96748bafd2df" providerId="ADAL" clId="{7780BEF4-5EB8-4CD7-8D0F-C163A6FD86F9}" dt="2025-07-24T16:16:18.415" v="3475" actId="6549"/>
          <ac:spMkLst>
            <pc:docMk/>
            <pc:sldMk cId="0" sldId="260"/>
            <ac:spMk id="3" creationId="{00000000-0000-0000-0000-000000000000}"/>
          </ac:spMkLst>
        </pc:spChg>
      </pc:sldChg>
      <pc:sldChg chg="modSp mod ord">
        <pc:chgData name="Emil Lopez" userId="a1f944ac-5f27-44a2-84bb-96748bafd2df" providerId="ADAL" clId="{7780BEF4-5EB8-4CD7-8D0F-C163A6FD86F9}" dt="2025-07-24T19:31:00.688" v="4717" actId="6549"/>
        <pc:sldMkLst>
          <pc:docMk/>
          <pc:sldMk cId="0" sldId="261"/>
        </pc:sldMkLst>
        <pc:spChg chg="mod">
          <ac:chgData name="Emil Lopez" userId="a1f944ac-5f27-44a2-84bb-96748bafd2df" providerId="ADAL" clId="{7780BEF4-5EB8-4CD7-8D0F-C163A6FD86F9}" dt="2025-07-24T19:31:00.688" v="4717" actId="6549"/>
          <ac:spMkLst>
            <pc:docMk/>
            <pc:sldMk cId="0" sldId="261"/>
            <ac:spMk id="3" creationId="{00000000-0000-0000-0000-000000000000}"/>
          </ac:spMkLst>
        </pc:spChg>
      </pc:sldChg>
      <pc:sldChg chg="modSp mod ord modNotesTx">
        <pc:chgData name="Emil Lopez" userId="a1f944ac-5f27-44a2-84bb-96748bafd2df" providerId="ADAL" clId="{7780BEF4-5EB8-4CD7-8D0F-C163A6FD86F9}" dt="2025-07-24T20:18:48.643" v="4844" actId="20577"/>
        <pc:sldMkLst>
          <pc:docMk/>
          <pc:sldMk cId="0" sldId="262"/>
        </pc:sldMkLst>
        <pc:spChg chg="mod">
          <ac:chgData name="Emil Lopez" userId="a1f944ac-5f27-44a2-84bb-96748bafd2df" providerId="ADAL" clId="{7780BEF4-5EB8-4CD7-8D0F-C163A6FD86F9}" dt="2025-07-24T16:46:53.381" v="4102" actId="20577"/>
          <ac:spMkLst>
            <pc:docMk/>
            <pc:sldMk cId="0" sldId="262"/>
            <ac:spMk id="27650" creationId="{00000000-0000-0000-0000-000000000000}"/>
          </ac:spMkLst>
        </pc:spChg>
        <pc:graphicFrameChg chg="mod">
          <ac:chgData name="Emil Lopez" userId="a1f944ac-5f27-44a2-84bb-96748bafd2df" providerId="ADAL" clId="{7780BEF4-5EB8-4CD7-8D0F-C163A6FD86F9}" dt="2025-07-24T20:18:15.849" v="4823"/>
          <ac:graphicFrameMkLst>
            <pc:docMk/>
            <pc:sldMk cId="0" sldId="262"/>
            <ac:graphicFrameMk id="8" creationId="{00000000-0000-0000-0000-000000000000}"/>
          </ac:graphicFrameMkLst>
        </pc:graphicFrameChg>
      </pc:sldChg>
      <pc:sldChg chg="modSp mod ord modTransition">
        <pc:chgData name="Emil Lopez" userId="a1f944ac-5f27-44a2-84bb-96748bafd2df" providerId="ADAL" clId="{7780BEF4-5EB8-4CD7-8D0F-C163A6FD86F9}" dt="2025-07-24T21:10:12.084" v="4848" actId="20577"/>
        <pc:sldMkLst>
          <pc:docMk/>
          <pc:sldMk cId="0" sldId="264"/>
        </pc:sldMkLst>
        <pc:spChg chg="mod">
          <ac:chgData name="Emil Lopez" userId="a1f944ac-5f27-44a2-84bb-96748bafd2df" providerId="ADAL" clId="{7780BEF4-5EB8-4CD7-8D0F-C163A6FD86F9}" dt="2025-07-24T21:10:12.084" v="4848" actId="20577"/>
          <ac:spMkLst>
            <pc:docMk/>
            <pc:sldMk cId="0" sldId="264"/>
            <ac:spMk id="3" creationId="{00000000-0000-0000-0000-000000000000}"/>
          </ac:spMkLst>
        </pc:spChg>
      </pc:sldChg>
      <pc:sldChg chg="modSp mod">
        <pc:chgData name="Emil Lopez" userId="a1f944ac-5f27-44a2-84bb-96748bafd2df" providerId="ADAL" clId="{7780BEF4-5EB8-4CD7-8D0F-C163A6FD86F9}" dt="2025-07-24T19:33:35.568" v="4743" actId="6549"/>
        <pc:sldMkLst>
          <pc:docMk/>
          <pc:sldMk cId="0" sldId="266"/>
        </pc:sldMkLst>
        <pc:spChg chg="mod">
          <ac:chgData name="Emil Lopez" userId="a1f944ac-5f27-44a2-84bb-96748bafd2df" providerId="ADAL" clId="{7780BEF4-5EB8-4CD7-8D0F-C163A6FD86F9}" dt="2025-07-24T19:33:35.568" v="4743" actId="6549"/>
          <ac:spMkLst>
            <pc:docMk/>
            <pc:sldMk cId="0" sldId="266"/>
            <ac:spMk id="3" creationId="{00000000-0000-0000-0000-000000000000}"/>
          </ac:spMkLst>
        </pc:spChg>
      </pc:sldChg>
      <pc:sldChg chg="addSp delSp modSp mod modNotesTx">
        <pc:chgData name="Emil Lopez" userId="a1f944ac-5f27-44a2-84bb-96748bafd2df" providerId="ADAL" clId="{7780BEF4-5EB8-4CD7-8D0F-C163A6FD86F9}" dt="2025-07-24T19:34:56.232" v="4749" actId="14100"/>
        <pc:sldMkLst>
          <pc:docMk/>
          <pc:sldMk cId="0" sldId="267"/>
        </pc:sldMkLst>
        <pc:spChg chg="mod">
          <ac:chgData name="Emil Lopez" userId="a1f944ac-5f27-44a2-84bb-96748bafd2df" providerId="ADAL" clId="{7780BEF4-5EB8-4CD7-8D0F-C163A6FD86F9}" dt="2025-07-24T16:36:40.372" v="4006" actId="20577"/>
          <ac:spMkLst>
            <pc:docMk/>
            <pc:sldMk cId="0" sldId="267"/>
            <ac:spMk id="21506" creationId="{00000000-0000-0000-0000-000000000000}"/>
          </ac:spMkLst>
        </pc:spChg>
        <pc:picChg chg="add mod">
          <ac:chgData name="Emil Lopez" userId="a1f944ac-5f27-44a2-84bb-96748bafd2df" providerId="ADAL" clId="{7780BEF4-5EB8-4CD7-8D0F-C163A6FD86F9}" dt="2025-07-24T19:34:56.232" v="4749" actId="14100"/>
          <ac:picMkLst>
            <pc:docMk/>
            <pc:sldMk cId="0" sldId="267"/>
            <ac:picMk id="4" creationId="{A2E23CB5-3D1F-6574-CED0-B06D267E06C6}"/>
          </ac:picMkLst>
        </pc:picChg>
      </pc:sldChg>
      <pc:sldChg chg="modSp mod">
        <pc:chgData name="Emil Lopez" userId="a1f944ac-5f27-44a2-84bb-96748bafd2df" providerId="ADAL" clId="{7780BEF4-5EB8-4CD7-8D0F-C163A6FD86F9}" dt="2025-07-24T19:59:18.584" v="4800" actId="6549"/>
        <pc:sldMkLst>
          <pc:docMk/>
          <pc:sldMk cId="0" sldId="270"/>
        </pc:sldMkLst>
        <pc:spChg chg="mod">
          <ac:chgData name="Emil Lopez" userId="a1f944ac-5f27-44a2-84bb-96748bafd2df" providerId="ADAL" clId="{7780BEF4-5EB8-4CD7-8D0F-C163A6FD86F9}" dt="2025-07-24T19:59:18.584" v="4800" actId="6549"/>
          <ac:spMkLst>
            <pc:docMk/>
            <pc:sldMk cId="0" sldId="270"/>
            <ac:spMk id="30723" creationId="{00000000-0000-0000-0000-000000000000}"/>
          </ac:spMkLst>
        </pc:spChg>
      </pc:sldChg>
      <pc:sldChg chg="mod modTransition modNotesTx">
        <pc:chgData name="Emil Lopez" userId="a1f944ac-5f27-44a2-84bb-96748bafd2df" providerId="ADAL" clId="{7780BEF4-5EB8-4CD7-8D0F-C163A6FD86F9}" dt="2025-07-24T21:09:39.079" v="4846"/>
        <pc:sldMkLst>
          <pc:docMk/>
          <pc:sldMk cId="0" sldId="272"/>
        </pc:sldMkLst>
      </pc:sldChg>
      <pc:sldChg chg="modSp mod modTransition">
        <pc:chgData name="Emil Lopez" userId="a1f944ac-5f27-44a2-84bb-96748bafd2df" providerId="ADAL" clId="{7780BEF4-5EB8-4CD7-8D0F-C163A6FD86F9}" dt="2025-07-24T21:09:31.913" v="4845"/>
        <pc:sldMkLst>
          <pc:docMk/>
          <pc:sldMk cId="0" sldId="276"/>
        </pc:sldMkLst>
        <pc:spChg chg="mod">
          <ac:chgData name="Emil Lopez" userId="a1f944ac-5f27-44a2-84bb-96748bafd2df" providerId="ADAL" clId="{7780BEF4-5EB8-4CD7-8D0F-C163A6FD86F9}" dt="2025-07-24T19:28:21.002" v="4628" actId="20577"/>
          <ac:spMkLst>
            <pc:docMk/>
            <pc:sldMk cId="0" sldId="276"/>
            <ac:spMk id="3" creationId="{00000000-0000-0000-0000-000000000000}"/>
          </ac:spMkLst>
        </pc:spChg>
        <pc:spChg chg="mod">
          <ac:chgData name="Emil Lopez" userId="a1f944ac-5f27-44a2-84bb-96748bafd2df" providerId="ADAL" clId="{7780BEF4-5EB8-4CD7-8D0F-C163A6FD86F9}" dt="2025-07-24T13:34:00.375" v="345" actId="1035"/>
          <ac:spMkLst>
            <pc:docMk/>
            <pc:sldMk cId="0" sldId="276"/>
            <ac:spMk id="9218" creationId="{00000000-0000-0000-0000-000000000000}"/>
          </ac:spMkLst>
        </pc:spChg>
      </pc:sldChg>
      <pc:sldChg chg="modSp mod modNotesTx">
        <pc:chgData name="Emil Lopez" userId="a1f944ac-5f27-44a2-84bb-96748bafd2df" providerId="ADAL" clId="{7780BEF4-5EB8-4CD7-8D0F-C163A6FD86F9}" dt="2025-08-12T15:40:11.277" v="4856" actId="120"/>
        <pc:sldMkLst>
          <pc:docMk/>
          <pc:sldMk cId="3223982116" sldId="277"/>
        </pc:sldMkLst>
        <pc:spChg chg="mod">
          <ac:chgData name="Emil Lopez" userId="a1f944ac-5f27-44a2-84bb-96748bafd2df" providerId="ADAL" clId="{7780BEF4-5EB8-4CD7-8D0F-C163A6FD86F9}" dt="2025-07-24T13:39:40.609" v="386" actId="20577"/>
          <ac:spMkLst>
            <pc:docMk/>
            <pc:sldMk cId="3223982116" sldId="277"/>
            <ac:spMk id="3" creationId="{00000000-0000-0000-0000-000000000000}"/>
          </ac:spMkLst>
        </pc:spChg>
        <pc:spChg chg="mod">
          <ac:chgData name="Emil Lopez" userId="a1f944ac-5f27-44a2-84bb-96748bafd2df" providerId="ADAL" clId="{7780BEF4-5EB8-4CD7-8D0F-C163A6FD86F9}" dt="2025-07-24T14:12:53.998" v="479" actId="20577"/>
          <ac:spMkLst>
            <pc:docMk/>
            <pc:sldMk cId="3223982116" sldId="277"/>
            <ac:spMk id="5" creationId="{00000000-0000-0000-0000-000000000000}"/>
          </ac:spMkLst>
        </pc:spChg>
        <pc:spChg chg="mod">
          <ac:chgData name="Emil Lopez" userId="a1f944ac-5f27-44a2-84bb-96748bafd2df" providerId="ADAL" clId="{7780BEF4-5EB8-4CD7-8D0F-C163A6FD86F9}" dt="2025-08-12T15:40:11.277" v="4856" actId="120"/>
          <ac:spMkLst>
            <pc:docMk/>
            <pc:sldMk cId="3223982116" sldId="277"/>
            <ac:spMk id="8" creationId="{BA6D9634-6C37-438A-98DE-F2E13D88B209}"/>
          </ac:spMkLst>
        </pc:spChg>
        <pc:spChg chg="mod">
          <ac:chgData name="Emil Lopez" userId="a1f944ac-5f27-44a2-84bb-96748bafd2df" providerId="ADAL" clId="{7780BEF4-5EB8-4CD7-8D0F-C163A6FD86F9}" dt="2025-07-24T14:38:55.336" v="978" actId="20577"/>
          <ac:spMkLst>
            <pc:docMk/>
            <pc:sldMk cId="3223982116" sldId="277"/>
            <ac:spMk id="9" creationId="{9CAB3E0E-ACC3-4D8E-A8A6-071DA31D5820}"/>
          </ac:spMkLst>
        </pc:spChg>
      </pc:sldChg>
      <pc:sldChg chg="modSp mod modNotesTx">
        <pc:chgData name="Emil Lopez" userId="a1f944ac-5f27-44a2-84bb-96748bafd2df" providerId="ADAL" clId="{7780BEF4-5EB8-4CD7-8D0F-C163A6FD86F9}" dt="2025-08-12T19:57:06.426" v="4867" actId="20577"/>
        <pc:sldMkLst>
          <pc:docMk/>
          <pc:sldMk cId="3133146201" sldId="281"/>
        </pc:sldMkLst>
        <pc:spChg chg="mod">
          <ac:chgData name="Emil Lopez" userId="a1f944ac-5f27-44a2-84bb-96748bafd2df" providerId="ADAL" clId="{7780BEF4-5EB8-4CD7-8D0F-C163A6FD86F9}" dt="2025-08-12T19:57:06.426" v="4867" actId="20577"/>
          <ac:spMkLst>
            <pc:docMk/>
            <pc:sldMk cId="3133146201" sldId="281"/>
            <ac:spMk id="3" creationId="{00000000-0000-0000-0000-000000000000}"/>
          </ac:spMkLst>
        </pc:spChg>
      </pc:sldChg>
      <pc:sldChg chg="modSp mod modNotesTx">
        <pc:chgData name="Emil Lopez" userId="a1f944ac-5f27-44a2-84bb-96748bafd2df" providerId="ADAL" clId="{7780BEF4-5EB8-4CD7-8D0F-C163A6FD86F9}" dt="2025-07-24T19:53:25.069" v="4788" actId="20577"/>
        <pc:sldMkLst>
          <pc:docMk/>
          <pc:sldMk cId="2669339527" sldId="284"/>
        </pc:sldMkLst>
        <pc:spChg chg="mod">
          <ac:chgData name="Emil Lopez" userId="a1f944ac-5f27-44a2-84bb-96748bafd2df" providerId="ADAL" clId="{7780BEF4-5EB8-4CD7-8D0F-C163A6FD86F9}" dt="2025-07-24T19:53:25.069" v="4788" actId="20577"/>
          <ac:spMkLst>
            <pc:docMk/>
            <pc:sldMk cId="2669339527" sldId="284"/>
            <ac:spMk id="2" creationId="{40680C21-7D01-6B5B-C522-A66720B96205}"/>
          </ac:spMkLst>
        </pc:spChg>
        <pc:spChg chg="mod">
          <ac:chgData name="Emil Lopez" userId="a1f944ac-5f27-44a2-84bb-96748bafd2df" providerId="ADAL" clId="{7780BEF4-5EB8-4CD7-8D0F-C163A6FD86F9}" dt="2025-07-24T16:05:45.723" v="3241" actId="20577"/>
          <ac:spMkLst>
            <pc:docMk/>
            <pc:sldMk cId="2669339527" sldId="284"/>
            <ac:spMk id="3" creationId="{00000000-0000-0000-0000-000000000000}"/>
          </ac:spMkLst>
        </pc:spChg>
      </pc:sldChg>
      <pc:sldChg chg="modSp mod modNotesTx">
        <pc:chgData name="Emil Lopez" userId="a1f944ac-5f27-44a2-84bb-96748bafd2df" providerId="ADAL" clId="{7780BEF4-5EB8-4CD7-8D0F-C163A6FD86F9}" dt="2025-07-24T19:29:30.864" v="4632" actId="20577"/>
        <pc:sldMkLst>
          <pc:docMk/>
          <pc:sldMk cId="2185548285" sldId="288"/>
        </pc:sldMkLst>
        <pc:spChg chg="mod">
          <ac:chgData name="Emil Lopez" userId="a1f944ac-5f27-44a2-84bb-96748bafd2df" providerId="ADAL" clId="{7780BEF4-5EB8-4CD7-8D0F-C163A6FD86F9}" dt="2025-07-24T15:56:56.524" v="3002" actId="20577"/>
          <ac:spMkLst>
            <pc:docMk/>
            <pc:sldMk cId="2185548285" sldId="288"/>
            <ac:spMk id="3" creationId="{00000000-0000-0000-0000-000000000000}"/>
          </ac:spMkLst>
        </pc:spChg>
        <pc:spChg chg="mod">
          <ac:chgData name="Emil Lopez" userId="a1f944ac-5f27-44a2-84bb-96748bafd2df" providerId="ADAL" clId="{7780BEF4-5EB8-4CD7-8D0F-C163A6FD86F9}" dt="2025-07-24T19:29:30.864" v="4632" actId="20577"/>
          <ac:spMkLst>
            <pc:docMk/>
            <pc:sldMk cId="2185548285" sldId="288"/>
            <ac:spMk id="8" creationId="{00000000-0000-0000-0000-000000000000}"/>
          </ac:spMkLst>
        </pc:spChg>
      </pc:sldChg>
      <pc:sldChg chg="del">
        <pc:chgData name="Emil Lopez" userId="a1f944ac-5f27-44a2-84bb-96748bafd2df" providerId="ADAL" clId="{7780BEF4-5EB8-4CD7-8D0F-C163A6FD86F9}" dt="2025-07-24T15:57:21.940" v="3003" actId="2696"/>
        <pc:sldMkLst>
          <pc:docMk/>
          <pc:sldMk cId="2887903540" sldId="289"/>
        </pc:sldMkLst>
      </pc:sldChg>
      <pc:sldChg chg="addSp delSp modSp mod">
        <pc:chgData name="Emil Lopez" userId="a1f944ac-5f27-44a2-84bb-96748bafd2df" providerId="ADAL" clId="{7780BEF4-5EB8-4CD7-8D0F-C163A6FD86F9}" dt="2025-07-24T21:12:48.989" v="4853" actId="14100"/>
        <pc:sldMkLst>
          <pc:docMk/>
          <pc:sldMk cId="0" sldId="333"/>
        </pc:sldMkLst>
        <pc:picChg chg="add mod">
          <ac:chgData name="Emil Lopez" userId="a1f944ac-5f27-44a2-84bb-96748bafd2df" providerId="ADAL" clId="{7780BEF4-5EB8-4CD7-8D0F-C163A6FD86F9}" dt="2025-07-24T21:12:48.989" v="4853" actId="14100"/>
          <ac:picMkLst>
            <pc:docMk/>
            <pc:sldMk cId="0" sldId="333"/>
            <ac:picMk id="3" creationId="{1D2761E2-C3BA-1DB5-CE54-80F7FC0C54C5}"/>
          </ac:picMkLst>
        </pc:picChg>
      </pc:sldChg>
      <pc:sldChg chg="modSp mod ord modNotesTx">
        <pc:chgData name="Emil Lopez" userId="a1f944ac-5f27-44a2-84bb-96748bafd2df" providerId="ADAL" clId="{7780BEF4-5EB8-4CD7-8D0F-C163A6FD86F9}" dt="2025-07-24T17:02:16.955" v="4437"/>
        <pc:sldMkLst>
          <pc:docMk/>
          <pc:sldMk cId="2909145325" sldId="335"/>
        </pc:sldMkLst>
        <pc:spChg chg="mod">
          <ac:chgData name="Emil Lopez" userId="a1f944ac-5f27-44a2-84bb-96748bafd2df" providerId="ADAL" clId="{7780BEF4-5EB8-4CD7-8D0F-C163A6FD86F9}" dt="2025-07-24T16:57:03.818" v="4161" actId="20577"/>
          <ac:spMkLst>
            <pc:docMk/>
            <pc:sldMk cId="2909145325" sldId="335"/>
            <ac:spMk id="2" creationId="{4CE95383-8093-7D45-B8FD-22AF5ABB41B9}"/>
          </ac:spMkLst>
        </pc:spChg>
      </pc:sldChg>
      <pc:sldChg chg="delSp modSp mod modNotesTx">
        <pc:chgData name="Emil Lopez" userId="a1f944ac-5f27-44a2-84bb-96748bafd2df" providerId="ADAL" clId="{7780BEF4-5EB8-4CD7-8D0F-C163A6FD86F9}" dt="2025-07-24T17:06:36.013" v="4610" actId="20577"/>
        <pc:sldMkLst>
          <pc:docMk/>
          <pc:sldMk cId="485101915" sldId="337"/>
        </pc:sldMkLst>
        <pc:spChg chg="mod">
          <ac:chgData name="Emil Lopez" userId="a1f944ac-5f27-44a2-84bb-96748bafd2df" providerId="ADAL" clId="{7780BEF4-5EB8-4CD7-8D0F-C163A6FD86F9}" dt="2025-07-24T16:05:58.097" v="3243" actId="20577"/>
          <ac:spMkLst>
            <pc:docMk/>
            <pc:sldMk cId="485101915" sldId="337"/>
            <ac:spMk id="3" creationId="{00000000-0000-0000-0000-000000000000}"/>
          </ac:spMkLst>
        </pc:spChg>
        <pc:spChg chg="mod">
          <ac:chgData name="Emil Lopez" userId="a1f944ac-5f27-44a2-84bb-96748bafd2df" providerId="ADAL" clId="{7780BEF4-5EB8-4CD7-8D0F-C163A6FD86F9}" dt="2025-07-24T16:10:07.989" v="3462" actId="6549"/>
          <ac:spMkLst>
            <pc:docMk/>
            <pc:sldMk cId="485101915" sldId="337"/>
            <ac:spMk id="4" creationId="{00000000-0000-0000-0000-000000000000}"/>
          </ac:spMkLst>
        </pc:spChg>
      </pc:sldChg>
      <pc:sldChg chg="modSp mod">
        <pc:chgData name="Emil Lopez" userId="a1f944ac-5f27-44a2-84bb-96748bafd2df" providerId="ADAL" clId="{7780BEF4-5EB8-4CD7-8D0F-C163A6FD86F9}" dt="2025-07-24T16:33:40.309" v="3989" actId="6549"/>
        <pc:sldMkLst>
          <pc:docMk/>
          <pc:sldMk cId="3095757806" sldId="338"/>
        </pc:sldMkLst>
        <pc:spChg chg="mod">
          <ac:chgData name="Emil Lopez" userId="a1f944ac-5f27-44a2-84bb-96748bafd2df" providerId="ADAL" clId="{7780BEF4-5EB8-4CD7-8D0F-C163A6FD86F9}" dt="2025-07-24T16:33:40.309" v="3989" actId="6549"/>
          <ac:spMkLst>
            <pc:docMk/>
            <pc:sldMk cId="3095757806" sldId="338"/>
            <ac:spMk id="3" creationId="{00000000-0000-0000-0000-000000000000}"/>
          </ac:spMkLst>
        </pc:spChg>
      </pc:sldChg>
      <pc:sldChg chg="modSp mod">
        <pc:chgData name="Emil Lopez" userId="a1f944ac-5f27-44a2-84bb-96748bafd2df" providerId="ADAL" clId="{7780BEF4-5EB8-4CD7-8D0F-C163A6FD86F9}" dt="2025-07-24T13:38:10.806" v="380" actId="20577"/>
        <pc:sldMkLst>
          <pc:docMk/>
          <pc:sldMk cId="3168644637" sldId="339"/>
        </pc:sldMkLst>
        <pc:spChg chg="mod">
          <ac:chgData name="Emil Lopez" userId="a1f944ac-5f27-44a2-84bb-96748bafd2df" providerId="ADAL" clId="{7780BEF4-5EB8-4CD7-8D0F-C163A6FD86F9}" dt="2025-07-24T13:38:10.806" v="380" actId="20577"/>
          <ac:spMkLst>
            <pc:docMk/>
            <pc:sldMk cId="3168644637" sldId="339"/>
            <ac:spMk id="7171" creationId="{00000000-0000-0000-0000-000000000000}"/>
          </ac:spMkLst>
        </pc:spChg>
        <pc:spChg chg="mod">
          <ac:chgData name="Emil Lopez" userId="a1f944ac-5f27-44a2-84bb-96748bafd2df" providerId="ADAL" clId="{7780BEF4-5EB8-4CD7-8D0F-C163A6FD86F9}" dt="2025-07-24T13:10:38.833" v="47" actId="20577"/>
          <ac:spMkLst>
            <pc:docMk/>
            <pc:sldMk cId="3168644637" sldId="339"/>
            <ac:spMk id="7173" creationId="{00000000-0000-0000-0000-000000000000}"/>
          </ac:spMkLst>
        </pc:spChg>
      </pc:sldChg>
      <pc:sldChg chg="modSp mod ord">
        <pc:chgData name="Emil Lopez" userId="a1f944ac-5f27-44a2-84bb-96748bafd2df" providerId="ADAL" clId="{7780BEF4-5EB8-4CD7-8D0F-C163A6FD86F9}" dt="2025-07-24T17:02:04.784" v="4431"/>
        <pc:sldMkLst>
          <pc:docMk/>
          <pc:sldMk cId="2736391611" sldId="340"/>
        </pc:sldMkLst>
        <pc:spChg chg="mod">
          <ac:chgData name="Emil Lopez" userId="a1f944ac-5f27-44a2-84bb-96748bafd2df" providerId="ADAL" clId="{7780BEF4-5EB8-4CD7-8D0F-C163A6FD86F9}" dt="2025-07-24T16:38:53.792" v="4037" actId="20577"/>
          <ac:spMkLst>
            <pc:docMk/>
            <pc:sldMk cId="2736391611" sldId="340"/>
            <ac:spMk id="7171" creationId="{00000000-0000-0000-0000-000000000000}"/>
          </ac:spMkLst>
        </pc:spChg>
      </pc:sldChg>
      <pc:sldChg chg="modSp mod">
        <pc:chgData name="Emil Lopez" userId="a1f944ac-5f27-44a2-84bb-96748bafd2df" providerId="ADAL" clId="{7780BEF4-5EB8-4CD7-8D0F-C163A6FD86F9}" dt="2025-07-24T16:23:09.135" v="3494" actId="20577"/>
        <pc:sldMkLst>
          <pc:docMk/>
          <pc:sldMk cId="3736620285" sldId="341"/>
        </pc:sldMkLst>
        <pc:spChg chg="mod">
          <ac:chgData name="Emil Lopez" userId="a1f944ac-5f27-44a2-84bb-96748bafd2df" providerId="ADAL" clId="{7780BEF4-5EB8-4CD7-8D0F-C163A6FD86F9}" dt="2025-07-24T16:23:09.135" v="3494" actId="20577"/>
          <ac:spMkLst>
            <pc:docMk/>
            <pc:sldMk cId="3736620285" sldId="341"/>
            <ac:spMk id="7171" creationId="{00000000-0000-0000-0000-000000000000}"/>
          </ac:spMkLst>
        </pc:spChg>
      </pc:sldChg>
      <pc:sldChg chg="modSp add del mod">
        <pc:chgData name="Emil Lopez" userId="a1f944ac-5f27-44a2-84bb-96748bafd2df" providerId="ADAL" clId="{7780BEF4-5EB8-4CD7-8D0F-C163A6FD86F9}" dt="2025-07-24T13:37:44.112" v="368" actId="2696"/>
        <pc:sldMkLst>
          <pc:docMk/>
          <pc:sldMk cId="0" sldId="342"/>
        </pc:sldMkLst>
      </pc:sldChg>
      <pc:sldChg chg="modSp add mod modNotesTx">
        <pc:chgData name="Emil Lopez" userId="a1f944ac-5f27-44a2-84bb-96748bafd2df" providerId="ADAL" clId="{7780BEF4-5EB8-4CD7-8D0F-C163A6FD86F9}" dt="2025-07-24T17:07:08.607" v="4624" actId="6549"/>
        <pc:sldMkLst>
          <pc:docMk/>
          <pc:sldMk cId="4259998620" sldId="342"/>
        </pc:sldMkLst>
        <pc:spChg chg="mod">
          <ac:chgData name="Emil Lopez" userId="a1f944ac-5f27-44a2-84bb-96748bafd2df" providerId="ADAL" clId="{7780BEF4-5EB8-4CD7-8D0F-C163A6FD86F9}" dt="2025-07-24T15:54:14.644" v="2842" actId="20577"/>
          <ac:spMkLst>
            <pc:docMk/>
            <pc:sldMk cId="4259998620" sldId="342"/>
            <ac:spMk id="3" creationId="{C2903EAE-C4BB-39EB-1B86-D078FAC68490}"/>
          </ac:spMkLst>
        </pc:spChg>
        <pc:spChg chg="mod">
          <ac:chgData name="Emil Lopez" userId="a1f944ac-5f27-44a2-84bb-96748bafd2df" providerId="ADAL" clId="{7780BEF4-5EB8-4CD7-8D0F-C163A6FD86F9}" dt="2025-07-24T15:56:29.617" v="2990" actId="20577"/>
          <ac:spMkLst>
            <pc:docMk/>
            <pc:sldMk cId="4259998620" sldId="342"/>
            <ac:spMk id="8" creationId="{559179B9-915D-369F-12EF-11A8CF3BC143}"/>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789731724496718"/>
          <c:y val="2.9577855513793657E-2"/>
          <c:w val="0.90998283264143975"/>
          <c:h val="0.8816232639635766"/>
        </c:manualLayout>
      </c:layout>
      <c:lineChart>
        <c:grouping val="standard"/>
        <c:varyColors val="0"/>
        <c:ser>
          <c:idx val="0"/>
          <c:order val="0"/>
          <c:spPr>
            <a:ln w="28542" cap="rnd">
              <a:solidFill>
                <a:schemeClr val="accent1"/>
              </a:solidFill>
              <a:round/>
            </a:ln>
            <a:effectLst/>
          </c:spPr>
          <c:marker>
            <c:symbol val="none"/>
          </c:marker>
          <c:dLbls>
            <c:dLbl>
              <c:idx val="0"/>
              <c:layout>
                <c:manualLayout>
                  <c:x val="-5.9298098682657195E-2"/>
                  <c:y val="0.12502678346725715"/>
                </c:manualLayout>
              </c:layout>
              <c:tx>
                <c:rich>
                  <a:bodyPr rot="0" spcFirstLastPara="1" vertOverflow="ellipsis" vert="horz" wrap="square" lIns="38100" tIns="19050" rIns="38100" bIns="19050" anchor="ctr" anchorCtr="1">
                    <a:noAutofit/>
                  </a:bodyPr>
                  <a:lstStyle/>
                  <a:p>
                    <a:pPr>
                      <a:defRPr sz="1598" b="1" i="0" u="none" strike="noStrike" kern="1200" baseline="0">
                        <a:solidFill>
                          <a:schemeClr val="tx1">
                            <a:lumMod val="75000"/>
                            <a:lumOff val="25000"/>
                          </a:schemeClr>
                        </a:solidFill>
                        <a:latin typeface="+mn-lt"/>
                        <a:ea typeface="+mn-ea"/>
                        <a:cs typeface="+mn-cs"/>
                      </a:defRPr>
                    </a:pPr>
                    <a:fld id="{CEE9381C-E1A0-40D2-9FED-DA35B590F8F3}" type="VALUE">
                      <a:rPr lang="en-US" smtClean="0"/>
                      <a:pPr>
                        <a:defRPr sz="1598" b="1" i="0" u="none" strike="noStrike" kern="1200" baseline="0">
                          <a:solidFill>
                            <a:schemeClr val="tx1">
                              <a:lumMod val="75000"/>
                              <a:lumOff val="25000"/>
                            </a:schemeClr>
                          </a:solidFill>
                          <a:latin typeface="+mn-lt"/>
                          <a:ea typeface="+mn-ea"/>
                          <a:cs typeface="+mn-cs"/>
                        </a:defRPr>
                      </a:pPr>
                      <a:t>[VALUE]</a:t>
                    </a:fld>
                    <a:r>
                      <a:rPr lang="en-US" u="sng" dirty="0"/>
                      <a:t>0.3612</a:t>
                    </a:r>
                    <a:r>
                      <a:rPr lang="en-US" dirty="0"/>
                      <a:t>4.4629</a:t>
                    </a:r>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layout>
                    <c:manualLayout>
                      <c:w val="9.2487633281334122E-2"/>
                      <c:h val="0.22670900734899727"/>
                    </c:manualLayout>
                  </c15:layout>
                  <c15:dlblFieldTable/>
                  <c15:showDataLabelsRange val="0"/>
                </c:ext>
                <c:ext xmlns:c16="http://schemas.microsoft.com/office/drawing/2014/chart" uri="{C3380CC4-5D6E-409C-BE32-E72D297353CC}">
                  <c16:uniqueId val="{00000000-24FF-47FC-969F-BA1E72C8FC6C}"/>
                </c:ext>
              </c:extLst>
            </c:dLbl>
            <c:dLbl>
              <c:idx val="1"/>
              <c:layout>
                <c:manualLayout>
                  <c:x val="-5.2368254843647592E-2"/>
                  <c:y val="0.17059039039571233"/>
                </c:manualLayout>
              </c:layout>
              <c:tx>
                <c:rich>
                  <a:bodyPr rot="0" spcFirstLastPara="1" vertOverflow="ellipsis" vert="horz" wrap="square" lIns="38100" tIns="19050" rIns="38100" bIns="19050" anchor="ctr" anchorCtr="1">
                    <a:noAutofit/>
                  </a:bodyPr>
                  <a:lstStyle/>
                  <a:p>
                    <a:pPr>
                      <a:defRPr sz="1598" b="1" i="0" u="none" strike="noStrike" kern="1200" baseline="0">
                        <a:solidFill>
                          <a:schemeClr val="tx1">
                            <a:lumMod val="75000"/>
                            <a:lumOff val="25000"/>
                          </a:schemeClr>
                        </a:solidFill>
                        <a:latin typeface="+mn-lt"/>
                        <a:ea typeface="+mn-ea"/>
                        <a:cs typeface="+mn-cs"/>
                      </a:defRPr>
                    </a:pPr>
                    <a:fld id="{7CA801CB-5BB1-43DF-9D26-C3F57A0D6667}" type="VALUE">
                      <a:rPr lang="en-US" smtClean="0"/>
                      <a:pPr>
                        <a:defRPr sz="1598" b="1" i="0" u="none" strike="noStrike" kern="1200" baseline="0">
                          <a:solidFill>
                            <a:schemeClr val="tx1">
                              <a:lumMod val="75000"/>
                              <a:lumOff val="25000"/>
                            </a:schemeClr>
                          </a:solidFill>
                          <a:latin typeface="+mn-lt"/>
                          <a:ea typeface="+mn-ea"/>
                          <a:cs typeface="+mn-cs"/>
                        </a:defRPr>
                      </a:pPr>
                      <a:t>[VALUE]</a:t>
                    </a:fld>
                    <a:endParaRPr lang="en-US" dirty="0"/>
                  </a:p>
                  <a:p>
                    <a:pPr>
                      <a:defRPr sz="1598" b="1" i="0" u="none" strike="noStrike" kern="1200" baseline="0">
                        <a:solidFill>
                          <a:schemeClr val="tx1">
                            <a:lumMod val="75000"/>
                            <a:lumOff val="25000"/>
                          </a:schemeClr>
                        </a:solidFill>
                        <a:latin typeface="+mn-lt"/>
                        <a:ea typeface="+mn-ea"/>
                        <a:cs typeface="+mn-cs"/>
                      </a:defRPr>
                    </a:pPr>
                    <a:r>
                      <a:rPr lang="en-US" u="sng" dirty="0"/>
                      <a:t>0.3342</a:t>
                    </a:r>
                  </a:p>
                  <a:p>
                    <a:pPr>
                      <a:defRPr sz="1598" b="1" i="0" u="none" strike="noStrike" kern="1200" baseline="0">
                        <a:solidFill>
                          <a:schemeClr val="tx1">
                            <a:lumMod val="75000"/>
                            <a:lumOff val="25000"/>
                          </a:schemeClr>
                        </a:solidFill>
                        <a:latin typeface="+mn-lt"/>
                        <a:ea typeface="+mn-ea"/>
                        <a:cs typeface="+mn-cs"/>
                      </a:defRPr>
                    </a:pPr>
                    <a:r>
                      <a:rPr lang="en-US" dirty="0"/>
                      <a:t>4.8311</a:t>
                    </a:r>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layout>
                    <c:manualLayout>
                      <c:w val="9.2487633281334122E-2"/>
                      <c:h val="0.20136247585717928"/>
                    </c:manualLayout>
                  </c15:layout>
                  <c15:dlblFieldTable/>
                  <c15:showDataLabelsRange val="0"/>
                </c:ext>
                <c:ext xmlns:c16="http://schemas.microsoft.com/office/drawing/2014/chart" uri="{C3380CC4-5D6E-409C-BE32-E72D297353CC}">
                  <c16:uniqueId val="{00000001-24FF-47FC-969F-BA1E72C8FC6C}"/>
                </c:ext>
              </c:extLst>
            </c:dLbl>
            <c:dLbl>
              <c:idx val="2"/>
              <c:layout>
                <c:manualLayout>
                  <c:x val="-5.7803042479079893E-2"/>
                  <c:y val="0.13476778441704762"/>
                </c:manualLayout>
              </c:layout>
              <c:tx>
                <c:rich>
                  <a:bodyPr rot="0" spcFirstLastPara="1" vertOverflow="ellipsis" vert="horz" wrap="square" lIns="38100" tIns="19050" rIns="38100" bIns="19050" anchor="ctr" anchorCtr="1">
                    <a:noAutofit/>
                  </a:bodyPr>
                  <a:lstStyle/>
                  <a:p>
                    <a:pPr>
                      <a:defRPr sz="1598" b="1" i="0" u="none" strike="noStrike" kern="1200" baseline="0">
                        <a:solidFill>
                          <a:schemeClr val="tx1">
                            <a:lumMod val="75000"/>
                            <a:lumOff val="25000"/>
                          </a:schemeClr>
                        </a:solidFill>
                        <a:latin typeface="+mn-lt"/>
                        <a:ea typeface="+mn-ea"/>
                        <a:cs typeface="+mn-cs"/>
                      </a:defRPr>
                    </a:pPr>
                    <a:fld id="{CEA5CEB6-017C-4A02-88FA-3204460231D6}" type="VALUE">
                      <a:rPr lang="en-US" smtClean="0"/>
                      <a:pPr>
                        <a:defRPr sz="1598" b="1" i="0" u="none" strike="noStrike" kern="1200" baseline="0">
                          <a:solidFill>
                            <a:schemeClr val="tx1">
                              <a:lumMod val="75000"/>
                              <a:lumOff val="25000"/>
                            </a:schemeClr>
                          </a:solidFill>
                          <a:latin typeface="+mn-lt"/>
                          <a:ea typeface="+mn-ea"/>
                          <a:cs typeface="+mn-cs"/>
                        </a:defRPr>
                      </a:pPr>
                      <a:t>[VALUE]</a:t>
                    </a:fld>
                    <a:endParaRPr lang="en-US" dirty="0"/>
                  </a:p>
                  <a:p>
                    <a:pPr>
                      <a:defRPr sz="1598" b="1" i="0" u="none" strike="noStrike" kern="1200" baseline="0">
                        <a:solidFill>
                          <a:schemeClr val="tx1">
                            <a:lumMod val="75000"/>
                            <a:lumOff val="25000"/>
                          </a:schemeClr>
                        </a:solidFill>
                        <a:latin typeface="+mn-lt"/>
                        <a:ea typeface="+mn-ea"/>
                        <a:cs typeface="+mn-cs"/>
                      </a:defRPr>
                    </a:pPr>
                    <a:r>
                      <a:rPr lang="en-US" u="sng" dirty="0"/>
                      <a:t>0.4439</a:t>
                    </a:r>
                  </a:p>
                  <a:p>
                    <a:pPr>
                      <a:defRPr sz="1598" b="1" i="0" u="none" strike="noStrike" kern="1200" baseline="0">
                        <a:solidFill>
                          <a:schemeClr val="tx1">
                            <a:lumMod val="75000"/>
                            <a:lumOff val="25000"/>
                          </a:schemeClr>
                        </a:solidFill>
                        <a:latin typeface="+mn-lt"/>
                        <a:ea typeface="+mn-ea"/>
                        <a:cs typeface="+mn-cs"/>
                      </a:defRPr>
                    </a:pPr>
                    <a:r>
                      <a:rPr lang="en-US" dirty="0"/>
                      <a:t>4.6564</a:t>
                    </a:r>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layout>
                    <c:manualLayout>
                      <c:w val="9.2487633281334122E-2"/>
                      <c:h val="0.20136247585717928"/>
                    </c:manualLayout>
                  </c15:layout>
                  <c15:dlblFieldTable/>
                  <c15:showDataLabelsRange val="0"/>
                </c:ext>
                <c:ext xmlns:c16="http://schemas.microsoft.com/office/drawing/2014/chart" uri="{C3380CC4-5D6E-409C-BE32-E72D297353CC}">
                  <c16:uniqueId val="{00000002-24FF-47FC-969F-BA1E72C8FC6C}"/>
                </c:ext>
              </c:extLst>
            </c:dLbl>
            <c:dLbl>
              <c:idx val="3"/>
              <c:layout>
                <c:manualLayout>
                  <c:x val="-5.5364558499848053E-2"/>
                  <c:y val="7.3998597000823049E-2"/>
                </c:manualLayout>
              </c:layout>
              <c:tx>
                <c:rich>
                  <a:bodyPr rot="0" spcFirstLastPara="1" vertOverflow="ellipsis" vert="horz" wrap="square" lIns="38100" tIns="19050" rIns="38100" bIns="19050" anchor="ctr" anchorCtr="1">
                    <a:noAutofit/>
                  </a:bodyPr>
                  <a:lstStyle/>
                  <a:p>
                    <a:pPr>
                      <a:defRPr sz="1598" b="1" i="0" u="none" strike="noStrike" kern="1200" baseline="0">
                        <a:solidFill>
                          <a:schemeClr val="tx1">
                            <a:lumMod val="75000"/>
                            <a:lumOff val="25000"/>
                          </a:schemeClr>
                        </a:solidFill>
                        <a:latin typeface="+mn-lt"/>
                        <a:ea typeface="+mn-ea"/>
                        <a:cs typeface="+mn-cs"/>
                      </a:defRPr>
                    </a:pPr>
                    <a:fld id="{7492E321-96FD-428C-AB5B-04C6B3DB824B}" type="VALUE">
                      <a:rPr lang="en-US" smtClean="0"/>
                      <a:pPr>
                        <a:defRPr sz="1598" b="1" i="0" u="none" strike="noStrike" kern="1200" baseline="0">
                          <a:solidFill>
                            <a:schemeClr val="tx1">
                              <a:lumMod val="75000"/>
                              <a:lumOff val="25000"/>
                            </a:schemeClr>
                          </a:solidFill>
                          <a:latin typeface="+mn-lt"/>
                          <a:ea typeface="+mn-ea"/>
                          <a:cs typeface="+mn-cs"/>
                        </a:defRPr>
                      </a:pPr>
                      <a:t>[VALUE]</a:t>
                    </a:fld>
                    <a:endParaRPr lang="en-US" dirty="0"/>
                  </a:p>
                  <a:p>
                    <a:pPr>
                      <a:defRPr sz="1598" b="1" i="0" u="none" strike="noStrike" kern="1200" baseline="0">
                        <a:solidFill>
                          <a:schemeClr val="tx1">
                            <a:lumMod val="75000"/>
                            <a:lumOff val="25000"/>
                          </a:schemeClr>
                        </a:solidFill>
                        <a:latin typeface="+mn-lt"/>
                        <a:ea typeface="+mn-ea"/>
                        <a:cs typeface="+mn-cs"/>
                      </a:defRPr>
                    </a:pPr>
                    <a:endParaRPr lang="en-US"/>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layout>
                    <c:manualLayout>
                      <c:w val="9.2487686505940567E-2"/>
                      <c:h val="9.737416834899304E-2"/>
                    </c:manualLayout>
                  </c15:layout>
                  <c15:dlblFieldTable/>
                  <c15:showDataLabelsRange val="0"/>
                </c:ext>
                <c:ext xmlns:c16="http://schemas.microsoft.com/office/drawing/2014/chart" uri="{C3380CC4-5D6E-409C-BE32-E72D297353CC}">
                  <c16:uniqueId val="{00000003-24FF-47FC-969F-BA1E72C8FC6C}"/>
                </c:ext>
              </c:extLst>
            </c:dLbl>
            <c:dLbl>
              <c:idx val="4"/>
              <c:layout>
                <c:manualLayout>
                  <c:x val="-6.290801014361018E-2"/>
                  <c:y val="7.35109755726987E-2"/>
                </c:manualLayout>
              </c:layout>
              <c:tx>
                <c:rich>
                  <a:bodyPr rot="0" spcFirstLastPara="1" vertOverflow="ellipsis" vert="horz" wrap="square" lIns="38100" tIns="19050" rIns="38100" bIns="19050" anchor="ctr" anchorCtr="1">
                    <a:noAutofit/>
                  </a:bodyPr>
                  <a:lstStyle/>
                  <a:p>
                    <a:pPr>
                      <a:defRPr sz="1598" b="1" i="0" u="none" strike="noStrike" kern="1200" baseline="0">
                        <a:solidFill>
                          <a:schemeClr val="tx1">
                            <a:lumMod val="75000"/>
                            <a:lumOff val="25000"/>
                          </a:schemeClr>
                        </a:solidFill>
                        <a:latin typeface="+mn-lt"/>
                        <a:ea typeface="+mn-ea"/>
                        <a:cs typeface="+mn-cs"/>
                      </a:defRPr>
                    </a:pPr>
                    <a:fld id="{CDAC3D93-C1DA-4738-9978-B472B318369F}" type="VALUE">
                      <a:rPr lang="en-US" smtClean="0"/>
                      <a:pPr>
                        <a:defRPr sz="1598" b="1" i="0" u="none" strike="noStrike" kern="1200" baseline="0">
                          <a:solidFill>
                            <a:schemeClr val="tx1">
                              <a:lumMod val="75000"/>
                              <a:lumOff val="25000"/>
                            </a:schemeClr>
                          </a:solidFill>
                          <a:latin typeface="+mn-lt"/>
                          <a:ea typeface="+mn-ea"/>
                          <a:cs typeface="+mn-cs"/>
                        </a:defRPr>
                      </a:pPr>
                      <a:t>[VALUE]</a:t>
                    </a:fld>
                    <a:endParaRPr lang="en-US" dirty="0"/>
                  </a:p>
                  <a:p>
                    <a:pPr>
                      <a:defRPr sz="1598" b="1" i="0" u="none" strike="noStrike" kern="1200" baseline="0">
                        <a:solidFill>
                          <a:schemeClr val="tx1">
                            <a:lumMod val="75000"/>
                            <a:lumOff val="25000"/>
                          </a:schemeClr>
                        </a:solidFill>
                        <a:latin typeface="+mn-lt"/>
                        <a:ea typeface="+mn-ea"/>
                        <a:cs typeface="+mn-cs"/>
                      </a:defRPr>
                    </a:pPr>
                    <a:endParaRPr lang="en-US"/>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layout>
                    <c:manualLayout>
                      <c:w val="8.3373626143787335E-2"/>
                      <c:h val="0.11580768678368022"/>
                    </c:manualLayout>
                  </c15:layout>
                  <c15:dlblFieldTable/>
                  <c15:showDataLabelsRange val="0"/>
                </c:ext>
                <c:ext xmlns:c16="http://schemas.microsoft.com/office/drawing/2014/chart" uri="{C3380CC4-5D6E-409C-BE32-E72D297353CC}">
                  <c16:uniqueId val="{00000004-24FF-47FC-969F-BA1E72C8FC6C}"/>
                </c:ext>
              </c:extLst>
            </c:dLbl>
            <c:dLbl>
              <c:idx val="5"/>
              <c:layout>
                <c:manualLayout>
                  <c:x val="-3.0965099154328542E-2"/>
                  <c:y val="0.10256419508054898"/>
                </c:manualLayout>
              </c:layout>
              <c:tx>
                <c:rich>
                  <a:bodyPr rot="0" spcFirstLastPara="1" vertOverflow="ellipsis" vert="horz" wrap="square" lIns="38100" tIns="19050" rIns="38100" bIns="19050" anchor="ctr" anchorCtr="1">
                    <a:spAutoFit/>
                  </a:bodyPr>
                  <a:lstStyle/>
                  <a:p>
                    <a:pPr>
                      <a:defRPr sz="1598" b="1" i="0" u="none" strike="noStrike" kern="1200" baseline="0">
                        <a:solidFill>
                          <a:schemeClr val="tx1"/>
                        </a:solidFill>
                        <a:latin typeface="+mn-lt"/>
                        <a:ea typeface="+mn-ea"/>
                        <a:cs typeface="+mn-cs"/>
                      </a:defRPr>
                    </a:pPr>
                    <a:fld id="{58B593D4-58FB-48CD-8282-D44EE5FE2CF8}" type="VALUE">
                      <a:rPr lang="en-US" smtClean="0">
                        <a:solidFill>
                          <a:schemeClr val="tx1"/>
                        </a:solidFill>
                      </a:rPr>
                      <a:pPr>
                        <a:defRPr sz="1598" b="1" i="0" u="none" strike="noStrike" kern="1200" baseline="0">
                          <a:solidFill>
                            <a:schemeClr val="tx1"/>
                          </a:solidFill>
                          <a:latin typeface="+mn-lt"/>
                          <a:ea typeface="+mn-ea"/>
                          <a:cs typeface="+mn-cs"/>
                        </a:defRPr>
                      </a:pPr>
                      <a:t>[VALUE]</a:t>
                    </a:fld>
                    <a:endParaRPr lang="en-US" dirty="0">
                      <a:solidFill>
                        <a:schemeClr val="tx1"/>
                      </a:solidFill>
                    </a:endParaRPr>
                  </a:p>
                  <a:p>
                    <a:pPr>
                      <a:defRPr sz="1598" b="1" i="0" u="none" strike="noStrike" kern="1200" baseline="0">
                        <a:solidFill>
                          <a:schemeClr val="tx1"/>
                        </a:solidFill>
                        <a:latin typeface="+mn-lt"/>
                        <a:ea typeface="+mn-ea"/>
                        <a:cs typeface="+mn-cs"/>
                      </a:defRPr>
                    </a:pPr>
                    <a:endParaRPr lang="en-US"/>
                  </a:p>
                </c:rich>
              </c:tx>
              <c:spPr>
                <a:noFill/>
                <a:ln w="25371">
                  <a:noFill/>
                </a:ln>
              </c:spPr>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4FF-47FC-969F-BA1E72C8FC6C}"/>
                </c:ext>
              </c:extLst>
            </c:dLbl>
            <c:dLbl>
              <c:idx val="6"/>
              <c:layout>
                <c:manualLayout>
                  <c:x val="-1.7045508562376112E-2"/>
                  <c:y val="7.4803594399742573E-2"/>
                </c:manualLayout>
              </c:layout>
              <c:tx>
                <c:rich>
                  <a:bodyPr rot="0" spcFirstLastPara="1" vertOverflow="ellipsis" vert="horz" wrap="square" lIns="38100" tIns="19050" rIns="38100" bIns="1905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598" b="1" i="0" u="none" strike="noStrike" kern="1200" baseline="0">
                        <a:solidFill>
                          <a:prstClr val="black">
                            <a:lumMod val="75000"/>
                            <a:lumOff val="25000"/>
                          </a:prstClr>
                        </a:solidFill>
                        <a:latin typeface="+mn-lt"/>
                        <a:ea typeface="+mn-ea"/>
                        <a:cs typeface="+mn-cs"/>
                      </a:defRPr>
                    </a:pPr>
                    <a:fld id="{72CD6324-2138-402E-9240-5ADAAC71F12B}" type="VALUE">
                      <a:rPr lang="en-US" smtClean="0"/>
                      <a:pPr marL="0" marR="0" lvl="0" indent="0" algn="ctr" defTabSz="914400" rtl="0" eaLnBrk="1" fontAlgn="auto" latinLnBrk="0" hangingPunct="1">
                        <a:lnSpc>
                          <a:spcPct val="100000"/>
                        </a:lnSpc>
                        <a:spcBef>
                          <a:spcPts val="0"/>
                        </a:spcBef>
                        <a:spcAft>
                          <a:spcPts val="0"/>
                        </a:spcAft>
                        <a:buClrTx/>
                        <a:buSzTx/>
                        <a:buFontTx/>
                        <a:buNone/>
                        <a:tabLst/>
                        <a:defRPr sz="1598" b="1" i="0" u="none" strike="noStrike" kern="1200" baseline="0">
                          <a:solidFill>
                            <a:prstClr val="black">
                              <a:lumMod val="75000"/>
                              <a:lumOff val="25000"/>
                            </a:prstClr>
                          </a:solidFill>
                          <a:latin typeface="+mn-lt"/>
                          <a:ea typeface="+mn-ea"/>
                          <a:cs typeface="+mn-cs"/>
                        </a:defRPr>
                      </a:pPr>
                      <a:t>[VALUE]</a:t>
                    </a:fld>
                    <a:endParaRPr lang="en-US" sz="1598" b="1" i="0" u="none" strike="noStrike" kern="1200" baseline="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sz="1598" b="1" i="0" u="none" strike="noStrike" kern="1200" baseline="0">
                        <a:solidFill>
                          <a:prstClr val="black">
                            <a:lumMod val="75000"/>
                            <a:lumOff val="25000"/>
                          </a:prstClr>
                        </a:solidFill>
                        <a:latin typeface="+mn-lt"/>
                        <a:ea typeface="+mn-ea"/>
                        <a:cs typeface="+mn-cs"/>
                      </a:defRPr>
                    </a:pPr>
                    <a:endParaRPr lang="en-US"/>
                  </a:p>
                </c:rich>
              </c:tx>
              <c:spPr>
                <a:noFill/>
                <a:ln w="25371">
                  <a:noFill/>
                </a:ln>
              </c:spPr>
              <c:showLegendKey val="0"/>
              <c:showVal val="1"/>
              <c:showCatName val="0"/>
              <c:showSerName val="0"/>
              <c:showPercent val="0"/>
              <c:showBubbleSize val="0"/>
              <c:extLst>
                <c:ext xmlns:c15="http://schemas.microsoft.com/office/drawing/2012/chart" uri="{CE6537A1-D6FC-4f65-9D91-7224C49458BB}">
                  <c15:layout>
                    <c:manualLayout>
                      <c:w val="0.10041907878276229"/>
                      <c:h val="0.11807554846697277"/>
                    </c:manualLayout>
                  </c15:layout>
                  <c15:dlblFieldTable/>
                  <c15:showDataLabelsRange val="0"/>
                </c:ext>
                <c:ext xmlns:c16="http://schemas.microsoft.com/office/drawing/2014/chart" uri="{C3380CC4-5D6E-409C-BE32-E72D297353CC}">
                  <c16:uniqueId val="{00000000-446B-430F-8173-88AA2A63CC43}"/>
                </c:ext>
              </c:extLst>
            </c:dLbl>
            <c:spPr>
              <a:noFill/>
              <a:ln w="25371">
                <a:noFill/>
              </a:ln>
            </c:spPr>
            <c:txPr>
              <a:bodyPr rot="0" spcFirstLastPara="1" vertOverflow="ellipsis" vert="horz" wrap="square" lIns="38100" tIns="19050" rIns="38100" bIns="19050" anchor="ctr" anchorCtr="1">
                <a:spAutoFit/>
              </a:bodyPr>
              <a:lstStyle/>
              <a:p>
                <a:pPr>
                  <a:defRPr sz="1598"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'Non Departmental 3900'!$A$118:$A$124</c:f>
              <c:strCache>
                <c:ptCount val="7"/>
                <c:pt idx="0">
                  <c:v>FY 2020 Actual </c:v>
                </c:pt>
                <c:pt idx="1">
                  <c:v>FY 2021 Actual </c:v>
                </c:pt>
                <c:pt idx="2">
                  <c:v>FY 2022 Actual</c:v>
                </c:pt>
                <c:pt idx="3">
                  <c:v>FY 2023 Actual</c:v>
                </c:pt>
                <c:pt idx="4">
                  <c:v>FY 2024 Actual</c:v>
                </c:pt>
                <c:pt idx="5">
                  <c:v>FY 2025 Actual</c:v>
                </c:pt>
                <c:pt idx="6">
                  <c:v>FY 2026 Proposed</c:v>
                </c:pt>
              </c:strCache>
            </c:strRef>
          </c:cat>
          <c:val>
            <c:numRef>
              <c:f>'Non Departmental 3900'!$B$118:$B$124</c:f>
              <c:numCache>
                <c:formatCode>0.0000</c:formatCode>
                <c:ptCount val="7"/>
                <c:pt idx="0">
                  <c:v>4.2125000000000004</c:v>
                </c:pt>
                <c:pt idx="1">
                  <c:v>4.25</c:v>
                </c:pt>
                <c:pt idx="2">
                  <c:v>4.25</c:v>
                </c:pt>
                <c:pt idx="3">
                  <c:v>3.9</c:v>
                </c:pt>
                <c:pt idx="4">
                  <c:v>3.9</c:v>
                </c:pt>
                <c:pt idx="5">
                  <c:v>3.9</c:v>
                </c:pt>
                <c:pt idx="6">
                  <c:v>3.9</c:v>
                </c:pt>
              </c:numCache>
            </c:numRef>
          </c:val>
          <c:smooth val="0"/>
          <c:extLst>
            <c:ext xmlns:c16="http://schemas.microsoft.com/office/drawing/2014/chart" uri="{C3380CC4-5D6E-409C-BE32-E72D297353CC}">
              <c16:uniqueId val="{00000006-24FF-47FC-969F-BA1E72C8FC6C}"/>
            </c:ext>
          </c:extLst>
        </c:ser>
        <c:dLbls>
          <c:showLegendKey val="0"/>
          <c:showVal val="0"/>
          <c:showCatName val="0"/>
          <c:showSerName val="0"/>
          <c:showPercent val="0"/>
          <c:showBubbleSize val="0"/>
        </c:dLbls>
        <c:smooth val="0"/>
        <c:axId val="282833944"/>
        <c:axId val="282834336"/>
      </c:lineChart>
      <c:catAx>
        <c:axId val="282833944"/>
        <c:scaling>
          <c:orientation val="minMax"/>
        </c:scaling>
        <c:delete val="0"/>
        <c:axPos val="b"/>
        <c:numFmt formatCode="General" sourceLinked="1"/>
        <c:majorTickMark val="out"/>
        <c:minorTickMark val="none"/>
        <c:tickLblPos val="nextTo"/>
        <c:spPr>
          <a:noFill/>
          <a:ln w="9514" cap="flat" cmpd="sng" algn="ctr">
            <a:solidFill>
              <a:schemeClr val="tx1">
                <a:lumMod val="15000"/>
                <a:lumOff val="85000"/>
              </a:schemeClr>
            </a:solidFill>
            <a:round/>
          </a:ln>
          <a:effectLst/>
        </c:spPr>
        <c:txPr>
          <a:bodyPr rot="-60000000" spcFirstLastPara="1" vertOverflow="ellipsis" vert="horz" wrap="square" anchor="ctr" anchorCtr="1"/>
          <a:lstStyle/>
          <a:p>
            <a:pPr>
              <a:defRPr sz="1598" b="1" i="0" u="none" strike="noStrike" kern="1200" baseline="0">
                <a:solidFill>
                  <a:schemeClr val="tx1">
                    <a:lumMod val="65000"/>
                    <a:lumOff val="35000"/>
                  </a:schemeClr>
                </a:solidFill>
                <a:latin typeface="+mn-lt"/>
                <a:ea typeface="+mn-ea"/>
                <a:cs typeface="+mn-cs"/>
              </a:defRPr>
            </a:pPr>
            <a:endParaRPr lang="en-US"/>
          </a:p>
        </c:txPr>
        <c:crossAx val="282834336"/>
        <c:crosses val="autoZero"/>
        <c:auto val="1"/>
        <c:lblAlgn val="ctr"/>
        <c:lblOffset val="100"/>
        <c:noMultiLvlLbl val="0"/>
      </c:catAx>
      <c:valAx>
        <c:axId val="282834336"/>
        <c:scaling>
          <c:orientation val="minMax"/>
          <c:max val="5"/>
          <c:min val="2"/>
        </c:scaling>
        <c:delete val="0"/>
        <c:axPos val="l"/>
        <c:majorGridlines>
          <c:spPr>
            <a:ln w="9514" cap="flat" cmpd="sng" algn="ctr">
              <a:solidFill>
                <a:schemeClr val="tx1">
                  <a:lumMod val="15000"/>
                  <a:lumOff val="85000"/>
                </a:schemeClr>
              </a:solidFill>
              <a:round/>
            </a:ln>
            <a:effectLst/>
          </c:spPr>
        </c:majorGridlines>
        <c:numFmt formatCode="0.0000" sourceLinked="1"/>
        <c:majorTickMark val="out"/>
        <c:minorTickMark val="none"/>
        <c:tickLblPos val="nextTo"/>
        <c:spPr>
          <a:ln w="9514">
            <a:noFill/>
          </a:ln>
        </c:spPr>
        <c:txPr>
          <a:bodyPr rot="-60000000" spcFirstLastPara="1" vertOverflow="ellipsis" vert="horz" wrap="square" anchor="ctr" anchorCtr="1"/>
          <a:lstStyle/>
          <a:p>
            <a:pPr>
              <a:defRPr sz="1598" b="1" i="0" u="none" strike="noStrike" kern="1200" baseline="0">
                <a:solidFill>
                  <a:schemeClr val="tx1">
                    <a:lumMod val="65000"/>
                    <a:lumOff val="35000"/>
                  </a:schemeClr>
                </a:solidFill>
                <a:latin typeface="+mn-lt"/>
                <a:ea typeface="+mn-ea"/>
                <a:cs typeface="+mn-cs"/>
              </a:defRPr>
            </a:pPr>
            <a:endParaRPr lang="en-US"/>
          </a:p>
        </c:txPr>
        <c:crossAx val="282833944"/>
        <c:crosses val="autoZero"/>
        <c:crossBetween val="between"/>
      </c:valAx>
      <c:spPr>
        <a:noFill/>
        <a:ln w="25371">
          <a:noFill/>
        </a:ln>
      </c:spPr>
    </c:plotArea>
    <c:plotVisOnly val="1"/>
    <c:dispBlanksAs val="gap"/>
    <c:showDLblsOverMax val="0"/>
  </c:chart>
  <c:spPr>
    <a:noFill/>
    <a:ln>
      <a:noFill/>
    </a:ln>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71506465363809"/>
          <c:y val="3.6683086277026024E-2"/>
          <c:w val="0.92325836531447569"/>
          <c:h val="0.80266630733207467"/>
        </c:manualLayout>
      </c:layout>
      <c:lineChart>
        <c:grouping val="standard"/>
        <c:varyColors val="0"/>
        <c:ser>
          <c:idx val="0"/>
          <c:order val="0"/>
          <c:tx>
            <c:strRef>
              <c:f>Sheet1!$A$2</c:f>
              <c:strCache>
                <c:ptCount val="1"/>
                <c:pt idx="0">
                  <c:v>Residential </c:v>
                </c:pt>
              </c:strCache>
            </c:strRef>
          </c:tx>
          <c:spPr>
            <a:ln w="28575" cap="rnd">
              <a:solidFill>
                <a:srgbClr val="00B0F0"/>
              </a:solidFill>
              <a:round/>
            </a:ln>
            <a:effectLst/>
          </c:spPr>
          <c:marker>
            <c:symbol val="none"/>
          </c:marker>
          <c:dLbls>
            <c:dLbl>
              <c:idx val="0"/>
              <c:layout>
                <c:manualLayout>
                  <c:x val="-4.1666666666666692E-2"/>
                  <c:y val="5.55555555555555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EE-4FA4-87D5-DE32DBD5488F}"/>
                </c:ext>
              </c:extLst>
            </c:dLbl>
            <c:dLbl>
              <c:idx val="1"/>
              <c:layout>
                <c:manualLayout>
                  <c:x val="-5.118469904533611E-2"/>
                  <c:y val="8.37697843919861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EE-4FA4-87D5-DE32DBD5488F}"/>
                </c:ext>
              </c:extLst>
            </c:dLbl>
            <c:dLbl>
              <c:idx val="2"/>
              <c:layout>
                <c:manualLayout>
                  <c:x val="-5.8333333333333334E-2"/>
                  <c:y val="5.09259259259259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DEE-4FA4-87D5-DE32DBD5488F}"/>
                </c:ext>
              </c:extLst>
            </c:dLbl>
            <c:dLbl>
              <c:idx val="3"/>
              <c:layout>
                <c:manualLayout>
                  <c:x val="-5.022884042805302E-2"/>
                  <c:y val="9.1424171362236989E-2"/>
                </c:manualLayout>
              </c:layout>
              <c:tx>
                <c:rich>
                  <a:bodyPr rot="0" spcFirstLastPara="1" vertOverflow="ellipsis" vert="horz" wrap="square" lIns="38100" tIns="19050" rIns="38100" bIns="19050" anchor="ctr" anchorCtr="1">
                    <a:noAutofit/>
                  </a:bodyPr>
                  <a:lstStyle/>
                  <a:p>
                    <a:pPr>
                      <a:defRPr sz="1400" b="0" i="0" u="none" strike="noStrike" kern="1200" baseline="0">
                        <a:solidFill>
                          <a:srgbClr val="00B0F0"/>
                        </a:solidFill>
                        <a:latin typeface="+mn-lt"/>
                        <a:ea typeface="+mn-ea"/>
                        <a:cs typeface="+mn-cs"/>
                      </a:defRPr>
                    </a:pPr>
                    <a:fld id="{C2B00367-5670-4DB7-BEFF-16D27BB15F3C}" type="VALUE">
                      <a:rPr lang="en-US">
                        <a:solidFill>
                          <a:schemeClr val="tx1"/>
                        </a:solidFill>
                      </a:rPr>
                      <a:pPr>
                        <a:defRPr sz="1400">
                          <a:solidFill>
                            <a:srgbClr val="00B0F0"/>
                          </a:solidFill>
                        </a:defRPr>
                      </a:pPr>
                      <a:t>[VALUE]</a:t>
                    </a:fld>
                    <a:endParaRPr lang="en-US"/>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rgbClr val="00B0F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8.5429452489645369E-2"/>
                      <c:h val="6.4292039466131642E-2"/>
                    </c:manualLayout>
                  </c15:layout>
                  <c15:dlblFieldTable/>
                  <c15:showDataLabelsRange val="0"/>
                </c:ext>
                <c:ext xmlns:c16="http://schemas.microsoft.com/office/drawing/2014/chart" uri="{C3380CC4-5D6E-409C-BE32-E72D297353CC}">
                  <c16:uniqueId val="{00000003-BDEE-4FA4-87D5-DE32DBD5488F}"/>
                </c:ext>
              </c:extLst>
            </c:dLbl>
            <c:dLbl>
              <c:idx val="4"/>
              <c:layout>
                <c:manualLayout>
                  <c:x val="-1.3888888888888888E-2"/>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DEE-4FA4-87D5-DE32DBD5488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FY 2022</c:v>
                </c:pt>
                <c:pt idx="1">
                  <c:v>FY 2023</c:v>
                </c:pt>
                <c:pt idx="2">
                  <c:v> FY 2024</c:v>
                </c:pt>
                <c:pt idx="3">
                  <c:v> FY 2025</c:v>
                </c:pt>
                <c:pt idx="4">
                  <c:v>Proposed FY 2026</c:v>
                </c:pt>
              </c:strCache>
            </c:strRef>
          </c:cat>
          <c:val>
            <c:numRef>
              <c:f>Sheet1!$B$2:$F$2</c:f>
              <c:numCache>
                <c:formatCode>"$"#,##0.00</c:formatCode>
                <c:ptCount val="5"/>
                <c:pt idx="0">
                  <c:v>690</c:v>
                </c:pt>
                <c:pt idx="1">
                  <c:v>764.44</c:v>
                </c:pt>
                <c:pt idx="2">
                  <c:v>758.63</c:v>
                </c:pt>
                <c:pt idx="3">
                  <c:v>758.63</c:v>
                </c:pt>
                <c:pt idx="4">
                  <c:v>823.79</c:v>
                </c:pt>
              </c:numCache>
            </c:numRef>
          </c:val>
          <c:smooth val="0"/>
          <c:extLst>
            <c:ext xmlns:c16="http://schemas.microsoft.com/office/drawing/2014/chart" uri="{C3380CC4-5D6E-409C-BE32-E72D297353CC}">
              <c16:uniqueId val="{00000005-BDEE-4FA4-87D5-DE32DBD5488F}"/>
            </c:ext>
          </c:extLst>
        </c:ser>
        <c:ser>
          <c:idx val="1"/>
          <c:order val="1"/>
          <c:tx>
            <c:strRef>
              <c:f>Sheet1!$A$3</c:f>
              <c:strCache>
                <c:ptCount val="1"/>
                <c:pt idx="0">
                  <c:v>Acreage</c:v>
                </c:pt>
              </c:strCache>
            </c:strRef>
          </c:tx>
          <c:spPr>
            <a:ln w="28575" cap="rnd">
              <a:solidFill>
                <a:schemeClr val="accent4"/>
              </a:solidFill>
              <a:round/>
            </a:ln>
            <a:effectLst/>
          </c:spPr>
          <c:marker>
            <c:symbol val="none"/>
          </c:marker>
          <c:dLbls>
            <c:dLbl>
              <c:idx val="0"/>
              <c:layout>
                <c:manualLayout>
                  <c:x val="-3.9526174020150441E-2"/>
                  <c:y val="-5.79664167284724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DEE-4FA4-87D5-DE32DBD5488F}"/>
                </c:ext>
              </c:extLst>
            </c:dLbl>
            <c:dLbl>
              <c:idx val="1"/>
              <c:layout>
                <c:manualLayout>
                  <c:x val="-0.05"/>
                  <c:y val="-5.55555555555555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DEE-4FA4-87D5-DE32DBD5488F}"/>
                </c:ext>
              </c:extLst>
            </c:dLbl>
            <c:dLbl>
              <c:idx val="2"/>
              <c:layout>
                <c:manualLayout>
                  <c:x val="-5.0909680930224396E-2"/>
                  <c:y val="-6.59890183435677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DEE-4FA4-87D5-DE32DBD5488F}"/>
                </c:ext>
              </c:extLst>
            </c:dLbl>
            <c:dLbl>
              <c:idx val="3"/>
              <c:layout>
                <c:manualLayout>
                  <c:x val="-6.0088288616883298E-2"/>
                  <c:y val="-7.3830847050877085E-2"/>
                </c:manualLayout>
              </c:layout>
              <c:tx>
                <c:rich>
                  <a:bodyPr rot="0" spcFirstLastPara="1" vertOverflow="ellipsis" vert="horz" wrap="square" lIns="38100" tIns="19050" rIns="38100" bIns="19050" anchor="ctr" anchorCtr="1">
                    <a:spAutoFit/>
                  </a:bodyPr>
                  <a:lstStyle/>
                  <a:p>
                    <a:pPr>
                      <a:defRPr sz="1400" b="0" i="0" u="none" strike="noStrike" kern="1200" baseline="0">
                        <a:solidFill>
                          <a:srgbClr val="00B0F0"/>
                        </a:solidFill>
                        <a:latin typeface="+mn-lt"/>
                        <a:ea typeface="+mn-ea"/>
                        <a:cs typeface="+mn-cs"/>
                      </a:defRPr>
                    </a:pPr>
                    <a:fld id="{0647CB85-0CDC-4249-B099-1A606D8DB177}" type="VALUE">
                      <a:rPr lang="en-US">
                        <a:solidFill>
                          <a:schemeClr val="tx1"/>
                        </a:solidFill>
                      </a:rPr>
                      <a:pPr>
                        <a:defRPr sz="1400">
                          <a:solidFill>
                            <a:srgbClr val="00B0F0"/>
                          </a:solidFill>
                        </a:defRPr>
                      </a:pPr>
                      <a:t>[VALUE]</a:t>
                    </a:fld>
                    <a:endParaRPr lang="en-US"/>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rgbClr val="00B0F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BDEE-4FA4-87D5-DE32DBD5488F}"/>
                </c:ext>
              </c:extLst>
            </c:dLbl>
            <c:dLbl>
              <c:idx val="4"/>
              <c:layout>
                <c:manualLayout>
                  <c:x val="-5.0266874848228033E-2"/>
                  <c:y val="-6.85014997720690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DEE-4FA4-87D5-DE32DBD5488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Sheet1!$B$1:$F$1</c:f>
              <c:strCache>
                <c:ptCount val="5"/>
                <c:pt idx="0">
                  <c:v>FY 2022</c:v>
                </c:pt>
                <c:pt idx="1">
                  <c:v>FY 2023</c:v>
                </c:pt>
                <c:pt idx="2">
                  <c:v> FY 2024</c:v>
                </c:pt>
                <c:pt idx="3">
                  <c:v> FY 2025</c:v>
                </c:pt>
                <c:pt idx="4">
                  <c:v>Proposed FY 2026</c:v>
                </c:pt>
              </c:strCache>
            </c:strRef>
          </c:cat>
          <c:val>
            <c:numRef>
              <c:f>Sheet1!$B$3:$F$3</c:f>
              <c:numCache>
                <c:formatCode>"$"#,##0.00</c:formatCode>
                <c:ptCount val="5"/>
                <c:pt idx="0">
                  <c:v>75.959999999999994</c:v>
                </c:pt>
                <c:pt idx="1">
                  <c:v>126.04</c:v>
                </c:pt>
                <c:pt idx="2">
                  <c:v>89.12</c:v>
                </c:pt>
                <c:pt idx="3">
                  <c:v>86.49</c:v>
                </c:pt>
                <c:pt idx="4">
                  <c:v>85.73</c:v>
                </c:pt>
              </c:numCache>
            </c:numRef>
          </c:val>
          <c:smooth val="0"/>
          <c:extLst>
            <c:ext xmlns:c16="http://schemas.microsoft.com/office/drawing/2014/chart" uri="{C3380CC4-5D6E-409C-BE32-E72D297353CC}">
              <c16:uniqueId val="{0000000B-BDEE-4FA4-87D5-DE32DBD5488F}"/>
            </c:ext>
          </c:extLst>
        </c:ser>
        <c:ser>
          <c:idx val="2"/>
          <c:order val="2"/>
          <c:tx>
            <c:strRef>
              <c:f>Sheet1!#REF!</c:f>
              <c:strCache>
                <c:ptCount val="1"/>
                <c:pt idx="0">
                  <c:v>#REF!</c:v>
                </c:pt>
              </c:strCache>
            </c:strRef>
          </c:tx>
          <c:spPr>
            <a:ln w="28575" cap="rnd">
              <a:solidFill>
                <a:schemeClr val="accent6"/>
              </a:solidFill>
              <a:round/>
            </a:ln>
            <a:effectLst/>
          </c:spPr>
          <c:marker>
            <c:symbol val="none"/>
          </c:marker>
          <c:cat>
            <c:strRef>
              <c:f>Sheet1!$B$1:$F$1</c:f>
              <c:strCache>
                <c:ptCount val="5"/>
                <c:pt idx="0">
                  <c:v>FY 2022</c:v>
                </c:pt>
                <c:pt idx="1">
                  <c:v>FY 2023</c:v>
                </c:pt>
                <c:pt idx="2">
                  <c:v> FY 2024</c:v>
                </c:pt>
                <c:pt idx="3">
                  <c:v> FY 2025</c:v>
                </c:pt>
                <c:pt idx="4">
                  <c:v>Proposed FY 2026</c:v>
                </c:pt>
              </c:strCache>
            </c:strRef>
          </c:cat>
          <c:val>
            <c:numLit>
              <c:formatCode>General</c:formatCode>
              <c:ptCount val="1"/>
              <c:pt idx="0">
                <c:v>1</c:v>
              </c:pt>
            </c:numLit>
          </c:val>
          <c:smooth val="0"/>
          <c:extLst>
            <c:ext xmlns:c16="http://schemas.microsoft.com/office/drawing/2014/chart" uri="{C3380CC4-5D6E-409C-BE32-E72D297353CC}">
              <c16:uniqueId val="{00000000-7AB2-4F2F-8C61-3CF71DC89A32}"/>
            </c:ext>
          </c:extLst>
        </c:ser>
        <c:dLbls>
          <c:showLegendKey val="0"/>
          <c:showVal val="0"/>
          <c:showCatName val="0"/>
          <c:showSerName val="0"/>
          <c:showPercent val="0"/>
          <c:showBubbleSize val="0"/>
        </c:dLbls>
        <c:smooth val="0"/>
        <c:axId val="468942808"/>
        <c:axId val="468946336"/>
      </c:lineChart>
      <c:catAx>
        <c:axId val="468942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468946336"/>
        <c:crosses val="autoZero"/>
        <c:auto val="1"/>
        <c:lblAlgn val="ctr"/>
        <c:lblOffset val="100"/>
        <c:noMultiLvlLbl val="0"/>
      </c:catAx>
      <c:valAx>
        <c:axId val="468946336"/>
        <c:scaling>
          <c:orientation val="minMax"/>
        </c:scaling>
        <c:delete val="0"/>
        <c:axPos val="l"/>
        <c:majorGridlines>
          <c:spPr>
            <a:ln w="9525" cap="flat" cmpd="sng" algn="ctr">
              <a:solidFill>
                <a:srgbClr val="00602B"/>
              </a:solidFill>
              <a:round/>
            </a:ln>
            <a:effectLst/>
          </c:spPr>
        </c:majorGridlines>
        <c:numFmt formatCode="&quot;$&quot;#,##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68942808"/>
        <c:crosses val="autoZero"/>
        <c:crossBetween val="between"/>
      </c:valAx>
      <c:spPr>
        <a:noFill/>
        <a:ln>
          <a:noFill/>
        </a:ln>
        <a:effectLst/>
      </c:spPr>
    </c:plotArea>
    <c:legend>
      <c:legendPos val="r"/>
      <c:legendEntry>
        <c:idx val="2"/>
        <c:delete val="1"/>
      </c:legendEntry>
      <c:layout>
        <c:manualLayout>
          <c:xMode val="edge"/>
          <c:yMode val="edge"/>
          <c:x val="0.74881639560754487"/>
          <c:y val="0.23956932944864687"/>
          <c:w val="0.19124820159905195"/>
          <c:h val="0.31728261376632227"/>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076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r>
              <a:rPr lang="en-US" dirty="0"/>
              <a:t>DRAFT</a:t>
            </a:r>
          </a:p>
        </p:txBody>
      </p:sp>
      <p:sp>
        <p:nvSpPr>
          <p:cNvPr id="3" name="Date Placeholder 2"/>
          <p:cNvSpPr>
            <a:spLocks noGrp="1"/>
          </p:cNvSpPr>
          <p:nvPr>
            <p:ph type="dt" sz="quarter" idx="1"/>
          </p:nvPr>
        </p:nvSpPr>
        <p:spPr>
          <a:xfrm>
            <a:off x="5265014" y="0"/>
            <a:ext cx="4029282" cy="35076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05F5824-0A13-4AD0-A4B4-310F96FF61DB}" type="datetimeFigureOut">
              <a:rPr lang="en-US"/>
              <a:pPr>
                <a:defRPr/>
              </a:pPr>
              <a:t>8/11/2025</a:t>
            </a:fld>
            <a:endParaRPr lang="en-US" dirty="0"/>
          </a:p>
        </p:txBody>
      </p:sp>
      <p:sp>
        <p:nvSpPr>
          <p:cNvPr id="4" name="Footer Placeholder 3"/>
          <p:cNvSpPr>
            <a:spLocks noGrp="1"/>
          </p:cNvSpPr>
          <p:nvPr>
            <p:ph type="ftr" sz="quarter" idx="2"/>
          </p:nvPr>
        </p:nvSpPr>
        <p:spPr>
          <a:xfrm>
            <a:off x="1" y="6658443"/>
            <a:ext cx="4029282" cy="35076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5" name="Slide Number Placeholder 4"/>
          <p:cNvSpPr>
            <a:spLocks noGrp="1"/>
          </p:cNvSpPr>
          <p:nvPr>
            <p:ph type="sldNum" sz="quarter" idx="3"/>
          </p:nvPr>
        </p:nvSpPr>
        <p:spPr>
          <a:xfrm>
            <a:off x="5265014" y="6658443"/>
            <a:ext cx="4029282" cy="35076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5E4BBD3-37F6-4EF1-8A23-AD1F9F006B5D}" type="slidenum">
              <a:rPr lang="en-US"/>
              <a:pPr>
                <a:defRPr/>
              </a:pPr>
              <a:t>‹#›</a:t>
            </a:fld>
            <a:endParaRPr lang="en-US" dirty="0"/>
          </a:p>
        </p:txBody>
      </p:sp>
    </p:spTree>
    <p:extLst>
      <p:ext uri="{BB962C8B-B14F-4D97-AF65-F5344CB8AC3E}">
        <p14:creationId xmlns:p14="http://schemas.microsoft.com/office/powerpoint/2010/main" val="323571037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029282" cy="351957"/>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r>
              <a:rPr lang="en-US" dirty="0"/>
              <a:t>DRAFT</a:t>
            </a:r>
          </a:p>
        </p:txBody>
      </p:sp>
      <p:sp>
        <p:nvSpPr>
          <p:cNvPr id="3" name="Date Placeholder 2"/>
          <p:cNvSpPr>
            <a:spLocks noGrp="1"/>
          </p:cNvSpPr>
          <p:nvPr>
            <p:ph type="dt" idx="1"/>
          </p:nvPr>
        </p:nvSpPr>
        <p:spPr>
          <a:xfrm>
            <a:off x="5265014" y="0"/>
            <a:ext cx="4029282" cy="351957"/>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AE1F721-0A50-4920-B04E-FD98A4C3252E}" type="datetimeFigureOut">
              <a:rPr lang="en-US"/>
              <a:pPr>
                <a:defRPr/>
              </a:pPr>
              <a:t>8/6/2025</a:t>
            </a:fld>
            <a:endParaRPr lang="en-US" dirty="0"/>
          </a:p>
        </p:txBody>
      </p:sp>
      <p:sp>
        <p:nvSpPr>
          <p:cNvPr id="4" name="Slide Image Placeholder 3"/>
          <p:cNvSpPr>
            <a:spLocks noGrp="1" noRot="1" noChangeAspect="1"/>
          </p:cNvSpPr>
          <p:nvPr>
            <p:ph type="sldImg" idx="2"/>
          </p:nvPr>
        </p:nvSpPr>
        <p:spPr>
          <a:xfrm>
            <a:off x="2546350" y="876300"/>
            <a:ext cx="4203700" cy="2365375"/>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930482" y="3373516"/>
            <a:ext cx="7435436" cy="2760584"/>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658444"/>
            <a:ext cx="4029282" cy="35195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5265014" y="6658444"/>
            <a:ext cx="4029282" cy="35195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64A22D28-06A1-4DC5-87BB-C3B9E1635681}" type="slidenum">
              <a:rPr lang="en-US"/>
              <a:pPr>
                <a:defRPr/>
              </a:pPr>
              <a:t>‹#›</a:t>
            </a:fld>
            <a:endParaRPr lang="en-US" dirty="0"/>
          </a:p>
        </p:txBody>
      </p:sp>
    </p:spTree>
    <p:extLst>
      <p:ext uri="{BB962C8B-B14F-4D97-AF65-F5344CB8AC3E}">
        <p14:creationId xmlns:p14="http://schemas.microsoft.com/office/powerpoint/2010/main" val="613987154"/>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Initial not-to-exceed, operating proposed millage (Item 14)</a:t>
            </a:r>
          </a:p>
          <a:p>
            <a:pPr eaLnBrk="1" hangingPunct="1">
              <a:spcBef>
                <a:spcPct val="0"/>
              </a:spcBef>
            </a:pPr>
            <a:r>
              <a:rPr lang="en-US" altLang="en-US" dirty="0"/>
              <a:t>Initial not-to-exceed solid waste rates (Item 15)</a:t>
            </a: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dirty="0"/>
              <a:t>Initial not-to-exceed fire assessment rates (Item 16)</a:t>
            </a:r>
          </a:p>
          <a:p>
            <a:pPr eaLnBrk="1" hangingPunct="1">
              <a:spcBef>
                <a:spcPct val="0"/>
              </a:spcBef>
            </a:pPr>
            <a:endParaRPr lang="en-US" altLang="en-US" dirty="0"/>
          </a:p>
        </p:txBody>
      </p:sp>
    </p:spTree>
    <p:extLst>
      <p:ext uri="{BB962C8B-B14F-4D97-AF65-F5344CB8AC3E}">
        <p14:creationId xmlns:p14="http://schemas.microsoft.com/office/powerpoint/2010/main" val="20976062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dirty="0"/>
              <a:t>See CIPs if questions are asked on specific ones.</a:t>
            </a:r>
          </a:p>
        </p:txBody>
      </p:sp>
    </p:spTree>
    <p:extLst>
      <p:ext uri="{BB962C8B-B14F-4D97-AF65-F5344CB8AC3E}">
        <p14:creationId xmlns:p14="http://schemas.microsoft.com/office/powerpoint/2010/main" val="419115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a:solidFill>
                  <a:schemeClr val="tx1"/>
                </a:solidFill>
              </a:rPr>
              <a:t>1. We are confident that with keeping same millage as last year, the Town will generate sufficient resources to meet Council policy objectives and meet its operations.</a:t>
            </a:r>
          </a:p>
        </p:txBody>
      </p:sp>
    </p:spTree>
    <p:extLst>
      <p:ext uri="{BB962C8B-B14F-4D97-AF65-F5344CB8AC3E}">
        <p14:creationId xmlns:p14="http://schemas.microsoft.com/office/powerpoint/2010/main" val="1019331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STOP/STOP/STOP/STOP ON THIS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Look up and say: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AT THIS TIME, I’M TURNING BACK THE FLOOR TO THE MAYOR AND COUNCIL FOR ANY QUESTIONS OR COMMENTS AND THEN VOTING FROM TOWN COUNCIL ON ADOPTING AGENDA ITEM #13: REGARDING THE PROPOSED, “NOT-TO-EXCEED” PRELIMINARY MILLAGE RATE.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Tree>
    <p:extLst>
      <p:ext uri="{BB962C8B-B14F-4D97-AF65-F5344CB8AC3E}">
        <p14:creationId xmlns:p14="http://schemas.microsoft.com/office/powerpoint/2010/main" val="1223021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baseline="0" dirty="0"/>
              <a:t>Thank you, Mayor and Council:  We are moving to agenda item #16 establishing the proposed initial not-to-exceed, Fire Protection Assessment rates for FY 2025</a:t>
            </a:r>
            <a:endParaRPr lang="en-US" altLang="en-US" dirty="0"/>
          </a:p>
        </p:txBody>
      </p:sp>
    </p:spTree>
    <p:extLst>
      <p:ext uri="{BB962C8B-B14F-4D97-AF65-F5344CB8AC3E}">
        <p14:creationId xmlns:p14="http://schemas.microsoft.com/office/powerpoint/2010/main" val="946559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endParaRPr lang="en-US" baseline="0" dirty="0"/>
          </a:p>
          <a:p>
            <a:pPr eaLnBrk="1" fontAlgn="auto" hangingPunct="1">
              <a:spcBef>
                <a:spcPts val="0"/>
              </a:spcBef>
              <a:spcAft>
                <a:spcPts val="0"/>
              </a:spcAft>
              <a:defRPr/>
            </a:pPr>
            <a:r>
              <a:rPr lang="en-US" sz="1200" dirty="0">
                <a:solidFill>
                  <a:srgbClr val="00B0F0"/>
                </a:solidFill>
              </a:rPr>
              <a:t>An initial resolution is needed tonight for the assessment to comply with Florida Statutes and for TRIM notices distributed by the Broward County Property Appraisers office</a:t>
            </a:r>
            <a:endParaRPr lang="en-US" dirty="0"/>
          </a:p>
        </p:txBody>
      </p:sp>
    </p:spTree>
    <p:extLst>
      <p:ext uri="{BB962C8B-B14F-4D97-AF65-F5344CB8AC3E}">
        <p14:creationId xmlns:p14="http://schemas.microsoft.com/office/powerpoint/2010/main" val="13004818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sz="1800" dirty="0">
                <a:effectLst/>
                <a:latin typeface="Arial" panose="020B0604020202020204" pitchFamily="34" charset="0"/>
                <a:ea typeface="Times New Roman" panose="02020603050405020304" pitchFamily="18" charset="0"/>
              </a:rPr>
              <a:t>It is worth mentioning that last year’s residential rate of $758.63 was reduced utilizing </a:t>
            </a:r>
            <a:r>
              <a:rPr lang="en-US" sz="1800">
                <a:effectLst/>
                <a:latin typeface="Arial" panose="020B0604020202020204" pitchFamily="34" charset="0"/>
                <a:ea typeface="Times New Roman" panose="02020603050405020304" pitchFamily="18" charset="0"/>
              </a:rPr>
              <a:t>a subsidy</a:t>
            </a:r>
            <a:endParaRPr lang="en-US" dirty="0"/>
          </a:p>
        </p:txBody>
      </p:sp>
    </p:spTree>
    <p:extLst>
      <p:ext uri="{BB962C8B-B14F-4D97-AF65-F5344CB8AC3E}">
        <p14:creationId xmlns:p14="http://schemas.microsoft.com/office/powerpoint/2010/main" val="30957652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call distribution year over year comparison.  </a:t>
            </a:r>
          </a:p>
          <a:p>
            <a:r>
              <a:rPr lang="en-US" dirty="0"/>
              <a:t>Combined non-residential was at total of 31.19%</a:t>
            </a:r>
          </a:p>
          <a:p>
            <a:r>
              <a:rPr lang="en-US" dirty="0"/>
              <a:t>Residential continues to be consistent (FY22 - 65.30%)</a:t>
            </a:r>
          </a:p>
        </p:txBody>
      </p:sp>
    </p:spTree>
    <p:extLst>
      <p:ext uri="{BB962C8B-B14F-4D97-AF65-F5344CB8AC3E}">
        <p14:creationId xmlns:p14="http://schemas.microsoft.com/office/powerpoint/2010/main" val="942344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STOP/STOP/STOP/STOP ON THIS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Look up and say: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AT THIS TIME, I’M TURNING BACK THE FLOOR TO THE MAYOR AND COUNCIL FOR ANY QUESTIONS OR COMMENTS AND THEN VOTING FROM TOWN COUNCIL ON ADOPTING AGENDA ITEM #15: SETTING THE PROPOSED, “NOT-TO-EXCEED” INITIAL FIRE ASSESSMENT RATE.</a:t>
            </a:r>
          </a:p>
          <a:p>
            <a:pP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35270977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baseline="0" dirty="0"/>
              <a:t>Thank you, Mayor and Council:  We are moving to agenda item #15 establishing the proposed initial not-to-exceed, Fire Protection Assessment rates for FY 2025</a:t>
            </a:r>
            <a:endParaRPr lang="en-US" altLang="en-US" dirty="0"/>
          </a:p>
        </p:txBody>
      </p:sp>
    </p:spTree>
    <p:extLst>
      <p:ext uri="{BB962C8B-B14F-4D97-AF65-F5344CB8AC3E}">
        <p14:creationId xmlns:p14="http://schemas.microsoft.com/office/powerpoint/2010/main" val="10488998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a:t>Last year the number of disabled veterans was 14</a:t>
            </a:r>
          </a:p>
          <a:p>
            <a:pPr marL="342908" indent="-342908" algn="just">
              <a:buSzPct val="100000"/>
              <a:buFont typeface="+mj-lt"/>
              <a:buAutoNum type="arabicPeriod"/>
            </a:pPr>
            <a:r>
              <a:rPr lang="en-US" sz="2000" dirty="0">
                <a:solidFill>
                  <a:schemeClr val="tx1"/>
                </a:solidFill>
              </a:rPr>
              <a:t>Current economic environment: Inflation has eased significantly from its forty-year high (9% at June 2022) to 3% (June 2023 CPI report).</a:t>
            </a:r>
          </a:p>
        </p:txBody>
      </p:sp>
    </p:spTree>
    <p:extLst>
      <p:ext uri="{BB962C8B-B14F-4D97-AF65-F5344CB8AC3E}">
        <p14:creationId xmlns:p14="http://schemas.microsoft.com/office/powerpoint/2010/main" val="9089758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Use this slide each time.</a:t>
            </a:r>
            <a:r>
              <a:rPr lang="en-US" altLang="en-US" baseline="0" dirty="0"/>
              <a:t>  Rather than removing items, just change the empty box to a check mark. </a:t>
            </a:r>
            <a:endParaRPr lang="en-US" altLang="en-US" dirty="0"/>
          </a:p>
        </p:txBody>
      </p:sp>
    </p:spTree>
    <p:extLst>
      <p:ext uri="{BB962C8B-B14F-4D97-AF65-F5344CB8AC3E}">
        <p14:creationId xmlns:p14="http://schemas.microsoft.com/office/powerpoint/2010/main" val="32694446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30513420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0" dirty="0"/>
              <a:t>Residencial Increase of $47.15 ($601.72 – $554.57). </a:t>
            </a:r>
          </a:p>
          <a:p>
            <a:pPr eaLnBrk="1" hangingPunct="1">
              <a:spcBef>
                <a:spcPct val="0"/>
              </a:spcBef>
            </a:pPr>
            <a:r>
              <a:rPr lang="en-US" altLang="en-US" b="0" dirty="0"/>
              <a:t>The average increase when compared to last year’s assessed rates is $83.16 or 6.7% per number of units in range.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STOP/STOP/STOP/STOP ON THIS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AT THIS TIME, I’M TURNING BACK THE FLOOR TO THE MAYOR AND COUNCIL FOR ANY QUESTIONS OR COMMENTS AND THEN VOTING FROM TOWN COUNCIL ON ADOPTING AGENDA ITEM #13: REGARDING THE PROPOSED, “NOT-TO-EXCEED” PRELIMINARY MILLAGE RATE.</a:t>
            </a:r>
          </a:p>
        </p:txBody>
      </p:sp>
    </p:spTree>
    <p:extLst>
      <p:ext uri="{BB962C8B-B14F-4D97-AF65-F5344CB8AC3E}">
        <p14:creationId xmlns:p14="http://schemas.microsoft.com/office/powerpoint/2010/main" val="7846450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STOP/STOP/STOP/STOP ON THIS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AT THIS TIME, I’M STOPPIN HERE TO ADDRESS ANY QUESTIONS OR COMMENTS</a:t>
            </a:r>
            <a:endParaRPr lang="en-US" altLang="en-US" dirty="0"/>
          </a:p>
          <a:p>
            <a:endParaRPr lang="en-US" dirty="0"/>
          </a:p>
        </p:txBody>
      </p:sp>
    </p:spTree>
    <p:extLst>
      <p:ext uri="{BB962C8B-B14F-4D97-AF65-F5344CB8AC3E}">
        <p14:creationId xmlns:p14="http://schemas.microsoft.com/office/powerpoint/2010/main" val="2326448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dirty="0">
                <a:effectLst/>
                <a:latin typeface="Arial" panose="020B0604020202020204" pitchFamily="34" charset="0"/>
                <a:ea typeface="Times New Roman" panose="02020603050405020304" pitchFamily="18" charset="0"/>
              </a:rPr>
              <a:t>We are confident that leaving the proposed millage rate (3.9000) unchanged from last year, will be enough to cover the Town’s operations and meet Council directives. On every $500,000 of taxable value, this rate represents a combined $185 dollar increase from “current year rollback rate” of 3.5299 mills</a:t>
            </a:r>
          </a:p>
          <a:p>
            <a:pPr marL="285750" indent="-285750">
              <a:buFont typeface="Arial" panose="020B0604020202020204" pitchFamily="34" charset="0"/>
              <a:buChar char="•"/>
            </a:pPr>
            <a:r>
              <a:rPr lang="en-US" sz="1800" dirty="0">
                <a:effectLst/>
                <a:latin typeface="Arial" panose="020B0604020202020204" pitchFamily="34" charset="0"/>
              </a:rPr>
              <a:t>Fire Assessment – Last year’s rate of $758.63 was the result of utilizing $252,433 of the  Council approved subsidy.</a:t>
            </a:r>
            <a:endParaRPr lang="en-US" dirty="0"/>
          </a:p>
        </p:txBody>
      </p:sp>
    </p:spTree>
    <p:extLst>
      <p:ext uri="{BB962C8B-B14F-4D97-AF65-F5344CB8AC3E}">
        <p14:creationId xmlns:p14="http://schemas.microsoft.com/office/powerpoint/2010/main" val="1952394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xfrm>
            <a:off x="2546350" y="876300"/>
            <a:ext cx="4203700" cy="23653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Here you can see how the tax levy is calculated.  In the Town’s website, under the Finance Department, we include a link that directs you to the Property Appraiser’s website.  You can also enter BCPA.net. </a:t>
            </a:r>
          </a:p>
        </p:txBody>
      </p:sp>
    </p:spTree>
    <p:extLst>
      <p:ext uri="{BB962C8B-B14F-4D97-AF65-F5344CB8AC3E}">
        <p14:creationId xmlns:p14="http://schemas.microsoft.com/office/powerpoint/2010/main" val="4164220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aseline="0" dirty="0"/>
              <a:t>Based on operating millage rate, this year mill represents the lowest since XXX (N/A)</a:t>
            </a:r>
            <a:endParaRPr lang="en-US" altLang="en-US" dirty="0"/>
          </a:p>
        </p:txBody>
      </p:sp>
      <p:sp>
        <p:nvSpPr>
          <p:cNvPr id="143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rebuchet MS" panose="020B0603020202020204" pitchFamily="34" charset="0"/>
                <a:cs typeface="Arial" panose="020B0604020202020204" pitchFamily="34" charset="0"/>
              </a:defRPr>
            </a:lvl1pPr>
            <a:lvl2pPr marL="742950" indent="-285750">
              <a:defRPr>
                <a:solidFill>
                  <a:schemeClr val="tx1"/>
                </a:solidFill>
                <a:latin typeface="Trebuchet MS" panose="020B0603020202020204" pitchFamily="34" charset="0"/>
                <a:cs typeface="Arial" panose="020B0604020202020204" pitchFamily="34" charset="0"/>
              </a:defRPr>
            </a:lvl2pPr>
            <a:lvl3pPr marL="1143000" indent="-228600">
              <a:defRPr>
                <a:solidFill>
                  <a:schemeClr val="tx1"/>
                </a:solidFill>
                <a:latin typeface="Trebuchet MS" panose="020B0603020202020204" pitchFamily="34" charset="0"/>
                <a:cs typeface="Arial" panose="020B0604020202020204" pitchFamily="34" charset="0"/>
              </a:defRPr>
            </a:lvl3pPr>
            <a:lvl4pPr marL="1600200" indent="-228600">
              <a:defRPr>
                <a:solidFill>
                  <a:schemeClr val="tx1"/>
                </a:solidFill>
                <a:latin typeface="Trebuchet MS" panose="020B0603020202020204" pitchFamily="34" charset="0"/>
                <a:cs typeface="Arial" panose="020B0604020202020204" pitchFamily="34" charset="0"/>
              </a:defRPr>
            </a:lvl4pPr>
            <a:lvl5pPr marL="2057400" indent="-228600">
              <a:defRPr>
                <a:solidFill>
                  <a:schemeClr val="tx1"/>
                </a:solidFill>
                <a:latin typeface="Trebuchet MS" panose="020B0603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4709945-E3BC-4611-9FC4-CB10AC975B88}"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22533" name="Header Placeholder 1"/>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Trebuchet MS" panose="020B0603020202020204" pitchFamily="34" charset="0"/>
              </a:defRPr>
            </a:lvl1pPr>
            <a:lvl2pPr marL="749934" indent="-288436">
              <a:defRPr>
                <a:solidFill>
                  <a:schemeClr val="tx1"/>
                </a:solidFill>
                <a:latin typeface="Trebuchet MS" panose="020B0603020202020204" pitchFamily="34" charset="0"/>
              </a:defRPr>
            </a:lvl2pPr>
            <a:lvl3pPr marL="1153744" indent="-230749">
              <a:defRPr>
                <a:solidFill>
                  <a:schemeClr val="tx1"/>
                </a:solidFill>
                <a:latin typeface="Trebuchet MS" panose="020B0603020202020204" pitchFamily="34" charset="0"/>
              </a:defRPr>
            </a:lvl3pPr>
            <a:lvl4pPr marL="1615242" indent="-230749">
              <a:defRPr>
                <a:solidFill>
                  <a:schemeClr val="tx1"/>
                </a:solidFill>
                <a:latin typeface="Trebuchet MS" panose="020B0603020202020204" pitchFamily="34" charset="0"/>
              </a:defRPr>
            </a:lvl4pPr>
            <a:lvl5pPr marL="2076740" indent="-230749">
              <a:defRPr>
                <a:solidFill>
                  <a:schemeClr val="tx1"/>
                </a:solidFill>
                <a:latin typeface="Trebuchet MS" panose="020B0603020202020204" pitchFamily="34" charset="0"/>
              </a:defRPr>
            </a:lvl5pPr>
            <a:lvl6pPr marL="2538237" indent="-230749" fontAlgn="base">
              <a:spcBef>
                <a:spcPct val="0"/>
              </a:spcBef>
              <a:spcAft>
                <a:spcPct val="0"/>
              </a:spcAft>
              <a:defRPr>
                <a:solidFill>
                  <a:schemeClr val="tx1"/>
                </a:solidFill>
                <a:latin typeface="Trebuchet MS" panose="020B0603020202020204" pitchFamily="34" charset="0"/>
              </a:defRPr>
            </a:lvl6pPr>
            <a:lvl7pPr marL="2999735" indent="-230749" fontAlgn="base">
              <a:spcBef>
                <a:spcPct val="0"/>
              </a:spcBef>
              <a:spcAft>
                <a:spcPct val="0"/>
              </a:spcAft>
              <a:defRPr>
                <a:solidFill>
                  <a:schemeClr val="tx1"/>
                </a:solidFill>
                <a:latin typeface="Trebuchet MS" panose="020B0603020202020204" pitchFamily="34" charset="0"/>
              </a:defRPr>
            </a:lvl7pPr>
            <a:lvl8pPr marL="3461233" indent="-230749" fontAlgn="base">
              <a:spcBef>
                <a:spcPct val="0"/>
              </a:spcBef>
              <a:spcAft>
                <a:spcPct val="0"/>
              </a:spcAft>
              <a:defRPr>
                <a:solidFill>
                  <a:schemeClr val="tx1"/>
                </a:solidFill>
                <a:latin typeface="Trebuchet MS" panose="020B0603020202020204" pitchFamily="34" charset="0"/>
              </a:defRPr>
            </a:lvl8pPr>
            <a:lvl9pPr marL="3922730" indent="-230749" fontAlgn="base">
              <a:spcBef>
                <a:spcPct val="0"/>
              </a:spcBef>
              <a:spcAft>
                <a:spcPct val="0"/>
              </a:spcAft>
              <a:defRPr>
                <a:solidFill>
                  <a:schemeClr val="tx1"/>
                </a:solidFill>
                <a:latin typeface="Trebuchet MS" panose="020B0603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DRAFT</a:t>
            </a:r>
          </a:p>
        </p:txBody>
      </p:sp>
    </p:spTree>
    <p:extLst>
      <p:ext uri="{BB962C8B-B14F-4D97-AF65-F5344CB8AC3E}">
        <p14:creationId xmlns:p14="http://schemas.microsoft.com/office/powerpoint/2010/main" val="763672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year growth in the Town’s assess valuation was 12.55%.</a:t>
            </a:r>
          </a:p>
        </p:txBody>
      </p:sp>
    </p:spTree>
    <p:extLst>
      <p:ext uri="{BB962C8B-B14F-4D97-AF65-F5344CB8AC3E}">
        <p14:creationId xmlns:p14="http://schemas.microsoft.com/office/powerpoint/2010/main" val="2160627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dirty="0"/>
              <a:t>See PMs if questions are asked on specific ones.</a:t>
            </a:r>
          </a:p>
        </p:txBody>
      </p:sp>
    </p:spTree>
    <p:extLst>
      <p:ext uri="{BB962C8B-B14F-4D97-AF65-F5344CB8AC3E}">
        <p14:creationId xmlns:p14="http://schemas.microsoft.com/office/powerpoint/2010/main" val="2538363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9CC08-6ABC-ECB1-C813-C28F95E4F8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94214D-74FD-955F-1A11-827A05B9ED26}"/>
              </a:ext>
            </a:extLst>
          </p:cNvPr>
          <p:cNvSpPr>
            <a:spLocks noGrp="1" noRot="1" noChangeAspect="1"/>
          </p:cNvSpPr>
          <p:nvPr>
            <p:ph type="sldImg"/>
          </p:nvPr>
        </p:nvSpPr>
        <p:spPr>
          <a:xfrm>
            <a:off x="2546350" y="876300"/>
            <a:ext cx="4203700" cy="2365375"/>
          </a:xfrm>
        </p:spPr>
      </p:sp>
      <p:sp>
        <p:nvSpPr>
          <p:cNvPr id="3" name="Notes Placeholder 2">
            <a:extLst>
              <a:ext uri="{FF2B5EF4-FFF2-40B4-BE49-F238E27FC236}">
                <a16:creationId xmlns:a16="http://schemas.microsoft.com/office/drawing/2014/main" id="{4CCC9BBA-C416-4DD7-9C39-2345BB910BCE}"/>
              </a:ext>
            </a:extLst>
          </p:cNvPr>
          <p:cNvSpPr>
            <a:spLocks noGrp="1"/>
          </p:cNvSpPr>
          <p:nvPr>
            <p:ph type="body" idx="1"/>
          </p:nvPr>
        </p:nvSpPr>
        <p:spPr/>
        <p:txBody>
          <a:bodyPr/>
          <a:lstStyle/>
          <a:p>
            <a:r>
              <a:rPr lang="en-US"/>
              <a:t>See PMs </a:t>
            </a:r>
            <a:r>
              <a:rPr lang="en-US" dirty="0"/>
              <a:t>if questions are asked on specific ones.</a:t>
            </a:r>
          </a:p>
        </p:txBody>
      </p:sp>
    </p:spTree>
    <p:extLst>
      <p:ext uri="{BB962C8B-B14F-4D97-AF65-F5344CB8AC3E}">
        <p14:creationId xmlns:p14="http://schemas.microsoft.com/office/powerpoint/2010/main" val="12628987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46350" y="876300"/>
            <a:ext cx="4203700" cy="2365375"/>
          </a:xfrm>
        </p:spPr>
      </p:sp>
      <p:sp>
        <p:nvSpPr>
          <p:cNvPr id="3" name="Notes Placeholder 2"/>
          <p:cNvSpPr>
            <a:spLocks noGrp="1"/>
          </p:cNvSpPr>
          <p:nvPr>
            <p:ph type="body" idx="1"/>
          </p:nvPr>
        </p:nvSpPr>
        <p:spPr/>
        <p:txBody>
          <a:bodyPr/>
          <a:lstStyle/>
          <a:p>
            <a:r>
              <a:rPr lang="en-US" dirty="0"/>
              <a:t>We are proposing 10 capital improvement projects</a:t>
            </a:r>
          </a:p>
          <a:p>
            <a:r>
              <a:rPr lang="en-US" dirty="0"/>
              <a:t>See CIPs if questions are asked on specific ones.</a:t>
            </a:r>
          </a:p>
        </p:txBody>
      </p:sp>
    </p:spTree>
    <p:extLst>
      <p:ext uri="{BB962C8B-B14F-4D97-AF65-F5344CB8AC3E}">
        <p14:creationId xmlns:p14="http://schemas.microsoft.com/office/powerpoint/2010/main" val="419786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BD592C10-6167-412B-838A-E9C13CF324B8}" type="datetime1">
              <a:rPr lang="en-US" smtClean="0"/>
              <a:t>8/6/2025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1109A203-8B0C-4215-A769-C6CE2333761D}" type="slidenum">
              <a:rPr lang="en-US" smtClean="0"/>
              <a:pPr>
                <a:defRPr/>
              </a:pPr>
              <a:t>‹#›</a:t>
            </a:fld>
            <a:endParaRPr lang="en-US" dirty="0"/>
          </a:p>
        </p:txBody>
      </p:sp>
    </p:spTree>
    <p:extLst>
      <p:ext uri="{BB962C8B-B14F-4D97-AF65-F5344CB8AC3E}">
        <p14:creationId xmlns:p14="http://schemas.microsoft.com/office/powerpoint/2010/main" val="2852370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0A779CD-500F-4030-99AF-3D3CCD5095DB}" type="datetime1">
              <a:rPr lang="en-US" smtClean="0"/>
              <a:t>8/6/2025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2B3EF47-21DF-44D5-8A83-C2A219553897}" type="slidenum">
              <a:rPr lang="en-US" smtClean="0"/>
              <a:pPr>
                <a:defRPr/>
              </a:pPr>
              <a:t>‹#›</a:t>
            </a:fld>
            <a:endParaRPr lang="en-US" dirty="0"/>
          </a:p>
        </p:txBody>
      </p:sp>
    </p:spTree>
    <p:extLst>
      <p:ext uri="{BB962C8B-B14F-4D97-AF65-F5344CB8AC3E}">
        <p14:creationId xmlns:p14="http://schemas.microsoft.com/office/powerpoint/2010/main" val="406572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189DC514-5561-46AB-AA7E-1392D5A6F48F}" type="datetime1">
              <a:rPr lang="en-US" smtClean="0"/>
              <a:t>8/6/2025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2B3EF47-21DF-44D5-8A83-C2A219553897}" type="slidenum">
              <a:rPr lang="en-US" smtClean="0"/>
              <a:pPr>
                <a:defRPr/>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069134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B6E027D9-2C0D-406E-BF45-DD850A963FC3}" type="datetime1">
              <a:rPr lang="en-US" smtClean="0"/>
              <a:t>8/6/2025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2B3EF47-21DF-44D5-8A83-C2A219553897}" type="slidenum">
              <a:rPr lang="en-US" smtClean="0"/>
              <a:pPr>
                <a:defRPr/>
              </a:pPr>
              <a:t>‹#›</a:t>
            </a:fld>
            <a:endParaRPr lang="en-US" dirty="0"/>
          </a:p>
        </p:txBody>
      </p:sp>
    </p:spTree>
    <p:extLst>
      <p:ext uri="{BB962C8B-B14F-4D97-AF65-F5344CB8AC3E}">
        <p14:creationId xmlns:p14="http://schemas.microsoft.com/office/powerpoint/2010/main" val="1986611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DE7AAB79-C6A2-4050-AA90-8514C6D881B8}" type="datetime1">
              <a:rPr lang="en-US" smtClean="0"/>
              <a:t>8/6/2025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2B3EF47-21DF-44D5-8A83-C2A219553897}" type="slidenum">
              <a:rPr lang="en-US" smtClean="0"/>
              <a:pPr>
                <a:defRPr/>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8707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D3B65EE9-3097-4F87-B72B-AEACE6DAD2DE}" type="datetime1">
              <a:rPr lang="en-US" smtClean="0"/>
              <a:t>8/6/2025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2B3EF47-21DF-44D5-8A83-C2A219553897}" type="slidenum">
              <a:rPr lang="en-US" smtClean="0"/>
              <a:pPr>
                <a:defRPr/>
              </a:pPr>
              <a:t>‹#›</a:t>
            </a:fld>
            <a:endParaRPr lang="en-US" dirty="0"/>
          </a:p>
        </p:txBody>
      </p:sp>
    </p:spTree>
    <p:extLst>
      <p:ext uri="{BB962C8B-B14F-4D97-AF65-F5344CB8AC3E}">
        <p14:creationId xmlns:p14="http://schemas.microsoft.com/office/powerpoint/2010/main" val="905212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5900B08-E90B-4D89-B7D8-AF4B4825F2E5}" type="datetime1">
              <a:rPr lang="en-US" smtClean="0"/>
              <a:t>8/6/2025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DD3DF61-0856-47C4-BE10-7EAA721E0F09}" type="slidenum">
              <a:rPr lang="en-US" smtClean="0"/>
              <a:pPr>
                <a:defRPr/>
              </a:pPr>
              <a:t>‹#›</a:t>
            </a:fld>
            <a:endParaRPr lang="en-US" dirty="0"/>
          </a:p>
        </p:txBody>
      </p:sp>
    </p:spTree>
    <p:extLst>
      <p:ext uri="{BB962C8B-B14F-4D97-AF65-F5344CB8AC3E}">
        <p14:creationId xmlns:p14="http://schemas.microsoft.com/office/powerpoint/2010/main" val="1235622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DF393776-382A-4935-95E0-482450FB2FCA}" type="datetime1">
              <a:rPr lang="en-US" smtClean="0"/>
              <a:t>8/6/2025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3C4BC771-97EA-48C5-B7DE-113AE9CE1F8E}" type="slidenum">
              <a:rPr lang="en-US" smtClean="0"/>
              <a:pPr>
                <a:defRPr/>
              </a:pPr>
              <a:t>‹#›</a:t>
            </a:fld>
            <a:endParaRPr lang="en-US" dirty="0"/>
          </a:p>
        </p:txBody>
      </p:sp>
    </p:spTree>
    <p:extLst>
      <p:ext uri="{BB962C8B-B14F-4D97-AF65-F5344CB8AC3E}">
        <p14:creationId xmlns:p14="http://schemas.microsoft.com/office/powerpoint/2010/main" val="3607578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49818A5F-9DEE-4E83-80AA-777B8ABEB909}" type="datetime1">
              <a:rPr lang="en-US" smtClean="0"/>
              <a:t>8/6/2025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B00A5DB3-69A9-4A85-96E0-CD31E43EC6FD}" type="slidenum">
              <a:rPr lang="en-US" smtClean="0"/>
              <a:pPr>
                <a:defRPr/>
              </a:pPr>
              <a:t>‹#›</a:t>
            </a:fld>
            <a:endParaRPr lang="en-US" dirty="0"/>
          </a:p>
        </p:txBody>
      </p:sp>
    </p:spTree>
    <p:extLst>
      <p:ext uri="{BB962C8B-B14F-4D97-AF65-F5344CB8AC3E}">
        <p14:creationId xmlns:p14="http://schemas.microsoft.com/office/powerpoint/2010/main" val="4277786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BB87927F-6FE2-4688-8A63-3A5F9B0907B8}" type="datetime1">
              <a:rPr lang="en-US" smtClean="0"/>
              <a:t>8/6/2025</a:t>
            </a:fld>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C2AE39FA-C3AC-46D6-B7CF-8319282C04D6}" type="slidenum">
              <a:rPr lang="en-US" smtClean="0"/>
              <a:pPr>
                <a:defRPr/>
              </a:pPr>
              <a:t>‹#›</a:t>
            </a:fld>
            <a:endParaRPr lang="en-US" dirty="0"/>
          </a:p>
        </p:txBody>
      </p:sp>
    </p:spTree>
    <p:extLst>
      <p:ext uri="{BB962C8B-B14F-4D97-AF65-F5344CB8AC3E}">
        <p14:creationId xmlns:p14="http://schemas.microsoft.com/office/powerpoint/2010/main" val="620931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809294D8-BD0C-4D30-A6B9-78AE0C747312}" type="datetime1">
              <a:rPr lang="en-US" smtClean="0"/>
              <a:t>8/6/2025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B5716835-58C8-466C-BC7F-CA639535AA9A}" type="slidenum">
              <a:rPr lang="en-US" smtClean="0"/>
              <a:pPr>
                <a:defRPr/>
              </a:pPr>
              <a:t>‹#›</a:t>
            </a:fld>
            <a:endParaRPr lang="en-US" dirty="0"/>
          </a:p>
        </p:txBody>
      </p:sp>
    </p:spTree>
    <p:extLst>
      <p:ext uri="{BB962C8B-B14F-4D97-AF65-F5344CB8AC3E}">
        <p14:creationId xmlns:p14="http://schemas.microsoft.com/office/powerpoint/2010/main" val="3544494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E49D2B31-D671-4BDF-AEF5-391F838A981D}" type="datetime1">
              <a:rPr lang="en-US" smtClean="0"/>
              <a:t>8/6/2025</a:t>
            </a:fld>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059B6ACE-9CA3-4D34-B127-1E451B1C33CF}" type="slidenum">
              <a:rPr lang="en-US" smtClean="0"/>
              <a:pPr>
                <a:defRPr/>
              </a:pPr>
              <a:t>‹#›</a:t>
            </a:fld>
            <a:endParaRPr lang="en-US" dirty="0"/>
          </a:p>
        </p:txBody>
      </p:sp>
    </p:spTree>
    <p:extLst>
      <p:ext uri="{BB962C8B-B14F-4D97-AF65-F5344CB8AC3E}">
        <p14:creationId xmlns:p14="http://schemas.microsoft.com/office/powerpoint/2010/main" val="3874009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61AE9090-79CE-4170-B42E-DF26D717E455}" type="datetime1">
              <a:rPr lang="en-US" smtClean="0"/>
              <a:t>8/6/2025</a:t>
            </a:fld>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BADCECB7-52BD-46DA-B96E-DC1948412C86}" type="slidenum">
              <a:rPr lang="en-US" smtClean="0"/>
              <a:pPr>
                <a:defRPr/>
              </a:pPr>
              <a:t>‹#›</a:t>
            </a:fld>
            <a:endParaRPr lang="en-US" dirty="0"/>
          </a:p>
        </p:txBody>
      </p:sp>
    </p:spTree>
    <p:extLst>
      <p:ext uri="{BB962C8B-B14F-4D97-AF65-F5344CB8AC3E}">
        <p14:creationId xmlns:p14="http://schemas.microsoft.com/office/powerpoint/2010/main" val="2077713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62D724E-AAC0-431C-9F73-F37A3DA8FE18}" type="datetime1">
              <a:rPr lang="en-US" smtClean="0"/>
              <a:t>8/6/2025</a:t>
            </a:fld>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E4943912-C17D-4F6F-9B93-C050513D0C97}" type="slidenum">
              <a:rPr lang="en-US" smtClean="0"/>
              <a:pPr>
                <a:defRPr/>
              </a:pPr>
              <a:t>‹#›</a:t>
            </a:fld>
            <a:endParaRPr lang="en-US" dirty="0"/>
          </a:p>
        </p:txBody>
      </p:sp>
    </p:spTree>
    <p:extLst>
      <p:ext uri="{BB962C8B-B14F-4D97-AF65-F5344CB8AC3E}">
        <p14:creationId xmlns:p14="http://schemas.microsoft.com/office/powerpoint/2010/main" val="1644083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817CDADD-9AA6-44B7-9442-CBB324CF9947}" type="datetime1">
              <a:rPr lang="en-US" smtClean="0"/>
              <a:t>8/6/2025</a:t>
            </a:fld>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9082382D-4741-4B91-8FAB-65A5594DFCBD}" type="slidenum">
              <a:rPr lang="en-US" smtClean="0"/>
              <a:pPr>
                <a:defRPr/>
              </a:pPr>
              <a:t>‹#›</a:t>
            </a:fld>
            <a:endParaRPr lang="en-US" dirty="0"/>
          </a:p>
        </p:txBody>
      </p:sp>
    </p:spTree>
    <p:extLst>
      <p:ext uri="{BB962C8B-B14F-4D97-AF65-F5344CB8AC3E}">
        <p14:creationId xmlns:p14="http://schemas.microsoft.com/office/powerpoint/2010/main" val="3060879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01784D97-9D7E-45BE-8FE5-8A5671219109}" type="slidenum">
              <a:rPr lang="en-US" smtClean="0"/>
              <a:pPr>
                <a:defRPr/>
              </a:pPr>
              <a:t>‹#›</a:t>
            </a:fld>
            <a:endParaRPr lang="en-US" dirty="0"/>
          </a:p>
        </p:txBody>
      </p:sp>
      <p:sp>
        <p:nvSpPr>
          <p:cNvPr id="5" name="Date Placeholder 4"/>
          <p:cNvSpPr>
            <a:spLocks noGrp="1"/>
          </p:cNvSpPr>
          <p:nvPr>
            <p:ph type="dt" sz="half" idx="10"/>
          </p:nvPr>
        </p:nvSpPr>
        <p:spPr/>
        <p:txBody>
          <a:bodyPr/>
          <a:lstStyle/>
          <a:p>
            <a:pPr>
              <a:defRPr/>
            </a:pPr>
            <a:fld id="{46BC35B4-9AEF-4D25-85D3-BE924487FFC1}" type="datetime1">
              <a:rPr lang="en-US" smtClean="0"/>
              <a:t>8/6/2025</a:t>
            </a:fld>
            <a:endParaRPr lang="en-US" dirty="0"/>
          </a:p>
        </p:txBody>
      </p:sp>
    </p:spTree>
    <p:extLst>
      <p:ext uri="{BB962C8B-B14F-4D97-AF65-F5344CB8AC3E}">
        <p14:creationId xmlns:p14="http://schemas.microsoft.com/office/powerpoint/2010/main" val="2143553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7493AB7E-74B4-4FC5-83DA-37A1EFCC4ABB}" type="datetime1">
              <a:rPr lang="en-US" smtClean="0"/>
              <a:t>8/6/2025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pPr>
              <a:defRPr/>
            </a:pPr>
            <a:fld id="{02B3EF47-21DF-44D5-8A83-C2A219553897}" type="slidenum">
              <a:rPr lang="en-US" smtClean="0"/>
              <a:pPr>
                <a:defRPr/>
              </a:pPr>
              <a:t>‹#›</a:t>
            </a:fld>
            <a:endParaRPr lang="en-US" dirty="0"/>
          </a:p>
        </p:txBody>
      </p:sp>
    </p:spTree>
    <p:extLst>
      <p:ext uri="{BB962C8B-B14F-4D97-AF65-F5344CB8AC3E}">
        <p14:creationId xmlns:p14="http://schemas.microsoft.com/office/powerpoint/2010/main" val="3702774397"/>
      </p:ext>
    </p:extLst>
  </p:cSld>
  <p:clrMap bg1="lt1" tx1="dk1" bg2="lt2" tx2="dk2" accent1="accent1" accent2="accent2" accent3="accent3" accent4="accent4" accent5="accent5" accent6="accent6" hlink="hlink" folHlink="folHlink"/>
  <p:sldLayoutIdLst>
    <p:sldLayoutId id="2147484179" r:id="rId1"/>
    <p:sldLayoutId id="2147484180" r:id="rId2"/>
    <p:sldLayoutId id="2147484181" r:id="rId3"/>
    <p:sldLayoutId id="2147484182" r:id="rId4"/>
    <p:sldLayoutId id="2147484183" r:id="rId5"/>
    <p:sldLayoutId id="2147484184" r:id="rId6"/>
    <p:sldLayoutId id="2147484185" r:id="rId7"/>
    <p:sldLayoutId id="2147484186" r:id="rId8"/>
    <p:sldLayoutId id="2147484187" r:id="rId9"/>
    <p:sldLayoutId id="2147484188" r:id="rId10"/>
    <p:sldLayoutId id="2147484189" r:id="rId11"/>
    <p:sldLayoutId id="2147484190" r:id="rId12"/>
    <p:sldLayoutId id="2147484191" r:id="rId13"/>
    <p:sldLayoutId id="2147484192" r:id="rId14"/>
    <p:sldLayoutId id="2147484193" r:id="rId15"/>
    <p:sldLayoutId id="2147484194"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itle 1"/>
          <p:cNvSpPr>
            <a:spLocks noGrp="1"/>
          </p:cNvSpPr>
          <p:nvPr>
            <p:ph type="ctrTitle"/>
          </p:nvPr>
        </p:nvSpPr>
        <p:spPr>
          <a:xfrm>
            <a:off x="1413269" y="2182646"/>
            <a:ext cx="8275899" cy="627876"/>
          </a:xfrm>
        </p:spPr>
        <p:txBody>
          <a:bodyPr>
            <a:noAutofit/>
          </a:bodyPr>
          <a:lstStyle/>
          <a:p>
            <a:pPr algn="ctr" eaLnBrk="1" hangingPunct="1"/>
            <a:r>
              <a:rPr lang="en-US" altLang="en-US" sz="3600" dirty="0">
                <a:solidFill>
                  <a:schemeClr val="tx1"/>
                </a:solidFill>
              </a:rPr>
              <a:t>Town of Southwest Ranches, FL </a:t>
            </a:r>
          </a:p>
        </p:txBody>
      </p:sp>
      <p:sp>
        <p:nvSpPr>
          <p:cNvPr id="7171" name="Subtitle 2"/>
          <p:cNvSpPr>
            <a:spLocks noGrp="1"/>
          </p:cNvSpPr>
          <p:nvPr>
            <p:ph type="subTitle" idx="1"/>
          </p:nvPr>
        </p:nvSpPr>
        <p:spPr>
          <a:xfrm>
            <a:off x="2559982" y="2764822"/>
            <a:ext cx="5578178" cy="303610"/>
          </a:xfrm>
        </p:spPr>
        <p:txBody>
          <a:bodyPr>
            <a:normAutofit fontScale="85000" lnSpcReduction="20000"/>
          </a:bodyPr>
          <a:lstStyle/>
          <a:p>
            <a:pPr eaLnBrk="1" hangingPunct="1"/>
            <a:r>
              <a:rPr lang="en-US" altLang="en-US" sz="1900" dirty="0">
                <a:solidFill>
                  <a:schemeClr val="tx1"/>
                </a:solidFill>
              </a:rPr>
              <a:t> Fiscal Year 2025-2026: July 24, 2025, Council Meeting</a:t>
            </a:r>
          </a:p>
          <a:p>
            <a:pPr eaLnBrk="1" hangingPunct="1"/>
            <a:endParaRPr lang="en-US" altLang="en-US" dirty="0">
              <a:solidFill>
                <a:schemeClr val="accent3">
                  <a:lumMod val="50000"/>
                </a:schemeClr>
              </a:solidFill>
            </a:endParaRPr>
          </a:p>
        </p:txBody>
      </p:sp>
      <p:sp>
        <p:nvSpPr>
          <p:cNvPr id="2" name="Slide Number Placeholder 1">
            <a:extLst>
              <a:ext uri="{FF2B5EF4-FFF2-40B4-BE49-F238E27FC236}">
                <a16:creationId xmlns:a16="http://schemas.microsoft.com/office/drawing/2014/main" id="{4A65707F-8465-474D-A31F-F795AFABDF1D}"/>
              </a:ext>
            </a:extLst>
          </p:cNvPr>
          <p:cNvSpPr>
            <a:spLocks noGrp="1"/>
          </p:cNvSpPr>
          <p:nvPr>
            <p:ph type="sldNum" sz="quarter" idx="12"/>
          </p:nvPr>
        </p:nvSpPr>
        <p:spPr>
          <a:xfrm>
            <a:off x="10890311" y="6199370"/>
            <a:ext cx="683339" cy="283318"/>
          </a:xfrm>
        </p:spPr>
        <p:txBody>
          <a:bodyPr/>
          <a:lstStyle/>
          <a:p>
            <a:pPr>
              <a:defRPr/>
            </a:pPr>
            <a:fld id="{1109A203-8B0C-4215-A769-C6CE2333761D}" type="slidenum">
              <a:rPr lang="en-US" sz="1600" b="1" smtClean="0">
                <a:solidFill>
                  <a:schemeClr val="bg1"/>
                </a:solidFill>
              </a:rPr>
              <a:pPr>
                <a:defRPr/>
              </a:pPr>
              <a:t>1</a:t>
            </a:fld>
            <a:endParaRPr lang="en-US" sz="1600" b="1" dirty="0">
              <a:solidFill>
                <a:schemeClr val="bg1"/>
              </a:solidFill>
            </a:endParaRPr>
          </a:p>
        </p:txBody>
      </p:sp>
      <p:sp>
        <p:nvSpPr>
          <p:cNvPr id="7173" name="TextBox 5"/>
          <p:cNvSpPr txBox="1">
            <a:spLocks noChangeArrowheads="1"/>
          </p:cNvSpPr>
          <p:nvPr/>
        </p:nvSpPr>
        <p:spPr bwMode="auto">
          <a:xfrm>
            <a:off x="920045" y="3650608"/>
            <a:ext cx="9399611" cy="1523494"/>
          </a:xfrm>
          <a:prstGeom prst="rect">
            <a:avLst/>
          </a:prstGeom>
          <a:no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b="1" dirty="0">
              <a:solidFill>
                <a:schemeClr val="tx1"/>
              </a:solidFill>
            </a:endParaRPr>
          </a:p>
          <a:p>
            <a:pPr>
              <a:lnSpc>
                <a:spcPts val="1800"/>
              </a:lnSpc>
              <a:spcBef>
                <a:spcPct val="0"/>
              </a:spcBef>
              <a:buClrTx/>
              <a:buSzTx/>
              <a:buNone/>
            </a:pPr>
            <a:r>
              <a:rPr lang="en-US" altLang="en-US" b="1" dirty="0">
                <a:solidFill>
                  <a:schemeClr val="tx1"/>
                </a:solidFill>
              </a:rPr>
              <a:t>Proposed Operating Millage           		      	   	3.9000 mills (Same as last year)</a:t>
            </a:r>
          </a:p>
          <a:p>
            <a:pPr>
              <a:lnSpc>
                <a:spcPts val="1800"/>
              </a:lnSpc>
              <a:spcBef>
                <a:spcPct val="0"/>
              </a:spcBef>
              <a:buClrTx/>
              <a:buSzTx/>
              <a:buNone/>
            </a:pPr>
            <a:endParaRPr lang="en-US" altLang="en-US" b="1" dirty="0">
              <a:solidFill>
                <a:schemeClr val="tx1"/>
              </a:solidFill>
            </a:endParaRPr>
          </a:p>
          <a:p>
            <a:pPr>
              <a:lnSpc>
                <a:spcPts val="1800"/>
              </a:lnSpc>
              <a:spcBef>
                <a:spcPct val="0"/>
              </a:spcBef>
              <a:buClrTx/>
              <a:buSzTx/>
              <a:buNone/>
            </a:pPr>
            <a:r>
              <a:rPr lang="en-US" altLang="en-US" b="1" dirty="0">
                <a:solidFill>
                  <a:schemeClr val="tx1"/>
                </a:solidFill>
              </a:rPr>
              <a:t>Initial Fire Assessment                                   		 Rate change increase/decrease </a:t>
            </a:r>
          </a:p>
          <a:p>
            <a:pPr>
              <a:lnSpc>
                <a:spcPts val="1800"/>
              </a:lnSpc>
              <a:spcBef>
                <a:spcPct val="0"/>
              </a:spcBef>
              <a:buClrTx/>
              <a:buSzTx/>
              <a:buNone/>
            </a:pPr>
            <a:endParaRPr lang="en-US" altLang="en-US" b="1" dirty="0">
              <a:solidFill>
                <a:schemeClr val="tx1"/>
              </a:solidFill>
            </a:endParaRPr>
          </a:p>
          <a:p>
            <a:pPr>
              <a:lnSpc>
                <a:spcPts val="1800"/>
              </a:lnSpc>
              <a:spcBef>
                <a:spcPct val="0"/>
              </a:spcBef>
              <a:buClrTx/>
              <a:buSzTx/>
              <a:buNone/>
            </a:pPr>
            <a:r>
              <a:rPr lang="en-US" altLang="en-US" b="1" dirty="0">
                <a:solidFill>
                  <a:schemeClr val="tx1"/>
                </a:solidFill>
              </a:rPr>
              <a:t>Initial Solid Waste Assessment			 			 Rate change increase</a:t>
            </a:r>
          </a:p>
        </p:txBody>
      </p:sp>
      <p:pic>
        <p:nvPicPr>
          <p:cNvPr id="1027" name="Picture 3" descr="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20892" y="382841"/>
            <a:ext cx="1355756" cy="1630209"/>
          </a:xfrm>
          <a:prstGeom prst="rect">
            <a:avLst/>
          </a:prstGeom>
          <a:noFill/>
          <a:ln>
            <a:noFill/>
          </a:ln>
          <a:effectLst/>
          <a:extLst>
            <a:ext uri="{909E8E84-426E-40DD-AFC4-6F175D3DCCD1}">
              <a14:hiddenFill xmlns:a14="http://schemas.microsoft.com/office/drawing/2010/main">
                <a:solidFill>
                  <a:srgbClr val="EBD799"/>
                </a:solidFill>
              </a14:hiddenFill>
            </a:ext>
            <a:ext uri="{91240B29-F687-4F45-9708-019B960494DF}">
              <a14:hiddenLine xmlns:a14="http://schemas.microsoft.com/office/drawing/2010/main" w="9525" algn="in">
                <a:solidFill>
                  <a:srgbClr val="EBD799"/>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3168644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4373" y="1629801"/>
            <a:ext cx="8013669" cy="3924151"/>
          </a:xfrm>
          <a:prstGeom prst="rect">
            <a:avLst/>
          </a:prstGeom>
          <a:noFill/>
        </p:spPr>
        <p:txBody>
          <a:bodyPr wrap="square" rtlCol="0">
            <a:spAutoFit/>
          </a:bodyPr>
          <a:lstStyle/>
          <a:p>
            <a:pPr marL="285750" indent="-285750">
              <a:buClr>
                <a:schemeClr val="accent1"/>
              </a:buClr>
              <a:buFont typeface="Wingdings" panose="05000000000000000000" pitchFamily="2" charset="2"/>
              <a:buChar char="Ø"/>
            </a:pPr>
            <a:r>
              <a:rPr lang="en-US" u="sng" dirty="0"/>
              <a:t>Transportation Projects: </a:t>
            </a:r>
          </a:p>
          <a:p>
            <a:pPr marL="742950" lvl="1" indent="-285750">
              <a:buClr>
                <a:schemeClr val="accent1"/>
              </a:buClr>
              <a:buFont typeface="Wingdings" panose="05000000000000000000" pitchFamily="2" charset="2"/>
              <a:buChar char="Ø"/>
            </a:pPr>
            <a:r>
              <a:rPr lang="en-US" dirty="0"/>
              <a:t>Drainage Improvement Projects: Non-Surtax - $290,260 (Millage Impact)</a:t>
            </a:r>
          </a:p>
          <a:p>
            <a:pPr marL="742950" lvl="1" indent="-285750">
              <a:buClr>
                <a:schemeClr val="accent1"/>
              </a:buClr>
              <a:buFont typeface="Wingdings" panose="05000000000000000000" pitchFamily="2" charset="2"/>
              <a:buChar char="Ø"/>
            </a:pPr>
            <a:endParaRPr lang="en-US" dirty="0">
              <a:highlight>
                <a:srgbClr val="FFFF00"/>
              </a:highlight>
            </a:endParaRPr>
          </a:p>
          <a:p>
            <a:pPr marL="742950" lvl="1" indent="-285750">
              <a:buClr>
                <a:schemeClr val="accent1"/>
              </a:buClr>
              <a:buFont typeface="Wingdings" panose="05000000000000000000" pitchFamily="2" charset="2"/>
              <a:buChar char="Ø"/>
            </a:pPr>
            <a:r>
              <a:rPr lang="en-US" dirty="0"/>
              <a:t>Transportation Surface &amp; Drainage Ongoing Rehabilitation (TSDR) Surtax - $500,000 (No Millage Impact)</a:t>
            </a:r>
          </a:p>
          <a:p>
            <a:pPr lvl="1">
              <a:buClr>
                <a:schemeClr val="accent1"/>
              </a:buClr>
            </a:pPr>
            <a:endParaRPr lang="en-US" dirty="0"/>
          </a:p>
          <a:p>
            <a:pPr marL="742950" lvl="1" indent="-285750">
              <a:buClr>
                <a:schemeClr val="accent1"/>
              </a:buClr>
              <a:buFont typeface="Wingdings" panose="05000000000000000000" pitchFamily="2" charset="2"/>
              <a:buChar char="Ø"/>
            </a:pPr>
            <a:r>
              <a:rPr lang="en-US" dirty="0"/>
              <a:t>SW Meadows Sanctuary Water Quality &amp; Drainage Project - $750,000 </a:t>
            </a:r>
            <a:r>
              <a:rPr lang="en-US" i="1" dirty="0"/>
              <a:t>($150,000 M</a:t>
            </a:r>
            <a:r>
              <a:rPr lang="en-US" dirty="0"/>
              <a:t>illage Impact)</a:t>
            </a:r>
          </a:p>
          <a:p>
            <a:pPr marL="742950" lvl="1" indent="-285750">
              <a:buClr>
                <a:schemeClr val="accent1"/>
              </a:buClr>
              <a:buFont typeface="Wingdings" panose="05000000000000000000" pitchFamily="2" charset="2"/>
              <a:buChar char="Ø"/>
            </a:pPr>
            <a:endParaRPr lang="en-US" dirty="0"/>
          </a:p>
          <a:p>
            <a:pPr marL="742950" lvl="1" indent="-285750">
              <a:buClr>
                <a:schemeClr val="accent1"/>
              </a:buClr>
              <a:buFont typeface="Wingdings" panose="05000000000000000000" pitchFamily="2" charset="2"/>
              <a:buChar char="Ø"/>
            </a:pPr>
            <a:r>
              <a:rPr lang="en-US" dirty="0"/>
              <a:t>Transportation Surface &amp; Drainage Ongoing Rehabilitation (TSDR) Non-Surtax - $1,504,160 ($752,080 Millage Impact)</a:t>
            </a:r>
          </a:p>
          <a:p>
            <a:pPr lvl="1">
              <a:buClr>
                <a:schemeClr val="accent1"/>
              </a:buClr>
            </a:pPr>
            <a:endParaRPr lang="en-US" i="1" dirty="0"/>
          </a:p>
          <a:p>
            <a:endParaRPr lang="en-US" sz="1500" dirty="0"/>
          </a:p>
        </p:txBody>
      </p:sp>
      <p:sp>
        <p:nvSpPr>
          <p:cNvPr id="3" name="TextBox 2"/>
          <p:cNvSpPr txBox="1"/>
          <p:nvPr/>
        </p:nvSpPr>
        <p:spPr>
          <a:xfrm>
            <a:off x="548760" y="340920"/>
            <a:ext cx="9734967" cy="1200329"/>
          </a:xfrm>
          <a:prstGeom prst="rect">
            <a:avLst/>
          </a:prstGeom>
          <a:noFill/>
        </p:spPr>
        <p:txBody>
          <a:bodyPr wrap="square" rtlCol="0">
            <a:spAutoFit/>
          </a:bodyPr>
          <a:lstStyle/>
          <a:p>
            <a:r>
              <a:rPr lang="en-US" sz="3600" b="1" i="1" dirty="0">
                <a:solidFill>
                  <a:schemeClr val="accent1"/>
                </a:solidFill>
                <a:latin typeface="+mj-lt"/>
                <a:ea typeface="+mj-ea"/>
                <a:cs typeface="+mj-cs"/>
              </a:rPr>
              <a:t>Ten (10) Capital Improvement Projects Funded - continue:</a:t>
            </a:r>
          </a:p>
        </p:txBody>
      </p:sp>
      <p:sp>
        <p:nvSpPr>
          <p:cNvPr id="6" name="AutoShape 4" descr="Image result for fire department clip art"/>
          <p:cNvSpPr>
            <a:spLocks noChangeAspect="1" noChangeArrowheads="1"/>
          </p:cNvSpPr>
          <p:nvPr/>
        </p:nvSpPr>
        <p:spPr bwMode="auto">
          <a:xfrm>
            <a:off x="1500187" y="754856"/>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dirty="0"/>
          </a:p>
        </p:txBody>
      </p:sp>
      <p:sp>
        <p:nvSpPr>
          <p:cNvPr id="9" name="Slide Number Placeholder 3">
            <a:extLst>
              <a:ext uri="{FF2B5EF4-FFF2-40B4-BE49-F238E27FC236}">
                <a16:creationId xmlns:a16="http://schemas.microsoft.com/office/drawing/2014/main" id="{C1724FD2-2F2D-4F39-A276-1959028FE6C3}"/>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10</a:t>
            </a:fld>
            <a:endParaRPr lang="en-US" sz="1600" b="1" dirty="0">
              <a:solidFill>
                <a:schemeClr val="bg1"/>
              </a:solidFill>
            </a:endParaRPr>
          </a:p>
        </p:txBody>
      </p:sp>
    </p:spTree>
    <p:extLst>
      <p:ext uri="{BB962C8B-B14F-4D97-AF65-F5344CB8AC3E}">
        <p14:creationId xmlns:p14="http://schemas.microsoft.com/office/powerpoint/2010/main" val="485101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386618" y="362928"/>
            <a:ext cx="6172200" cy="594122"/>
          </a:xfrm>
        </p:spPr>
        <p:txBody>
          <a:bodyPr rtlCol="0">
            <a:normAutofit fontScale="90000"/>
          </a:bodyPr>
          <a:lstStyle/>
          <a:p>
            <a:pPr algn="ctr">
              <a:defRPr/>
            </a:pPr>
            <a:r>
              <a:rPr lang="en-US" altLang="en-US" dirty="0">
                <a:solidFill>
                  <a:schemeClr val="tx1"/>
                </a:solidFill>
                <a:latin typeface="Copperplate Gothic Bold" panose="020E0705020206020404" pitchFamily="34" charset="0"/>
              </a:rPr>
              <a:t>Millage Rate Impact</a:t>
            </a:r>
          </a:p>
        </p:txBody>
      </p:sp>
      <p:sp>
        <p:nvSpPr>
          <p:cNvPr id="3" name="Content Placeholder 2"/>
          <p:cNvSpPr>
            <a:spLocks noGrp="1"/>
          </p:cNvSpPr>
          <p:nvPr>
            <p:ph idx="1"/>
          </p:nvPr>
        </p:nvSpPr>
        <p:spPr>
          <a:xfrm>
            <a:off x="638822" y="1093836"/>
            <a:ext cx="9152878" cy="5401236"/>
          </a:xfrm>
        </p:spPr>
        <p:txBody>
          <a:bodyPr rtlCol="0">
            <a:noAutofit/>
          </a:bodyPr>
          <a:lstStyle/>
          <a:p>
            <a:pPr marL="0" indent="0" algn="just">
              <a:buNone/>
              <a:defRPr/>
            </a:pPr>
            <a:r>
              <a:rPr lang="en-US" sz="2800" b="1" u="sng" dirty="0">
                <a:solidFill>
                  <a:schemeClr val="tx1"/>
                </a:solidFill>
              </a:rPr>
              <a:t>Operating Millage:</a:t>
            </a:r>
          </a:p>
          <a:p>
            <a:pPr marL="557226" lvl="2" indent="-257182" algn="just">
              <a:defRPr/>
            </a:pPr>
            <a:r>
              <a:rPr lang="en-US" sz="2200" dirty="0">
                <a:solidFill>
                  <a:schemeClr val="tx1"/>
                </a:solidFill>
              </a:rPr>
              <a:t>Town Administration is recommending maintaining the same millage rate of 3.9000 as last year.</a:t>
            </a:r>
          </a:p>
          <a:p>
            <a:pPr marL="300044" lvl="2" indent="0" algn="just">
              <a:buNone/>
              <a:defRPr/>
            </a:pPr>
            <a:r>
              <a:rPr lang="en-US" sz="1800" i="1" dirty="0">
                <a:solidFill>
                  <a:schemeClr val="tx1"/>
                </a:solidFill>
              </a:rPr>
              <a:t>	</a:t>
            </a:r>
          </a:p>
          <a:p>
            <a:pPr marL="557226" lvl="2" indent="-257182" algn="just">
              <a:defRPr/>
            </a:pPr>
            <a:r>
              <a:rPr lang="en-US" sz="2200" dirty="0">
                <a:solidFill>
                  <a:schemeClr val="tx1"/>
                </a:solidFill>
              </a:rPr>
              <a:t>On every $500,000 of taxable value, this rate represents a combined $185 dollar increase from “current year rollback rate” of 3.5299 mills.</a:t>
            </a:r>
          </a:p>
          <a:p>
            <a:pPr marL="300044" lvl="2" indent="0" algn="just">
              <a:buNone/>
              <a:defRPr/>
            </a:pPr>
            <a:endParaRPr lang="en-US" sz="1800" i="1" dirty="0">
              <a:solidFill>
                <a:schemeClr val="tx1"/>
              </a:solidFill>
            </a:endParaRPr>
          </a:p>
          <a:p>
            <a:pPr marL="557226" lvl="2" indent="-257182" algn="just">
              <a:defRPr/>
            </a:pPr>
            <a:r>
              <a:rPr lang="en-US" sz="2200" dirty="0">
                <a:solidFill>
                  <a:schemeClr val="tx1"/>
                </a:solidFill>
              </a:rPr>
              <a:t>However, eligible “Save our Homes” exemption property owners change in net taxable value will not exceed 3%.</a:t>
            </a:r>
          </a:p>
        </p:txBody>
      </p:sp>
      <p:sp>
        <p:nvSpPr>
          <p:cNvPr id="5" name="Slide Number Placeholder 3">
            <a:extLst>
              <a:ext uri="{FF2B5EF4-FFF2-40B4-BE49-F238E27FC236}">
                <a16:creationId xmlns:a16="http://schemas.microsoft.com/office/drawing/2014/main" id="{298DEFCA-39F0-40DE-95D5-7C4D8BA3A6C7}"/>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11</a:t>
            </a:fld>
            <a:endParaRPr lang="en-US" sz="1600" b="1"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12F0AB-E6F4-4CCF-BC5C-953D1914CA67}"/>
              </a:ext>
            </a:extLst>
          </p:cNvPr>
          <p:cNvSpPr txBox="1"/>
          <p:nvPr/>
        </p:nvSpPr>
        <p:spPr>
          <a:xfrm>
            <a:off x="10142515" y="2923557"/>
            <a:ext cx="163290" cy="323165"/>
          </a:xfrm>
          <a:prstGeom prst="rect">
            <a:avLst/>
          </a:prstGeom>
          <a:noFill/>
        </p:spPr>
        <p:txBody>
          <a:bodyPr wrap="square" rtlCol="0">
            <a:spAutoFit/>
          </a:bodyPr>
          <a:lstStyle/>
          <a:p>
            <a:endParaRPr lang="en-US" sz="1500" dirty="0"/>
          </a:p>
        </p:txBody>
      </p:sp>
      <p:sp>
        <p:nvSpPr>
          <p:cNvPr id="7" name="Slide Number Placeholder 3">
            <a:extLst>
              <a:ext uri="{FF2B5EF4-FFF2-40B4-BE49-F238E27FC236}">
                <a16:creationId xmlns:a16="http://schemas.microsoft.com/office/drawing/2014/main" id="{1E6E88A4-4380-4B8E-AF6D-F8DAC391F20E}"/>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12</a:t>
            </a:fld>
            <a:endParaRPr lang="en-US" sz="1600" b="1" dirty="0">
              <a:solidFill>
                <a:schemeClr val="bg1"/>
              </a:solidFill>
            </a:endParaRPr>
          </a:p>
        </p:txBody>
      </p:sp>
      <p:pic>
        <p:nvPicPr>
          <p:cNvPr id="3" name="Picture 2">
            <a:extLst>
              <a:ext uri="{FF2B5EF4-FFF2-40B4-BE49-F238E27FC236}">
                <a16:creationId xmlns:a16="http://schemas.microsoft.com/office/drawing/2014/main" id="{1D2761E2-C3BA-1DB5-CE54-80F7FC0C54C5}"/>
              </a:ext>
            </a:extLst>
          </p:cNvPr>
          <p:cNvPicPr>
            <a:picLocks noChangeAspect="1"/>
          </p:cNvPicPr>
          <p:nvPr/>
        </p:nvPicPr>
        <p:blipFill>
          <a:blip r:embed="rId3"/>
          <a:stretch>
            <a:fillRect/>
          </a:stretch>
        </p:blipFill>
        <p:spPr>
          <a:xfrm>
            <a:off x="974558" y="493295"/>
            <a:ext cx="8446131" cy="5698191"/>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itle 1"/>
          <p:cNvSpPr>
            <a:spLocks noGrp="1"/>
          </p:cNvSpPr>
          <p:nvPr>
            <p:ph type="ctrTitle"/>
          </p:nvPr>
        </p:nvSpPr>
        <p:spPr>
          <a:xfrm>
            <a:off x="1413269" y="2011196"/>
            <a:ext cx="8275899" cy="627876"/>
          </a:xfrm>
        </p:spPr>
        <p:txBody>
          <a:bodyPr>
            <a:noAutofit/>
          </a:bodyPr>
          <a:lstStyle/>
          <a:p>
            <a:pPr algn="ctr" eaLnBrk="1" hangingPunct="1"/>
            <a:r>
              <a:rPr lang="en-US" altLang="en-US" sz="3600" dirty="0">
                <a:solidFill>
                  <a:schemeClr val="tx1"/>
                </a:solidFill>
              </a:rPr>
              <a:t>Town of Southwest Ranches, FL </a:t>
            </a:r>
          </a:p>
        </p:txBody>
      </p:sp>
      <p:sp>
        <p:nvSpPr>
          <p:cNvPr id="7171" name="Subtitle 2"/>
          <p:cNvSpPr>
            <a:spLocks noGrp="1"/>
          </p:cNvSpPr>
          <p:nvPr>
            <p:ph type="subTitle" idx="1"/>
          </p:nvPr>
        </p:nvSpPr>
        <p:spPr>
          <a:xfrm>
            <a:off x="2559982" y="2650522"/>
            <a:ext cx="5578178" cy="303610"/>
          </a:xfrm>
        </p:spPr>
        <p:txBody>
          <a:bodyPr>
            <a:normAutofit fontScale="85000" lnSpcReduction="20000"/>
          </a:bodyPr>
          <a:lstStyle/>
          <a:p>
            <a:pPr eaLnBrk="1" hangingPunct="1"/>
            <a:r>
              <a:rPr lang="en-US" altLang="en-US" sz="1900" dirty="0">
                <a:solidFill>
                  <a:schemeClr val="tx1"/>
                </a:solidFill>
              </a:rPr>
              <a:t> Fiscal Year 2025-2026: July 24, 2025, Council Meeting</a:t>
            </a:r>
          </a:p>
          <a:p>
            <a:pPr eaLnBrk="1" hangingPunct="1"/>
            <a:endParaRPr lang="en-US" altLang="en-US" dirty="0">
              <a:solidFill>
                <a:schemeClr val="accent3">
                  <a:lumMod val="50000"/>
                </a:schemeClr>
              </a:solidFill>
            </a:endParaRPr>
          </a:p>
        </p:txBody>
      </p:sp>
      <p:sp>
        <p:nvSpPr>
          <p:cNvPr id="2" name="Slide Number Placeholder 1">
            <a:extLst>
              <a:ext uri="{FF2B5EF4-FFF2-40B4-BE49-F238E27FC236}">
                <a16:creationId xmlns:a16="http://schemas.microsoft.com/office/drawing/2014/main" id="{4A65707F-8465-474D-A31F-F795AFABDF1D}"/>
              </a:ext>
            </a:extLst>
          </p:cNvPr>
          <p:cNvSpPr>
            <a:spLocks noGrp="1"/>
          </p:cNvSpPr>
          <p:nvPr>
            <p:ph type="sldNum" sz="quarter" idx="12"/>
          </p:nvPr>
        </p:nvSpPr>
        <p:spPr>
          <a:xfrm>
            <a:off x="10890311" y="6199370"/>
            <a:ext cx="683339" cy="283318"/>
          </a:xfrm>
        </p:spPr>
        <p:txBody>
          <a:bodyPr/>
          <a:lstStyle/>
          <a:p>
            <a:pPr>
              <a:defRPr/>
            </a:pPr>
            <a:fld id="{1109A203-8B0C-4215-A769-C6CE2333761D}" type="slidenum">
              <a:rPr lang="en-US" sz="1600" b="1" smtClean="0">
                <a:solidFill>
                  <a:schemeClr val="bg1"/>
                </a:solidFill>
              </a:rPr>
              <a:pPr>
                <a:defRPr/>
              </a:pPr>
              <a:t>13</a:t>
            </a:fld>
            <a:endParaRPr lang="en-US" sz="1600" b="1" dirty="0">
              <a:solidFill>
                <a:schemeClr val="bg1"/>
              </a:solidFill>
            </a:endParaRPr>
          </a:p>
        </p:txBody>
      </p:sp>
      <p:sp>
        <p:nvSpPr>
          <p:cNvPr id="7173" name="TextBox 5"/>
          <p:cNvSpPr txBox="1">
            <a:spLocks noChangeArrowheads="1"/>
          </p:cNvSpPr>
          <p:nvPr/>
        </p:nvSpPr>
        <p:spPr bwMode="auto">
          <a:xfrm>
            <a:off x="920046" y="3181978"/>
            <a:ext cx="9332664" cy="3211135"/>
          </a:xfrm>
          <a:prstGeom prst="rect">
            <a:avLst/>
          </a:prstGeom>
          <a:no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b="1" dirty="0">
              <a:solidFill>
                <a:schemeClr val="tx1"/>
              </a:solidFill>
            </a:endParaRPr>
          </a:p>
          <a:p>
            <a:pPr algn="r">
              <a:lnSpc>
                <a:spcPts val="1800"/>
              </a:lnSpc>
              <a:spcBef>
                <a:spcPct val="0"/>
              </a:spcBef>
              <a:buClrTx/>
              <a:buSzTx/>
              <a:buNone/>
            </a:pPr>
            <a:r>
              <a:rPr lang="en-US" altLang="en-US" sz="2000" b="1" dirty="0">
                <a:solidFill>
                  <a:schemeClr val="tx1"/>
                </a:solidFill>
              </a:rPr>
              <a:t>INITIAL FIRE ASSESSMENT</a:t>
            </a:r>
            <a:r>
              <a:rPr lang="en-US" altLang="en-US" b="1" dirty="0">
                <a:solidFill>
                  <a:schemeClr val="tx1"/>
                </a:solidFill>
              </a:rPr>
              <a:t>                                  		</a:t>
            </a:r>
          </a:p>
          <a:p>
            <a:pPr>
              <a:lnSpc>
                <a:spcPts val="1800"/>
              </a:lnSpc>
              <a:spcBef>
                <a:spcPct val="0"/>
              </a:spcBef>
              <a:buClrTx/>
              <a:buSzTx/>
              <a:buNone/>
            </a:pPr>
            <a:endParaRPr lang="en-US" altLang="en-US" b="1" dirty="0">
              <a:solidFill>
                <a:schemeClr val="tx1"/>
              </a:solidFill>
            </a:endParaRPr>
          </a:p>
          <a:p>
            <a:pPr algn="just">
              <a:defRPr/>
            </a:pPr>
            <a:r>
              <a:rPr lang="en-US" sz="1800" dirty="0">
                <a:solidFill>
                  <a:schemeClr val="tx1"/>
                </a:solidFill>
              </a:rPr>
              <a:t> This assessment is permitted by Florida Statute Chapters 166.021 and 166.041 and is adopted by Town Ordinance 2001-09 which requires that the annual rate be established each year. </a:t>
            </a:r>
          </a:p>
          <a:p>
            <a:pPr algn="just">
              <a:defRPr/>
            </a:pPr>
            <a:r>
              <a:rPr lang="en-US" sz="1800" dirty="0">
                <a:solidFill>
                  <a:schemeClr val="tx1"/>
                </a:solidFill>
              </a:rPr>
              <a:t> Resolution 2020-045 adopted a fire assessment methodology impacting all categories due to allocable fire protection costs from the most recent 5-years rolling average of response data.</a:t>
            </a:r>
          </a:p>
          <a:p>
            <a:pPr>
              <a:lnSpc>
                <a:spcPts val="1800"/>
              </a:lnSpc>
              <a:spcBef>
                <a:spcPct val="0"/>
              </a:spcBef>
              <a:buClrTx/>
              <a:buSzTx/>
              <a:buNone/>
            </a:pPr>
            <a:r>
              <a:rPr lang="en-US" altLang="en-US" b="1" dirty="0">
                <a:solidFill>
                  <a:schemeClr val="tx1"/>
                </a:solidFill>
              </a:rPr>
              <a:t> </a:t>
            </a:r>
          </a:p>
          <a:p>
            <a:pPr>
              <a:lnSpc>
                <a:spcPts val="1800"/>
              </a:lnSpc>
              <a:spcBef>
                <a:spcPct val="0"/>
              </a:spcBef>
              <a:buClrTx/>
              <a:buSzTx/>
              <a:buNone/>
            </a:pPr>
            <a:endParaRPr lang="en-US" altLang="en-US" b="1" dirty="0">
              <a:solidFill>
                <a:schemeClr val="tx1"/>
              </a:solidFill>
            </a:endParaRPr>
          </a:p>
        </p:txBody>
      </p:sp>
      <p:pic>
        <p:nvPicPr>
          <p:cNvPr id="1027" name="Picture 3" descr="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20892" y="245681"/>
            <a:ext cx="1355756" cy="1630209"/>
          </a:xfrm>
          <a:prstGeom prst="rect">
            <a:avLst/>
          </a:prstGeom>
          <a:noFill/>
          <a:ln>
            <a:noFill/>
          </a:ln>
          <a:effectLst/>
          <a:extLst>
            <a:ext uri="{909E8E84-426E-40DD-AFC4-6F175D3DCCD1}">
              <a14:hiddenFill xmlns:a14="http://schemas.microsoft.com/office/drawing/2010/main">
                <a:solidFill>
                  <a:srgbClr val="EBD799"/>
                </a:solidFill>
              </a14:hiddenFill>
            </a:ext>
            <a:ext uri="{91240B29-F687-4F45-9708-019B960494DF}">
              <a14:hiddenLine xmlns:a14="http://schemas.microsoft.com/office/drawing/2010/main" w="9525" algn="in">
                <a:solidFill>
                  <a:srgbClr val="EBD799"/>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2736391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156229" y="478504"/>
            <a:ext cx="6447234" cy="488156"/>
          </a:xfrm>
        </p:spPr>
        <p:txBody>
          <a:bodyPr>
            <a:normAutofit fontScale="90000"/>
          </a:bodyPr>
          <a:lstStyle/>
          <a:p>
            <a:pPr eaLnBrk="1" hangingPunct="1"/>
            <a:r>
              <a:rPr lang="en-US" altLang="en-US" dirty="0">
                <a:solidFill>
                  <a:schemeClr val="tx1"/>
                </a:solidFill>
              </a:rPr>
              <a:t>Fire Assessment continues </a:t>
            </a:r>
          </a:p>
        </p:txBody>
      </p:sp>
      <p:sp>
        <p:nvSpPr>
          <p:cNvPr id="3" name="Content Placeholder 2"/>
          <p:cNvSpPr>
            <a:spLocks noGrp="1"/>
          </p:cNvSpPr>
          <p:nvPr>
            <p:ph idx="1"/>
          </p:nvPr>
        </p:nvSpPr>
        <p:spPr>
          <a:xfrm>
            <a:off x="736638" y="1511927"/>
            <a:ext cx="8944710" cy="4614553"/>
          </a:xfrm>
        </p:spPr>
        <p:txBody>
          <a:bodyPr rtlCol="0">
            <a:normAutofit/>
          </a:bodyPr>
          <a:lstStyle/>
          <a:p>
            <a:pPr algn="just">
              <a:defRPr/>
            </a:pPr>
            <a:r>
              <a:rPr lang="en-US" sz="2000" dirty="0">
                <a:solidFill>
                  <a:schemeClr val="tx1"/>
                </a:solidFill>
              </a:rPr>
              <a:t>The proposed Resolution tonight will continue with established fire protection methodology combining (blending) the Commercial, Institutional, Warehouse &amp; Industrial categories.  </a:t>
            </a:r>
            <a:endParaRPr lang="en-US" sz="2400" dirty="0">
              <a:solidFill>
                <a:schemeClr val="tx1"/>
              </a:solidFill>
            </a:endParaRPr>
          </a:p>
          <a:p>
            <a:pPr algn="just">
              <a:defRPr/>
            </a:pPr>
            <a:r>
              <a:rPr lang="en-US" sz="2100" dirty="0">
                <a:solidFill>
                  <a:schemeClr val="tx1"/>
                </a:solidFill>
              </a:rPr>
              <a:t>Twenty-four (24) homesteaded properties owned by total and permanent service - connected disabled U.S. veterans are proposed tonight to Town Council. The Town impact resulting from adopting this 100% tax exemption is </a:t>
            </a:r>
            <a:r>
              <a:rPr lang="en-US" sz="2100" u="sng" dirty="0">
                <a:solidFill>
                  <a:schemeClr val="tx1"/>
                </a:solidFill>
              </a:rPr>
              <a:t>$19,771 </a:t>
            </a:r>
            <a:r>
              <a:rPr lang="en-US" sz="2100" dirty="0">
                <a:solidFill>
                  <a:schemeClr val="tx1"/>
                </a:solidFill>
              </a:rPr>
              <a:t>and is absorbed within the General Fund. </a:t>
            </a:r>
          </a:p>
          <a:p>
            <a:pPr algn="just">
              <a:defRPr/>
            </a:pPr>
            <a:r>
              <a:rPr lang="en-US" sz="2000" dirty="0">
                <a:solidFill>
                  <a:schemeClr val="tx1"/>
                </a:solidFill>
              </a:rPr>
              <a:t>Per Florida Statute 170.01(4), the Town may not levy the fire assessment on lands classified as agricultural lands without a dwelling or farm building under FS 193.461. The General Fund millage impact pertaining to this tax exemption is approximately </a:t>
            </a:r>
            <a:r>
              <a:rPr lang="en-US" sz="2000" u="sng" dirty="0">
                <a:solidFill>
                  <a:schemeClr val="tx1"/>
                </a:solidFill>
              </a:rPr>
              <a:t>$94,105 (1,097.7 acres)</a:t>
            </a:r>
            <a:r>
              <a:rPr lang="en-US" sz="2000" dirty="0">
                <a:solidFill>
                  <a:schemeClr val="tx1"/>
                </a:solidFill>
              </a:rPr>
              <a:t>.</a:t>
            </a:r>
            <a:endParaRPr lang="en-US" dirty="0">
              <a:solidFill>
                <a:schemeClr val="accent6">
                  <a:lumMod val="75000"/>
                </a:schemeClr>
              </a:solidFill>
            </a:endParaRPr>
          </a:p>
        </p:txBody>
      </p:sp>
      <p:sp>
        <p:nvSpPr>
          <p:cNvPr id="5" name="Slide Number Placeholder 3">
            <a:extLst>
              <a:ext uri="{FF2B5EF4-FFF2-40B4-BE49-F238E27FC236}">
                <a16:creationId xmlns:a16="http://schemas.microsoft.com/office/drawing/2014/main" id="{92A66124-11AF-4FF7-862B-C5676E9B0354}"/>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14</a:t>
            </a:fld>
            <a:endParaRPr lang="en-US" sz="1600" b="1"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Box 6"/>
          <p:cNvSpPr txBox="1">
            <a:spLocks noChangeArrowheads="1"/>
          </p:cNvSpPr>
          <p:nvPr/>
        </p:nvSpPr>
        <p:spPr bwMode="auto">
          <a:xfrm>
            <a:off x="2061636" y="596675"/>
            <a:ext cx="661273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Tx/>
              <a:buSzTx/>
              <a:buFontTx/>
              <a:buNone/>
            </a:pPr>
            <a:r>
              <a:rPr lang="en-US" altLang="en-US" sz="2400" b="1" dirty="0">
                <a:solidFill>
                  <a:schemeClr val="tx1"/>
                </a:solidFill>
              </a:rPr>
              <a:t>Fire Assessment Residential and Acreage Category Rates </a:t>
            </a:r>
          </a:p>
          <a:p>
            <a:pPr algn="ctr" eaLnBrk="1" hangingPunct="1">
              <a:spcBef>
                <a:spcPct val="0"/>
              </a:spcBef>
              <a:buClrTx/>
              <a:buSzTx/>
              <a:buFontTx/>
              <a:buNone/>
            </a:pPr>
            <a:r>
              <a:rPr lang="en-US" altLang="en-US" sz="2400" b="1" dirty="0">
                <a:solidFill>
                  <a:schemeClr val="tx1"/>
                </a:solidFill>
              </a:rPr>
              <a:t>Four Year History and Proposed FY 2026</a:t>
            </a:r>
          </a:p>
        </p:txBody>
      </p:sp>
      <p:graphicFrame>
        <p:nvGraphicFramePr>
          <p:cNvPr id="8" name="Chart 7"/>
          <p:cNvGraphicFramePr>
            <a:graphicFrameLocks/>
          </p:cNvGraphicFramePr>
          <p:nvPr>
            <p:extLst>
              <p:ext uri="{D42A27DB-BD31-4B8C-83A1-F6EECF244321}">
                <p14:modId xmlns:p14="http://schemas.microsoft.com/office/powerpoint/2010/main" val="3156115340"/>
              </p:ext>
            </p:extLst>
          </p:nvPr>
        </p:nvGraphicFramePr>
        <p:xfrm>
          <a:off x="1262104" y="1903684"/>
          <a:ext cx="8262896" cy="4244358"/>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3">
            <a:extLst>
              <a:ext uri="{FF2B5EF4-FFF2-40B4-BE49-F238E27FC236}">
                <a16:creationId xmlns:a16="http://schemas.microsoft.com/office/drawing/2014/main" id="{578A4DDD-8512-4709-A303-4BD3F85C0B4A}"/>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15</a:t>
            </a:fld>
            <a:endParaRPr lang="en-US" sz="1600" b="1"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95383-8093-7D45-B8FD-22AF5ABB41B9}"/>
              </a:ext>
            </a:extLst>
          </p:cNvPr>
          <p:cNvSpPr>
            <a:spLocks noGrp="1"/>
          </p:cNvSpPr>
          <p:nvPr>
            <p:ph type="title"/>
          </p:nvPr>
        </p:nvSpPr>
        <p:spPr>
          <a:xfrm>
            <a:off x="1589102" y="400777"/>
            <a:ext cx="6200140" cy="799373"/>
          </a:xfrm>
        </p:spPr>
        <p:txBody>
          <a:bodyPr>
            <a:normAutofit fontScale="90000"/>
          </a:bodyPr>
          <a:lstStyle/>
          <a:p>
            <a:pPr algn="ctr"/>
            <a:r>
              <a:rPr lang="en-US" sz="2500" dirty="0"/>
              <a:t>Changes in Call Distribution: </a:t>
            </a:r>
            <a:br>
              <a:rPr lang="en-US" sz="2500" dirty="0"/>
            </a:br>
            <a:r>
              <a:rPr lang="en-US" sz="2500" dirty="0"/>
              <a:t>FY 2025  vs FY 2026</a:t>
            </a:r>
          </a:p>
        </p:txBody>
      </p:sp>
      <p:graphicFrame>
        <p:nvGraphicFramePr>
          <p:cNvPr id="6" name="Object 5">
            <a:extLst>
              <a:ext uri="{FF2B5EF4-FFF2-40B4-BE49-F238E27FC236}">
                <a16:creationId xmlns:a16="http://schemas.microsoft.com/office/drawing/2014/main" id="{263AF8B5-8075-E647-B8FA-8F1353AA9A1B}"/>
              </a:ext>
            </a:extLst>
          </p:cNvPr>
          <p:cNvGraphicFramePr>
            <a:graphicFrameLocks noChangeAspect="1"/>
          </p:cNvGraphicFramePr>
          <p:nvPr>
            <p:extLst>
              <p:ext uri="{D42A27DB-BD31-4B8C-83A1-F6EECF244321}">
                <p14:modId xmlns:p14="http://schemas.microsoft.com/office/powerpoint/2010/main" val="3670767690"/>
              </p:ext>
            </p:extLst>
          </p:nvPr>
        </p:nvGraphicFramePr>
        <p:xfrm>
          <a:off x="520699" y="1357313"/>
          <a:ext cx="10118078" cy="5572125"/>
        </p:xfrm>
        <a:graphic>
          <a:graphicData uri="http://schemas.openxmlformats.org/presentationml/2006/ole">
            <mc:AlternateContent xmlns:mc="http://schemas.openxmlformats.org/markup-compatibility/2006">
              <mc:Choice xmlns:v="urn:schemas-microsoft-com:vml" Requires="v">
                <p:oleObj name="Worksheet" r:id="rId3" imgW="6438972" imgH="3248051" progId="Excel.Sheet.12">
                  <p:embed/>
                </p:oleObj>
              </mc:Choice>
              <mc:Fallback>
                <p:oleObj name="Worksheet" r:id="rId3" imgW="6438972" imgH="3248051" progId="Excel.Sheet.12">
                  <p:embed/>
                  <p:pic>
                    <p:nvPicPr>
                      <p:cNvPr id="6" name="Object 5">
                        <a:extLst>
                          <a:ext uri="{FF2B5EF4-FFF2-40B4-BE49-F238E27FC236}">
                            <a16:creationId xmlns:a16="http://schemas.microsoft.com/office/drawing/2014/main" id="{263AF8B5-8075-E647-B8FA-8F1353AA9A1B}"/>
                          </a:ext>
                        </a:extLst>
                      </p:cNvPr>
                      <p:cNvPicPr/>
                      <p:nvPr/>
                    </p:nvPicPr>
                    <p:blipFill>
                      <a:blip r:embed="rId4"/>
                      <a:stretch>
                        <a:fillRect/>
                      </a:stretch>
                    </p:blipFill>
                    <p:spPr>
                      <a:xfrm>
                        <a:off x="520699" y="1357313"/>
                        <a:ext cx="10118078" cy="5572125"/>
                      </a:xfrm>
                      <a:prstGeom prst="rect">
                        <a:avLst/>
                      </a:prstGeom>
                    </p:spPr>
                  </p:pic>
                </p:oleObj>
              </mc:Fallback>
            </mc:AlternateContent>
          </a:graphicData>
        </a:graphic>
      </p:graphicFrame>
      <p:sp>
        <p:nvSpPr>
          <p:cNvPr id="7" name="Slide Number Placeholder 3">
            <a:extLst>
              <a:ext uri="{FF2B5EF4-FFF2-40B4-BE49-F238E27FC236}">
                <a16:creationId xmlns:a16="http://schemas.microsoft.com/office/drawing/2014/main" id="{429CF04E-A010-4723-8AB1-9EAECA5A419F}"/>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16</a:t>
            </a:fld>
            <a:endParaRPr lang="en-US" sz="1600" b="1" dirty="0">
              <a:solidFill>
                <a:schemeClr val="bg1"/>
              </a:solidFill>
            </a:endParaRPr>
          </a:p>
        </p:txBody>
      </p:sp>
    </p:spTree>
    <p:extLst>
      <p:ext uri="{BB962C8B-B14F-4D97-AF65-F5344CB8AC3E}">
        <p14:creationId xmlns:p14="http://schemas.microsoft.com/office/powerpoint/2010/main" val="2909145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131553" y="600518"/>
            <a:ext cx="7705099" cy="990600"/>
          </a:xfrm>
        </p:spPr>
        <p:txBody>
          <a:bodyPr/>
          <a:lstStyle/>
          <a:p>
            <a:pPr eaLnBrk="1" hangingPunct="1"/>
            <a:r>
              <a:rPr lang="en-US" altLang="en-US" b="1" dirty="0">
                <a:solidFill>
                  <a:schemeClr val="tx1"/>
                </a:solidFill>
              </a:rPr>
              <a:t>Fire Assessment Impact(s)</a:t>
            </a:r>
          </a:p>
        </p:txBody>
      </p:sp>
      <p:sp>
        <p:nvSpPr>
          <p:cNvPr id="3" name="Content Placeholder 2"/>
          <p:cNvSpPr>
            <a:spLocks noGrp="1"/>
          </p:cNvSpPr>
          <p:nvPr>
            <p:ph idx="1"/>
          </p:nvPr>
        </p:nvSpPr>
        <p:spPr>
          <a:xfrm>
            <a:off x="931505" y="1586427"/>
            <a:ext cx="8972658" cy="4433373"/>
          </a:xfrm>
        </p:spPr>
        <p:txBody>
          <a:bodyPr rtlCol="0">
            <a:normAutofit fontScale="92500"/>
          </a:bodyPr>
          <a:lstStyle/>
          <a:p>
            <a:pPr algn="just">
              <a:lnSpc>
                <a:spcPct val="150000"/>
              </a:lnSpc>
              <a:defRPr/>
            </a:pPr>
            <a:r>
              <a:rPr lang="en-US" sz="2200" dirty="0">
                <a:solidFill>
                  <a:schemeClr val="tx1"/>
                </a:solidFill>
              </a:rPr>
              <a:t>Residential</a:t>
            </a:r>
            <a:r>
              <a:rPr lang="en-US" sz="2200" dirty="0">
                <a:solidFill>
                  <a:srgbClr val="002060"/>
                </a:solidFill>
              </a:rPr>
              <a:t>: </a:t>
            </a:r>
            <a:r>
              <a:rPr lang="en-US" sz="2200" dirty="0">
                <a:solidFill>
                  <a:schemeClr val="tx1"/>
                </a:solidFill>
              </a:rPr>
              <a:t>$65.16 increase </a:t>
            </a:r>
            <a:r>
              <a:rPr lang="en-US" sz="2200" dirty="0">
                <a:solidFill>
                  <a:schemeClr val="accent2">
                    <a:lumMod val="50000"/>
                  </a:schemeClr>
                </a:solidFill>
              </a:rPr>
              <a:t>(per dwelling unit). </a:t>
            </a:r>
            <a:r>
              <a:rPr lang="en-US" sz="1900" dirty="0">
                <a:solidFill>
                  <a:schemeClr val="tx1"/>
                </a:solidFill>
              </a:rPr>
              <a:t>The proposed rate increase is primarily due to the Town of Davie public safety escalation rate increase. Town Council approved last year a subsidy of $252,433 to keep all rates the same as the previous year (FY2023-2024).</a:t>
            </a:r>
            <a:endParaRPr lang="en-US" sz="1900" dirty="0">
              <a:solidFill>
                <a:schemeClr val="accent2">
                  <a:lumMod val="50000"/>
                </a:schemeClr>
              </a:solidFill>
            </a:endParaRPr>
          </a:p>
          <a:p>
            <a:pPr algn="just">
              <a:lnSpc>
                <a:spcPct val="150000"/>
              </a:lnSpc>
              <a:defRPr/>
            </a:pPr>
            <a:r>
              <a:rPr lang="en-US" sz="2200" dirty="0">
                <a:solidFill>
                  <a:schemeClr val="tx1"/>
                </a:solidFill>
              </a:rPr>
              <a:t>Acreage: </a:t>
            </a:r>
            <a:r>
              <a:rPr lang="en-US" sz="1900" dirty="0">
                <a:solidFill>
                  <a:schemeClr val="tx1"/>
                </a:solidFill>
              </a:rPr>
              <a:t>$0.76 decrease </a:t>
            </a:r>
            <a:r>
              <a:rPr lang="en-US" sz="2200" dirty="0">
                <a:solidFill>
                  <a:schemeClr val="accent2">
                    <a:lumMod val="50000"/>
                  </a:schemeClr>
                </a:solidFill>
              </a:rPr>
              <a:t>(per acre)</a:t>
            </a:r>
          </a:p>
          <a:p>
            <a:pPr marL="0" indent="0" algn="just">
              <a:lnSpc>
                <a:spcPct val="150000"/>
              </a:lnSpc>
              <a:buNone/>
              <a:defRPr/>
            </a:pPr>
            <a:r>
              <a:rPr lang="en-US" sz="2200" u="sng" dirty="0">
                <a:solidFill>
                  <a:schemeClr val="tx1"/>
                </a:solidFill>
              </a:rPr>
              <a:t>COMBINED/BLENDED Methodology (a/k/a “Combined Non-Residential”):</a:t>
            </a:r>
          </a:p>
          <a:p>
            <a:pPr algn="just">
              <a:lnSpc>
                <a:spcPct val="150000"/>
              </a:lnSpc>
              <a:defRPr/>
            </a:pPr>
            <a:r>
              <a:rPr lang="en-US" sz="2200" dirty="0">
                <a:solidFill>
                  <a:schemeClr val="tx1"/>
                </a:solidFill>
              </a:rPr>
              <a:t>Commercial / Institutional / Warehouse/Industrial</a:t>
            </a:r>
            <a:r>
              <a:rPr lang="en-US" sz="2200" dirty="0">
                <a:solidFill>
                  <a:srgbClr val="002060"/>
                </a:solidFill>
              </a:rPr>
              <a:t>: </a:t>
            </a:r>
            <a:r>
              <a:rPr lang="en-US" sz="2200" dirty="0">
                <a:solidFill>
                  <a:schemeClr val="tx1"/>
                </a:solidFill>
              </a:rPr>
              <a:t>$0.1989 increase </a:t>
            </a:r>
            <a:r>
              <a:rPr lang="en-US" sz="2200" dirty="0">
                <a:solidFill>
                  <a:schemeClr val="accent2">
                    <a:lumMod val="50000"/>
                  </a:schemeClr>
                </a:solidFill>
              </a:rPr>
              <a:t>(per square foot Bldg. area). </a:t>
            </a:r>
            <a:r>
              <a:rPr lang="en-US" sz="1900" dirty="0">
                <a:solidFill>
                  <a:schemeClr val="tx1"/>
                </a:solidFill>
              </a:rPr>
              <a:t>Town Council approved last year a subsidy of $252,433 to keep all rates the same as the previous year (FY2023-2024).</a:t>
            </a:r>
          </a:p>
          <a:p>
            <a:pPr algn="just">
              <a:lnSpc>
                <a:spcPct val="150000"/>
              </a:lnSpc>
              <a:defRPr/>
            </a:pPr>
            <a:endParaRPr lang="en-US" sz="2200" dirty="0">
              <a:solidFill>
                <a:schemeClr val="accent2">
                  <a:lumMod val="50000"/>
                </a:schemeClr>
              </a:solidFill>
            </a:endParaRPr>
          </a:p>
          <a:p>
            <a:pPr>
              <a:buNone/>
              <a:defRPr/>
            </a:pPr>
            <a:endParaRPr lang="en-US" dirty="0">
              <a:solidFill>
                <a:schemeClr val="accent6">
                  <a:lumMod val="75000"/>
                </a:schemeClr>
              </a:solidFill>
            </a:endParaRPr>
          </a:p>
          <a:p>
            <a:pPr marL="0" indent="0">
              <a:buNone/>
              <a:defRPr/>
            </a:pPr>
            <a:endParaRPr lang="en-US" dirty="0">
              <a:solidFill>
                <a:schemeClr val="accent6">
                  <a:lumMod val="75000"/>
                </a:schemeClr>
              </a:solidFill>
            </a:endParaRPr>
          </a:p>
          <a:p>
            <a:pPr>
              <a:defRPr/>
            </a:pPr>
            <a:endParaRPr lang="en-US" dirty="0">
              <a:solidFill>
                <a:schemeClr val="accent6">
                  <a:lumMod val="75000"/>
                </a:schemeClr>
              </a:solidFill>
            </a:endParaRPr>
          </a:p>
        </p:txBody>
      </p:sp>
      <p:sp>
        <p:nvSpPr>
          <p:cNvPr id="5" name="Slide Number Placeholder 3">
            <a:extLst>
              <a:ext uri="{FF2B5EF4-FFF2-40B4-BE49-F238E27FC236}">
                <a16:creationId xmlns:a16="http://schemas.microsoft.com/office/drawing/2014/main" id="{EE4C20D7-1BA1-49B9-8749-E5AAAF0CA1DB}"/>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17</a:t>
            </a:fld>
            <a:endParaRPr lang="en-US" sz="1600" b="1"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5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Title 1"/>
          <p:cNvSpPr>
            <a:spLocks noGrp="1"/>
          </p:cNvSpPr>
          <p:nvPr>
            <p:ph type="ctrTitle"/>
          </p:nvPr>
        </p:nvSpPr>
        <p:spPr>
          <a:xfrm>
            <a:off x="1413269" y="2319806"/>
            <a:ext cx="8275899" cy="627876"/>
          </a:xfrm>
        </p:spPr>
        <p:txBody>
          <a:bodyPr>
            <a:noAutofit/>
          </a:bodyPr>
          <a:lstStyle/>
          <a:p>
            <a:pPr algn="ctr" eaLnBrk="1" hangingPunct="1"/>
            <a:r>
              <a:rPr lang="en-US" altLang="en-US" sz="3600" dirty="0">
                <a:solidFill>
                  <a:schemeClr val="tx1"/>
                </a:solidFill>
              </a:rPr>
              <a:t>Town of Southwest Ranches, FL </a:t>
            </a:r>
          </a:p>
        </p:txBody>
      </p:sp>
      <p:sp>
        <p:nvSpPr>
          <p:cNvPr id="7171" name="Subtitle 2"/>
          <p:cNvSpPr>
            <a:spLocks noGrp="1"/>
          </p:cNvSpPr>
          <p:nvPr>
            <p:ph type="subTitle" idx="1"/>
          </p:nvPr>
        </p:nvSpPr>
        <p:spPr>
          <a:xfrm>
            <a:off x="2559982" y="2981992"/>
            <a:ext cx="5578178" cy="303610"/>
          </a:xfrm>
        </p:spPr>
        <p:txBody>
          <a:bodyPr>
            <a:normAutofit fontScale="85000" lnSpcReduction="20000"/>
          </a:bodyPr>
          <a:lstStyle/>
          <a:p>
            <a:pPr eaLnBrk="1" hangingPunct="1"/>
            <a:r>
              <a:rPr lang="en-US" altLang="en-US" sz="1900" dirty="0">
                <a:solidFill>
                  <a:schemeClr val="tx1"/>
                </a:solidFill>
              </a:rPr>
              <a:t> Fiscal Year 2025-2026: July 24, 2025, Council Meeting</a:t>
            </a:r>
          </a:p>
          <a:p>
            <a:pPr eaLnBrk="1" hangingPunct="1"/>
            <a:endParaRPr lang="en-US" altLang="en-US" dirty="0">
              <a:solidFill>
                <a:schemeClr val="accent3">
                  <a:lumMod val="50000"/>
                </a:schemeClr>
              </a:solidFill>
            </a:endParaRPr>
          </a:p>
        </p:txBody>
      </p:sp>
      <p:sp>
        <p:nvSpPr>
          <p:cNvPr id="2" name="Slide Number Placeholder 1">
            <a:extLst>
              <a:ext uri="{FF2B5EF4-FFF2-40B4-BE49-F238E27FC236}">
                <a16:creationId xmlns:a16="http://schemas.microsoft.com/office/drawing/2014/main" id="{4A65707F-8465-474D-A31F-F795AFABDF1D}"/>
              </a:ext>
            </a:extLst>
          </p:cNvPr>
          <p:cNvSpPr>
            <a:spLocks noGrp="1"/>
          </p:cNvSpPr>
          <p:nvPr>
            <p:ph type="sldNum" sz="quarter" idx="12"/>
          </p:nvPr>
        </p:nvSpPr>
        <p:spPr>
          <a:xfrm>
            <a:off x="10890311" y="6199370"/>
            <a:ext cx="683339" cy="283318"/>
          </a:xfrm>
        </p:spPr>
        <p:txBody>
          <a:bodyPr/>
          <a:lstStyle/>
          <a:p>
            <a:pPr>
              <a:defRPr/>
            </a:pPr>
            <a:fld id="{1109A203-8B0C-4215-A769-C6CE2333761D}" type="slidenum">
              <a:rPr lang="en-US" sz="1600" b="1" smtClean="0">
                <a:solidFill>
                  <a:schemeClr val="bg1"/>
                </a:solidFill>
              </a:rPr>
              <a:pPr>
                <a:defRPr/>
              </a:pPr>
              <a:t>18</a:t>
            </a:fld>
            <a:endParaRPr lang="en-US" sz="1600" b="1" dirty="0">
              <a:solidFill>
                <a:schemeClr val="bg1"/>
              </a:solidFill>
            </a:endParaRPr>
          </a:p>
        </p:txBody>
      </p:sp>
      <p:sp>
        <p:nvSpPr>
          <p:cNvPr id="7173" name="TextBox 5"/>
          <p:cNvSpPr txBox="1">
            <a:spLocks noChangeArrowheads="1"/>
          </p:cNvSpPr>
          <p:nvPr/>
        </p:nvSpPr>
        <p:spPr bwMode="auto">
          <a:xfrm>
            <a:off x="3531871" y="3559168"/>
            <a:ext cx="4263389" cy="1554721"/>
          </a:xfrm>
          <a:prstGeom prst="rect">
            <a:avLst/>
          </a:prstGeom>
          <a:no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0"/>
              </a:spcBef>
              <a:buClrTx/>
              <a:buSzTx/>
              <a:buFontTx/>
              <a:buNone/>
            </a:pPr>
            <a:endParaRPr lang="en-US" altLang="en-US" b="1" dirty="0">
              <a:solidFill>
                <a:schemeClr val="tx1"/>
              </a:solidFill>
            </a:endParaRPr>
          </a:p>
          <a:p>
            <a:pPr algn="r">
              <a:lnSpc>
                <a:spcPts val="1800"/>
              </a:lnSpc>
              <a:spcBef>
                <a:spcPct val="0"/>
              </a:spcBef>
              <a:buClrTx/>
              <a:buSzTx/>
              <a:buNone/>
            </a:pPr>
            <a:r>
              <a:rPr lang="en-US" altLang="en-US" sz="2000" b="1" dirty="0">
                <a:solidFill>
                  <a:schemeClr val="tx1"/>
                </a:solidFill>
              </a:rPr>
              <a:t>INITIAL SOLID WASTE ASSESSMENT</a:t>
            </a:r>
            <a:r>
              <a:rPr lang="en-US" altLang="en-US" b="1" dirty="0">
                <a:solidFill>
                  <a:schemeClr val="tx1"/>
                </a:solidFill>
              </a:rPr>
              <a:t>                           		</a:t>
            </a:r>
          </a:p>
          <a:p>
            <a:pPr>
              <a:lnSpc>
                <a:spcPts val="1800"/>
              </a:lnSpc>
              <a:spcBef>
                <a:spcPct val="0"/>
              </a:spcBef>
              <a:buClrTx/>
              <a:buSzTx/>
              <a:buNone/>
            </a:pPr>
            <a:endParaRPr lang="en-US" altLang="en-US" b="1" dirty="0">
              <a:solidFill>
                <a:schemeClr val="tx1"/>
              </a:solidFill>
            </a:endParaRPr>
          </a:p>
          <a:p>
            <a:pPr>
              <a:lnSpc>
                <a:spcPct val="150000"/>
              </a:lnSpc>
              <a:defRPr/>
            </a:pPr>
            <a:endParaRPr lang="en-US" altLang="en-US" b="1" dirty="0">
              <a:solidFill>
                <a:schemeClr val="tx1"/>
              </a:solidFill>
            </a:endParaRPr>
          </a:p>
        </p:txBody>
      </p:sp>
      <p:pic>
        <p:nvPicPr>
          <p:cNvPr id="1027" name="Picture 3" descr="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20892" y="371411"/>
            <a:ext cx="1355756" cy="1630209"/>
          </a:xfrm>
          <a:prstGeom prst="rect">
            <a:avLst/>
          </a:prstGeom>
          <a:noFill/>
          <a:ln>
            <a:noFill/>
          </a:ln>
          <a:effectLst/>
          <a:extLst>
            <a:ext uri="{909E8E84-426E-40DD-AFC4-6F175D3DCCD1}">
              <a14:hiddenFill xmlns:a14="http://schemas.microsoft.com/office/drawing/2010/main">
                <a:solidFill>
                  <a:srgbClr val="EBD799"/>
                </a:solidFill>
              </a14:hiddenFill>
            </a:ext>
            <a:ext uri="{91240B29-F687-4F45-9708-019B960494DF}">
              <a14:hiddenLine xmlns:a14="http://schemas.microsoft.com/office/drawing/2010/main" w="9525" algn="in">
                <a:solidFill>
                  <a:srgbClr val="EBD799"/>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Tree>
    <p:extLst>
      <p:ext uri="{BB962C8B-B14F-4D97-AF65-F5344CB8AC3E}">
        <p14:creationId xmlns:p14="http://schemas.microsoft.com/office/powerpoint/2010/main" val="3736620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altLang="en-US" b="1" dirty="0">
                <a:solidFill>
                  <a:schemeClr val="tx1"/>
                </a:solidFill>
              </a:rPr>
              <a:t>Solid Waste (Garbage) Assessment</a:t>
            </a:r>
          </a:p>
        </p:txBody>
      </p:sp>
      <p:sp>
        <p:nvSpPr>
          <p:cNvPr id="3" name="Content Placeholder 2"/>
          <p:cNvSpPr>
            <a:spLocks noGrp="1"/>
          </p:cNvSpPr>
          <p:nvPr>
            <p:ph idx="1"/>
          </p:nvPr>
        </p:nvSpPr>
        <p:spPr>
          <a:xfrm>
            <a:off x="705052" y="1502143"/>
            <a:ext cx="8987588" cy="4678303"/>
          </a:xfrm>
        </p:spPr>
        <p:txBody>
          <a:bodyPr rtlCol="0">
            <a:normAutofit fontScale="92500" lnSpcReduction="10000"/>
          </a:bodyPr>
          <a:lstStyle/>
          <a:p>
            <a:pPr>
              <a:lnSpc>
                <a:spcPct val="150000"/>
              </a:lnSpc>
              <a:defRPr/>
            </a:pPr>
            <a:r>
              <a:rPr lang="en-US" dirty="0">
                <a:solidFill>
                  <a:schemeClr val="tx1"/>
                </a:solidFill>
              </a:rPr>
              <a:t>Permitted by Florida Statute Chapters 197.3632. </a:t>
            </a:r>
            <a:endParaRPr lang="en-US" dirty="0">
              <a:solidFill>
                <a:srgbClr val="002060"/>
              </a:solidFill>
            </a:endParaRPr>
          </a:p>
          <a:p>
            <a:pPr>
              <a:lnSpc>
                <a:spcPct val="150000"/>
              </a:lnSpc>
              <a:defRPr/>
            </a:pPr>
            <a:r>
              <a:rPr lang="en-US" dirty="0">
                <a:solidFill>
                  <a:schemeClr val="tx1"/>
                </a:solidFill>
              </a:rPr>
              <a:t> Annual rate establishment is required by Town Ordinance 2002-08.</a:t>
            </a:r>
            <a:r>
              <a:rPr lang="en-US" altLang="en-US" b="1" dirty="0">
                <a:solidFill>
                  <a:schemeClr val="tx1"/>
                </a:solidFill>
              </a:rPr>
              <a:t> </a:t>
            </a:r>
          </a:p>
          <a:p>
            <a:pPr>
              <a:lnSpc>
                <a:spcPct val="150000"/>
              </a:lnSpc>
              <a:defRPr/>
            </a:pPr>
            <a:r>
              <a:rPr lang="en-US" dirty="0"/>
              <a:t>The FY 2025-2026 total proposed solid waste assessment expenses have been estimated at $3,664,281.  This amount reflects an annual rate adjustment increase of $432,725 when compared to last year (FY2024-2005 $3,231,556).  Taking into consideration last year’s subsidy of $263,156 and comparing it to FY25 normalized amount ($3,494,712), the net year-over-year increase is that of $169,569 or 5% (Annual CPI contract adjustment).</a:t>
            </a:r>
          </a:p>
          <a:p>
            <a:pPr>
              <a:lnSpc>
                <a:spcPct val="150000"/>
              </a:lnSpc>
              <a:defRPr/>
            </a:pPr>
            <a:r>
              <a:rPr lang="en-US" dirty="0"/>
              <a:t>Solid Waste: $101.12 average increase per parcel lot size (bulk waste overall average increase)</a:t>
            </a:r>
          </a:p>
          <a:p>
            <a:pPr>
              <a:lnSpc>
                <a:spcPct val="150000"/>
              </a:lnSpc>
              <a:defRPr/>
            </a:pPr>
            <a:r>
              <a:rPr lang="en-US" dirty="0"/>
              <a:t>Residencial increase per unit is $47.15 (FY26 $601.72 vs. FY25 $554.57)</a:t>
            </a:r>
          </a:p>
          <a:p>
            <a:pPr>
              <a:lnSpc>
                <a:spcPct val="150000"/>
              </a:lnSpc>
              <a:defRPr/>
            </a:pPr>
            <a:endParaRPr lang="en-US" dirty="0"/>
          </a:p>
          <a:p>
            <a:pPr>
              <a:defRPr/>
            </a:pPr>
            <a:endParaRPr lang="en-US" dirty="0">
              <a:solidFill>
                <a:schemeClr val="accent6">
                  <a:lumMod val="75000"/>
                </a:schemeClr>
              </a:solidFill>
            </a:endParaRPr>
          </a:p>
        </p:txBody>
      </p:sp>
      <p:sp>
        <p:nvSpPr>
          <p:cNvPr id="5" name="Slide Number Placeholder 3">
            <a:extLst>
              <a:ext uri="{FF2B5EF4-FFF2-40B4-BE49-F238E27FC236}">
                <a16:creationId xmlns:a16="http://schemas.microsoft.com/office/drawing/2014/main" id="{3F8A6238-8779-4936-951C-FA46BADC177F}"/>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19</a:t>
            </a:fld>
            <a:endParaRPr lang="en-US" sz="1600" b="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960419" y="602211"/>
            <a:ext cx="7207394" cy="542925"/>
          </a:xfrm>
        </p:spPr>
        <p:txBody>
          <a:bodyPr>
            <a:normAutofit fontScale="90000"/>
          </a:bodyPr>
          <a:lstStyle/>
          <a:p>
            <a:pPr eaLnBrk="1" hangingPunct="1"/>
            <a:r>
              <a:rPr lang="en-US" altLang="en-US" b="1" dirty="0">
                <a:solidFill>
                  <a:schemeClr val="tx1"/>
                </a:solidFill>
              </a:rPr>
              <a:t>Budget Process Calendar Of Events</a:t>
            </a:r>
          </a:p>
        </p:txBody>
      </p:sp>
      <p:sp>
        <p:nvSpPr>
          <p:cNvPr id="2" name="Slide Number Placeholder 1">
            <a:extLst>
              <a:ext uri="{FF2B5EF4-FFF2-40B4-BE49-F238E27FC236}">
                <a16:creationId xmlns:a16="http://schemas.microsoft.com/office/drawing/2014/main" id="{75D344DC-65D2-4054-AB0F-17DA62755BB0}"/>
              </a:ext>
            </a:extLst>
          </p:cNvPr>
          <p:cNvSpPr>
            <a:spLocks noGrp="1"/>
          </p:cNvSpPr>
          <p:nvPr>
            <p:ph type="sldNum" sz="quarter" idx="12"/>
          </p:nvPr>
        </p:nvSpPr>
        <p:spPr>
          <a:xfrm>
            <a:off x="10909110" y="6169416"/>
            <a:ext cx="683339" cy="365125"/>
          </a:xfrm>
        </p:spPr>
        <p:txBody>
          <a:bodyPr/>
          <a:lstStyle/>
          <a:p>
            <a:pPr>
              <a:defRPr/>
            </a:pPr>
            <a:fld id="{BADCECB7-52BD-46DA-B96E-DC1948412C86}" type="slidenum">
              <a:rPr lang="en-US" sz="1600" b="1" smtClean="0">
                <a:solidFill>
                  <a:schemeClr val="bg1"/>
                </a:solidFill>
              </a:rPr>
              <a:pPr>
                <a:defRPr/>
              </a:pPr>
              <a:t>2</a:t>
            </a:fld>
            <a:endParaRPr lang="en-US" sz="1600" b="1" dirty="0">
              <a:solidFill>
                <a:schemeClr val="bg1"/>
              </a:solidFill>
            </a:endParaRPr>
          </a:p>
        </p:txBody>
      </p:sp>
      <p:sp>
        <p:nvSpPr>
          <p:cNvPr id="3" name="TextBox 2"/>
          <p:cNvSpPr txBox="1">
            <a:spLocks noChangeArrowheads="1"/>
          </p:cNvSpPr>
          <p:nvPr/>
        </p:nvSpPr>
        <p:spPr bwMode="auto">
          <a:xfrm>
            <a:off x="1282890" y="1445075"/>
            <a:ext cx="8476773"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257182" indent="-257182">
              <a:spcBef>
                <a:spcPct val="0"/>
              </a:spcBef>
              <a:buClrTx/>
              <a:buSzTx/>
              <a:buFont typeface="Wingdings" panose="05000000000000000000" pitchFamily="2" charset="2"/>
              <a:buChar char="Ø"/>
              <a:defRPr/>
            </a:pPr>
            <a:r>
              <a:rPr lang="en-US" altLang="en-US" dirty="0">
                <a:solidFill>
                  <a:schemeClr val="tx1"/>
                </a:solidFill>
                <a:latin typeface="Calibri" panose="020F0502020204030204" pitchFamily="34" charset="0"/>
              </a:rPr>
              <a:t>    Thursday, July 24, 2025 (</a:t>
            </a:r>
            <a:r>
              <a:rPr lang="en-US" altLang="en-US" b="1" dirty="0">
                <a:solidFill>
                  <a:srgbClr val="FF0000"/>
                </a:solidFill>
                <a:latin typeface="Calibri" panose="020F0502020204030204" pitchFamily="34" charset="0"/>
              </a:rPr>
              <a:t>TONIGHT</a:t>
            </a:r>
            <a:r>
              <a:rPr lang="en-US" altLang="en-US" dirty="0">
                <a:solidFill>
                  <a:schemeClr val="tx1"/>
                </a:solidFill>
                <a:latin typeface="Calibri" panose="020F0502020204030204" pitchFamily="34" charset="0"/>
              </a:rPr>
              <a:t>):</a:t>
            </a:r>
          </a:p>
          <a:p>
            <a:pPr lvl="2" indent="-257182">
              <a:spcBef>
                <a:spcPct val="0"/>
              </a:spcBef>
              <a:buClrTx/>
              <a:buSzTx/>
              <a:buFont typeface="Wingdings" panose="05000000000000000000" pitchFamily="2" charset="2"/>
              <a:buChar char="ü"/>
              <a:defRPr/>
            </a:pPr>
            <a:r>
              <a:rPr lang="en-US" altLang="en-US" sz="1800" dirty="0">
                <a:solidFill>
                  <a:schemeClr val="tx1"/>
                </a:solidFill>
                <a:latin typeface="Calibri" panose="020F0502020204030204" pitchFamily="34" charset="0"/>
              </a:rPr>
              <a:t>Preliminary Millage and Initial Fire/Solid Waste Assessment Adoption</a:t>
            </a:r>
          </a:p>
          <a:p>
            <a:pPr lvl="2" indent="-257182">
              <a:spcBef>
                <a:spcPct val="0"/>
              </a:spcBef>
              <a:buClrTx/>
              <a:buSzTx/>
              <a:buFont typeface="Wingdings" panose="05000000000000000000" pitchFamily="2" charset="2"/>
              <a:buChar char="ü"/>
              <a:defRPr/>
            </a:pPr>
            <a:endParaRPr lang="en-US" altLang="en-US" sz="1800" dirty="0">
              <a:solidFill>
                <a:schemeClr val="tx1"/>
              </a:solidFill>
              <a:latin typeface="Calibri" panose="020F0502020204030204" pitchFamily="34" charset="0"/>
            </a:endParaRPr>
          </a:p>
          <a:p>
            <a:pPr indent="-257182">
              <a:spcBef>
                <a:spcPct val="0"/>
              </a:spcBef>
              <a:buClrTx/>
              <a:buSzTx/>
              <a:buFont typeface="Wingdings" panose="05000000000000000000" pitchFamily="2" charset="2"/>
              <a:buChar char="Ø"/>
              <a:defRPr/>
            </a:pPr>
            <a:r>
              <a:rPr lang="en-US" altLang="en-US" dirty="0">
                <a:solidFill>
                  <a:schemeClr val="tx1"/>
                </a:solidFill>
                <a:latin typeface="Calibri" panose="020F0502020204030204" pitchFamily="34" charset="0"/>
              </a:rPr>
              <a:t>    Tuesday, August 12, 2025 (7 pm):</a:t>
            </a:r>
          </a:p>
          <a:p>
            <a:pPr lvl="2" indent="-257182">
              <a:spcBef>
                <a:spcPct val="0"/>
              </a:spcBef>
              <a:buClrTx/>
              <a:buSzTx/>
              <a:buFont typeface="Wingdings" panose="05000000000000000000" pitchFamily="2" charset="2"/>
              <a:buChar char="q"/>
              <a:defRPr/>
            </a:pPr>
            <a:r>
              <a:rPr lang="en-US" altLang="en-US" sz="1800" dirty="0">
                <a:solidFill>
                  <a:schemeClr val="tx1"/>
                </a:solidFill>
                <a:latin typeface="Calibri" panose="020F0502020204030204" pitchFamily="34" charset="0"/>
              </a:rPr>
              <a:t>FY 2025/2026 Proposed Budget Workshop  </a:t>
            </a:r>
          </a:p>
          <a:p>
            <a:pPr marL="428636" lvl="2">
              <a:spcBef>
                <a:spcPct val="0"/>
              </a:spcBef>
              <a:buClrTx/>
              <a:buSzTx/>
              <a:buNone/>
              <a:defRPr/>
            </a:pPr>
            <a:endParaRPr lang="en-US" altLang="en-US" sz="1800" dirty="0">
              <a:solidFill>
                <a:schemeClr val="tx1"/>
              </a:solidFill>
              <a:latin typeface="Calibri" panose="020F0502020204030204" pitchFamily="34" charset="0"/>
            </a:endParaRPr>
          </a:p>
          <a:p>
            <a:pPr indent="-257182">
              <a:spcBef>
                <a:spcPct val="0"/>
              </a:spcBef>
              <a:buClrTx/>
              <a:buSzTx/>
              <a:buFont typeface="Wingdings" panose="05000000000000000000" pitchFamily="2" charset="2"/>
              <a:buChar char="Ø"/>
              <a:defRPr/>
            </a:pPr>
            <a:r>
              <a:rPr lang="en-US" altLang="en-US" dirty="0">
                <a:solidFill>
                  <a:schemeClr val="tx1"/>
                </a:solidFill>
                <a:latin typeface="Calibri" panose="020F0502020204030204" pitchFamily="34" charset="0"/>
              </a:rPr>
              <a:t>    Saturday, August 23, 2025 – On or prior:</a:t>
            </a:r>
          </a:p>
          <a:p>
            <a:pPr lvl="2" indent="-257182">
              <a:spcBef>
                <a:spcPct val="0"/>
              </a:spcBef>
              <a:buClrTx/>
              <a:buSzTx/>
              <a:buFont typeface="Wingdings" panose="05000000000000000000" pitchFamily="2" charset="2"/>
              <a:buChar char="q"/>
              <a:defRPr/>
            </a:pPr>
            <a:r>
              <a:rPr lang="en-US" altLang="en-US" sz="1800" dirty="0">
                <a:solidFill>
                  <a:schemeClr val="tx1"/>
                </a:solidFill>
                <a:latin typeface="Calibri" panose="020F0502020204030204" pitchFamily="34" charset="0"/>
              </a:rPr>
              <a:t>Final Fire &amp; Solid Waste Assessment Advertised                                                 </a:t>
            </a:r>
          </a:p>
          <a:p>
            <a:pPr marL="428636" lvl="2">
              <a:spcBef>
                <a:spcPct val="0"/>
              </a:spcBef>
              <a:buClrTx/>
              <a:buSzTx/>
              <a:buNone/>
              <a:defRPr/>
            </a:pPr>
            <a:r>
              <a:rPr lang="en-US" altLang="en-US" sz="1800" dirty="0">
                <a:solidFill>
                  <a:schemeClr val="tx1"/>
                </a:solidFill>
                <a:latin typeface="Calibri" panose="020F0502020204030204" pitchFamily="34" charset="0"/>
              </a:rPr>
              <a:t> </a:t>
            </a:r>
          </a:p>
          <a:p>
            <a:pPr indent="-257182">
              <a:spcBef>
                <a:spcPct val="0"/>
              </a:spcBef>
              <a:buClrTx/>
              <a:buSzTx/>
              <a:buFont typeface="Wingdings" panose="05000000000000000000" pitchFamily="2" charset="2"/>
              <a:buChar char="Ø"/>
              <a:defRPr/>
            </a:pPr>
            <a:r>
              <a:rPr lang="en-US" altLang="en-US" dirty="0">
                <a:solidFill>
                  <a:schemeClr val="tx1"/>
                </a:solidFill>
                <a:latin typeface="Calibri" panose="020F0502020204030204" pitchFamily="34" charset="0"/>
              </a:rPr>
              <a:t>    Monday, September 15, 2025 (6 pm):</a:t>
            </a:r>
          </a:p>
          <a:p>
            <a:pPr lvl="2" indent="-257182">
              <a:spcBef>
                <a:spcPct val="0"/>
              </a:spcBef>
              <a:buClrTx/>
              <a:buSzTx/>
              <a:buFont typeface="Wingdings" panose="05000000000000000000" pitchFamily="2" charset="2"/>
              <a:buChar char="q"/>
              <a:defRPr/>
            </a:pPr>
            <a:r>
              <a:rPr lang="en-US" altLang="en-US" sz="1800" dirty="0">
                <a:solidFill>
                  <a:schemeClr val="tx1"/>
                </a:solidFill>
                <a:latin typeface="Calibri" panose="020F0502020204030204" pitchFamily="34" charset="0"/>
              </a:rPr>
              <a:t>Final Fire Protection and Solid Waste Special Assessment Adoption </a:t>
            </a:r>
          </a:p>
          <a:p>
            <a:pPr lvl="2" indent="-257182">
              <a:spcBef>
                <a:spcPct val="0"/>
              </a:spcBef>
              <a:buClrTx/>
              <a:buSzTx/>
              <a:buFont typeface="Wingdings" panose="05000000000000000000" pitchFamily="2" charset="2"/>
              <a:buChar char="q"/>
              <a:defRPr/>
            </a:pPr>
            <a:r>
              <a:rPr lang="en-US" altLang="en-US" sz="1800" dirty="0">
                <a:solidFill>
                  <a:schemeClr val="tx1"/>
                </a:solidFill>
                <a:latin typeface="Calibri" panose="020F0502020204030204" pitchFamily="34" charset="0"/>
              </a:rPr>
              <a:t>First Public Hearing for Tentative Millage and Budget Adoption    </a:t>
            </a:r>
          </a:p>
          <a:p>
            <a:pPr marL="428636" lvl="2">
              <a:spcBef>
                <a:spcPct val="0"/>
              </a:spcBef>
              <a:buClrTx/>
              <a:buSzTx/>
              <a:buNone/>
              <a:defRPr/>
            </a:pPr>
            <a:r>
              <a:rPr lang="en-US" altLang="en-US" sz="1800" dirty="0">
                <a:solidFill>
                  <a:schemeClr val="tx1"/>
                </a:solidFill>
                <a:latin typeface="Calibri" panose="020F0502020204030204" pitchFamily="34" charset="0"/>
              </a:rPr>
              <a:t>                  </a:t>
            </a:r>
          </a:p>
          <a:p>
            <a:pPr indent="-257182">
              <a:spcBef>
                <a:spcPct val="0"/>
              </a:spcBef>
              <a:buClrTx/>
              <a:buSzTx/>
              <a:buFont typeface="Wingdings" panose="05000000000000000000" pitchFamily="2" charset="2"/>
              <a:buChar char="Ø"/>
              <a:defRPr/>
            </a:pPr>
            <a:r>
              <a:rPr lang="en-US" altLang="en-US" dirty="0">
                <a:solidFill>
                  <a:schemeClr val="tx1"/>
                </a:solidFill>
                <a:latin typeface="Calibri" panose="020F0502020204030204" pitchFamily="34" charset="0"/>
              </a:rPr>
              <a:t>    Saturday, Sept. 20 – Tuesday, Sept. 23, 2025 (1</a:t>
            </a:r>
            <a:r>
              <a:rPr lang="en-US" altLang="en-US" baseline="30000" dirty="0">
                <a:solidFill>
                  <a:schemeClr val="tx1"/>
                </a:solidFill>
                <a:latin typeface="Calibri" panose="020F0502020204030204" pitchFamily="34" charset="0"/>
              </a:rPr>
              <a:t>st</a:t>
            </a:r>
            <a:r>
              <a:rPr lang="en-US" altLang="en-US" dirty="0">
                <a:solidFill>
                  <a:schemeClr val="tx1"/>
                </a:solidFill>
                <a:latin typeface="Calibri" panose="020F0502020204030204" pitchFamily="34" charset="0"/>
              </a:rPr>
              <a:t> &amp; last date to advertise):</a:t>
            </a:r>
          </a:p>
          <a:p>
            <a:pPr lvl="2" indent="-257182">
              <a:spcBef>
                <a:spcPct val="0"/>
              </a:spcBef>
              <a:buClrTx/>
              <a:buSzTx/>
              <a:buFont typeface="Wingdings" panose="05000000000000000000" pitchFamily="2" charset="2"/>
              <a:buChar char="q"/>
              <a:defRPr/>
            </a:pPr>
            <a:r>
              <a:rPr lang="en-US" altLang="en-US" sz="1800" dirty="0">
                <a:solidFill>
                  <a:schemeClr val="tx1"/>
                </a:solidFill>
                <a:latin typeface="Calibri" panose="020F0502020204030204" pitchFamily="34" charset="0"/>
              </a:rPr>
              <a:t>Final Budget Advertised                                                   </a:t>
            </a:r>
          </a:p>
          <a:p>
            <a:pPr lvl="2" indent="-257182">
              <a:spcBef>
                <a:spcPct val="0"/>
              </a:spcBef>
              <a:buClrTx/>
              <a:buSzTx/>
              <a:buFont typeface="Wingdings" panose="05000000000000000000" pitchFamily="2" charset="2"/>
              <a:buChar char="q"/>
              <a:defRPr/>
            </a:pPr>
            <a:endParaRPr lang="en-US" altLang="en-US" sz="1800" dirty="0">
              <a:solidFill>
                <a:schemeClr val="tx1"/>
              </a:solidFill>
              <a:latin typeface="Calibri" panose="020F0502020204030204" pitchFamily="34" charset="0"/>
            </a:endParaRPr>
          </a:p>
          <a:p>
            <a:pPr indent="-257182">
              <a:spcBef>
                <a:spcPct val="0"/>
              </a:spcBef>
              <a:buClrTx/>
              <a:buSzTx/>
              <a:buFont typeface="Wingdings" panose="05000000000000000000" pitchFamily="2" charset="2"/>
              <a:buChar char="Ø"/>
              <a:defRPr/>
            </a:pPr>
            <a:r>
              <a:rPr lang="en-US" altLang="en-US" dirty="0">
                <a:solidFill>
                  <a:schemeClr val="tx1"/>
                </a:solidFill>
                <a:latin typeface="Calibri" panose="020F0502020204030204" pitchFamily="34" charset="0"/>
              </a:rPr>
              <a:t>   Thursday, September 25, 2025 (6 pm): </a:t>
            </a:r>
          </a:p>
          <a:p>
            <a:pPr lvl="2" indent="-257182">
              <a:spcBef>
                <a:spcPct val="0"/>
              </a:spcBef>
              <a:buClrTx/>
              <a:buSzTx/>
              <a:buFont typeface="Wingdings" panose="05000000000000000000" pitchFamily="2" charset="2"/>
              <a:buChar char="q"/>
              <a:defRPr/>
            </a:pPr>
            <a:r>
              <a:rPr lang="en-US" altLang="en-US" sz="1800" dirty="0">
                <a:solidFill>
                  <a:schemeClr val="tx1"/>
                </a:solidFill>
                <a:latin typeface="Calibri" panose="020F0502020204030204" pitchFamily="34" charset="0"/>
              </a:rPr>
              <a:t>Second Public Hearing for Final Millage and Budget Adoption</a:t>
            </a:r>
          </a:p>
          <a:p>
            <a:pPr marL="428636" lvl="2" indent="-257182">
              <a:spcBef>
                <a:spcPct val="0"/>
              </a:spcBef>
              <a:buClrTx/>
              <a:buSzTx/>
              <a:buNone/>
              <a:defRPr/>
            </a:pPr>
            <a:endParaRPr lang="en-US" altLang="en-US" sz="1800" dirty="0">
              <a:solidFill>
                <a:schemeClr val="tx1"/>
              </a:solidFill>
              <a:latin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966940" y="609600"/>
            <a:ext cx="8596668" cy="858254"/>
          </a:xfrm>
        </p:spPr>
        <p:txBody>
          <a:bodyPr/>
          <a:lstStyle/>
          <a:p>
            <a:pPr eaLnBrk="1" hangingPunct="1"/>
            <a:r>
              <a:rPr lang="en-US" altLang="en-US" b="1" dirty="0">
                <a:solidFill>
                  <a:schemeClr val="tx1"/>
                </a:solidFill>
              </a:rPr>
              <a:t>Solid Waste (Garbage) Assessment</a:t>
            </a:r>
          </a:p>
        </p:txBody>
      </p:sp>
      <p:sp>
        <p:nvSpPr>
          <p:cNvPr id="3" name="Content Placeholder 2"/>
          <p:cNvSpPr>
            <a:spLocks noGrp="1"/>
          </p:cNvSpPr>
          <p:nvPr>
            <p:ph idx="1"/>
          </p:nvPr>
        </p:nvSpPr>
        <p:spPr>
          <a:xfrm>
            <a:off x="990802" y="1502143"/>
            <a:ext cx="8596668" cy="4109987"/>
          </a:xfrm>
        </p:spPr>
        <p:txBody>
          <a:bodyPr rtlCol="0">
            <a:normAutofit/>
          </a:bodyPr>
          <a:lstStyle/>
          <a:p>
            <a:pPr>
              <a:lnSpc>
                <a:spcPct val="150000"/>
              </a:lnSpc>
              <a:defRPr/>
            </a:pPr>
            <a:r>
              <a:rPr lang="en-US" dirty="0">
                <a:solidFill>
                  <a:schemeClr val="tx1"/>
                </a:solidFill>
              </a:rPr>
              <a:t>The only residential parcels proposed to be 50% exempted to Town Council tonight are twenty-four (24) homesteaded properties owned by total and permanent service-connected disabled U.S. veterans. The Town impact resulting from this tax exemption is $7,221.  This amount is absorbed within the General Fund.</a:t>
            </a:r>
          </a:p>
          <a:p>
            <a:pPr algn="just">
              <a:lnSpc>
                <a:spcPct val="150000"/>
              </a:lnSpc>
              <a:defRPr/>
            </a:pPr>
            <a:r>
              <a:rPr lang="en-US" dirty="0">
                <a:solidFill>
                  <a:schemeClr val="tx1"/>
                </a:solidFill>
              </a:rPr>
              <a:t>Initial resolution is also needed tonight for the assessment to comply with Florida Statutes and use for Truth In Millage (TRIM) notices distributed by the Broward County Property Appraiser’s office (BCPA).</a:t>
            </a:r>
          </a:p>
        </p:txBody>
      </p:sp>
      <p:sp>
        <p:nvSpPr>
          <p:cNvPr id="5" name="Slide Number Placeholder 3">
            <a:extLst>
              <a:ext uri="{FF2B5EF4-FFF2-40B4-BE49-F238E27FC236}">
                <a16:creationId xmlns:a16="http://schemas.microsoft.com/office/drawing/2014/main" id="{3F8A6238-8779-4936-951C-FA46BADC177F}"/>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20</a:t>
            </a:fld>
            <a:endParaRPr lang="en-US" sz="1600" b="1" dirty="0">
              <a:solidFill>
                <a:schemeClr val="bg1"/>
              </a:solidFill>
            </a:endParaRPr>
          </a:p>
        </p:txBody>
      </p:sp>
    </p:spTree>
    <p:extLst>
      <p:ext uri="{BB962C8B-B14F-4D97-AF65-F5344CB8AC3E}">
        <p14:creationId xmlns:p14="http://schemas.microsoft.com/office/powerpoint/2010/main" val="3095757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6"/>
          <p:cNvSpPr txBox="1">
            <a:spLocks noChangeArrowheads="1"/>
          </p:cNvSpPr>
          <p:nvPr/>
        </p:nvSpPr>
        <p:spPr bwMode="auto">
          <a:xfrm>
            <a:off x="1934349" y="605599"/>
            <a:ext cx="729387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2400" b="1" dirty="0">
                <a:solidFill>
                  <a:schemeClr val="tx1"/>
                </a:solidFill>
              </a:rPr>
              <a:t>Proposed Solid Waste Rates for FY2025-2026 (with changes from FY2024/2025)</a:t>
            </a:r>
          </a:p>
        </p:txBody>
      </p:sp>
      <p:sp>
        <p:nvSpPr>
          <p:cNvPr id="6" name="Slide Number Placeholder 3">
            <a:extLst>
              <a:ext uri="{FF2B5EF4-FFF2-40B4-BE49-F238E27FC236}">
                <a16:creationId xmlns:a16="http://schemas.microsoft.com/office/drawing/2014/main" id="{396E6C69-6FAD-4275-A03F-32ED4D68BC52}"/>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21</a:t>
            </a:fld>
            <a:endParaRPr lang="en-US" sz="1600" b="1" dirty="0">
              <a:solidFill>
                <a:schemeClr val="bg1"/>
              </a:solidFill>
            </a:endParaRPr>
          </a:p>
        </p:txBody>
      </p:sp>
      <p:pic>
        <p:nvPicPr>
          <p:cNvPr id="4" name="Picture 3">
            <a:extLst>
              <a:ext uri="{FF2B5EF4-FFF2-40B4-BE49-F238E27FC236}">
                <a16:creationId xmlns:a16="http://schemas.microsoft.com/office/drawing/2014/main" id="{A2E23CB5-3D1F-6574-CED0-B06D267E06C6}"/>
              </a:ext>
            </a:extLst>
          </p:cNvPr>
          <p:cNvPicPr>
            <a:picLocks noChangeAspect="1"/>
          </p:cNvPicPr>
          <p:nvPr/>
        </p:nvPicPr>
        <p:blipFill>
          <a:blip r:embed="rId3"/>
          <a:stretch>
            <a:fillRect/>
          </a:stretch>
        </p:blipFill>
        <p:spPr>
          <a:xfrm>
            <a:off x="873987" y="1436596"/>
            <a:ext cx="9954559" cy="481580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10478" y="2720340"/>
            <a:ext cx="5829300" cy="780602"/>
          </a:xfrm>
        </p:spPr>
        <p:txBody>
          <a:bodyPr rtlCol="0">
            <a:normAutofit/>
          </a:bodyPr>
          <a:lstStyle/>
          <a:p>
            <a:pPr algn="l">
              <a:defRPr/>
            </a:pPr>
            <a:r>
              <a:rPr lang="en-US" sz="4000" b="1" dirty="0">
                <a:solidFill>
                  <a:schemeClr val="tx1"/>
                </a:solidFill>
              </a:rPr>
              <a:t>Rate Setting Recap:</a:t>
            </a:r>
            <a:r>
              <a:rPr lang="en-US" sz="4000" dirty="0">
                <a:solidFill>
                  <a:schemeClr val="tx1"/>
                </a:solidFill>
              </a:rPr>
              <a:t> </a:t>
            </a:r>
          </a:p>
        </p:txBody>
      </p:sp>
      <p:sp>
        <p:nvSpPr>
          <p:cNvPr id="30723" name="Subtitle 4"/>
          <p:cNvSpPr>
            <a:spLocks noGrp="1"/>
          </p:cNvSpPr>
          <p:nvPr>
            <p:ph type="subTitle" idx="1"/>
          </p:nvPr>
        </p:nvSpPr>
        <p:spPr>
          <a:xfrm>
            <a:off x="764606" y="3649126"/>
            <a:ext cx="8722895" cy="1512213"/>
          </a:xfrm>
        </p:spPr>
        <p:txBody>
          <a:bodyPr rtlCol="0">
            <a:normAutofit lnSpcReduction="10000"/>
          </a:bodyPr>
          <a:lstStyle/>
          <a:p>
            <a:pPr>
              <a:defRPr/>
            </a:pPr>
            <a:endParaRPr lang="en-US" altLang="en-US" sz="1500" dirty="0">
              <a:solidFill>
                <a:schemeClr val="accent3">
                  <a:lumMod val="50000"/>
                </a:schemeClr>
              </a:solidFill>
            </a:endParaRPr>
          </a:p>
          <a:p>
            <a:pPr algn="l">
              <a:defRPr/>
            </a:pPr>
            <a:r>
              <a:rPr lang="en-US" altLang="en-US" sz="2400" dirty="0">
                <a:solidFill>
                  <a:schemeClr val="tx1"/>
                </a:solidFill>
              </a:rPr>
              <a:t>It is our recommendation that the Town Council adopt the resolutions presented tonight </a:t>
            </a:r>
            <a:r>
              <a:rPr lang="en-US" altLang="en-US" sz="2400" u="sng" dirty="0">
                <a:solidFill>
                  <a:schemeClr val="tx1"/>
                </a:solidFill>
              </a:rPr>
              <a:t>setting the rate maximums (not to exceed)</a:t>
            </a:r>
            <a:r>
              <a:rPr lang="en-US" altLang="en-US" sz="2400" dirty="0">
                <a:solidFill>
                  <a:schemeClr val="tx1"/>
                </a:solidFill>
              </a:rPr>
              <a:t> as provided.</a:t>
            </a:r>
          </a:p>
          <a:p>
            <a:pPr>
              <a:defRPr/>
            </a:pPr>
            <a:endParaRPr lang="en-US" altLang="en-US" sz="1600" dirty="0">
              <a:solidFill>
                <a:schemeClr val="tx1"/>
              </a:solidFill>
            </a:endParaRPr>
          </a:p>
          <a:p>
            <a:pPr>
              <a:defRPr/>
            </a:pPr>
            <a:endParaRPr lang="en-US" altLang="en-US" sz="1500" b="1" dirty="0">
              <a:solidFill>
                <a:schemeClr val="tx1"/>
              </a:solidFill>
            </a:endParaRPr>
          </a:p>
        </p:txBody>
      </p:sp>
      <p:pic>
        <p:nvPicPr>
          <p:cNvPr id="5" name="Picture 3" descr="logo"/>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0604464">
            <a:off x="3416596" y="594089"/>
            <a:ext cx="1355756" cy="1630209"/>
          </a:xfrm>
          <a:prstGeom prst="rect">
            <a:avLst/>
          </a:prstGeom>
          <a:noFill/>
          <a:ln>
            <a:noFill/>
          </a:ln>
          <a:effectLst/>
          <a:extLst>
            <a:ext uri="{909E8E84-426E-40DD-AFC4-6F175D3DCCD1}">
              <a14:hiddenFill xmlns:a14="http://schemas.microsoft.com/office/drawing/2010/main">
                <a:solidFill>
                  <a:srgbClr val="EBD799"/>
                </a:solidFill>
              </a14:hiddenFill>
            </a:ext>
            <a:ext uri="{91240B29-F687-4F45-9708-019B960494DF}">
              <a14:hiddenLine xmlns:a14="http://schemas.microsoft.com/office/drawing/2010/main" w="9525" algn="in">
                <a:solidFill>
                  <a:srgbClr val="EBD799"/>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7" name="Slide Number Placeholder 3">
            <a:extLst>
              <a:ext uri="{FF2B5EF4-FFF2-40B4-BE49-F238E27FC236}">
                <a16:creationId xmlns:a16="http://schemas.microsoft.com/office/drawing/2014/main" id="{2584C151-1830-4FC6-B8C6-55625AD66EF8}"/>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22</a:t>
            </a:fld>
            <a:endParaRPr lang="en-US" sz="1600" b="1"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97603" y="1586594"/>
            <a:ext cx="3954080" cy="648111"/>
          </a:xfrm>
        </p:spPr>
        <p:txBody>
          <a:bodyPr/>
          <a:lstStyle/>
          <a:p>
            <a:r>
              <a:rPr lang="en-US" b="1" u="sng" dirty="0">
                <a:solidFill>
                  <a:schemeClr val="tx1"/>
                </a:solidFill>
              </a:rPr>
              <a:t>PROPOSED</a:t>
            </a:r>
            <a:r>
              <a:rPr lang="en-US" b="1" dirty="0">
                <a:solidFill>
                  <a:schemeClr val="tx1"/>
                </a:solidFill>
              </a:rPr>
              <a:t> FY2025-2026:</a:t>
            </a:r>
          </a:p>
        </p:txBody>
      </p:sp>
      <p:sp>
        <p:nvSpPr>
          <p:cNvPr id="5" name="Text Placeholder 4"/>
          <p:cNvSpPr>
            <a:spLocks noGrp="1"/>
          </p:cNvSpPr>
          <p:nvPr>
            <p:ph type="body" sz="quarter" idx="3"/>
          </p:nvPr>
        </p:nvSpPr>
        <p:spPr>
          <a:xfrm>
            <a:off x="5908905" y="1586178"/>
            <a:ext cx="3738177" cy="648111"/>
          </a:xfrm>
        </p:spPr>
        <p:txBody>
          <a:bodyPr/>
          <a:lstStyle/>
          <a:p>
            <a:r>
              <a:rPr lang="en-US" b="1" u="sng" dirty="0">
                <a:solidFill>
                  <a:schemeClr val="tx1"/>
                </a:solidFill>
              </a:rPr>
              <a:t>ADOPTED</a:t>
            </a:r>
            <a:r>
              <a:rPr lang="en-US" b="1" dirty="0">
                <a:solidFill>
                  <a:schemeClr val="tx1"/>
                </a:solidFill>
              </a:rPr>
              <a:t> FY2024-2025:  </a:t>
            </a:r>
          </a:p>
        </p:txBody>
      </p:sp>
      <p:sp>
        <p:nvSpPr>
          <p:cNvPr id="7" name="Slide Number Placeholder 6">
            <a:extLst>
              <a:ext uri="{FF2B5EF4-FFF2-40B4-BE49-F238E27FC236}">
                <a16:creationId xmlns:a16="http://schemas.microsoft.com/office/drawing/2014/main" id="{12CAD87A-1A43-4379-B769-81E767B748C9}"/>
              </a:ext>
            </a:extLst>
          </p:cNvPr>
          <p:cNvSpPr>
            <a:spLocks noGrp="1"/>
          </p:cNvSpPr>
          <p:nvPr>
            <p:ph type="sldNum" sz="quarter" idx="12"/>
          </p:nvPr>
        </p:nvSpPr>
        <p:spPr>
          <a:xfrm>
            <a:off x="10856192" y="6177839"/>
            <a:ext cx="683339" cy="365125"/>
          </a:xfrm>
        </p:spPr>
        <p:txBody>
          <a:bodyPr/>
          <a:lstStyle/>
          <a:p>
            <a:pPr>
              <a:defRPr/>
            </a:pPr>
            <a:fld id="{059B6ACE-9CA3-4D34-B127-1E451B1C33CF}" type="slidenum">
              <a:rPr lang="en-US" sz="1600" b="1" smtClean="0">
                <a:solidFill>
                  <a:schemeClr val="bg1"/>
                </a:solidFill>
              </a:rPr>
              <a:pPr>
                <a:defRPr/>
              </a:pPr>
              <a:t>3</a:t>
            </a:fld>
            <a:endParaRPr lang="en-US" sz="1600" b="1" dirty="0">
              <a:solidFill>
                <a:schemeClr val="bg1"/>
              </a:solidFill>
            </a:endParaRPr>
          </a:p>
        </p:txBody>
      </p:sp>
      <p:sp>
        <p:nvSpPr>
          <p:cNvPr id="8" name="Rectangle 7">
            <a:extLst>
              <a:ext uri="{FF2B5EF4-FFF2-40B4-BE49-F238E27FC236}">
                <a16:creationId xmlns:a16="http://schemas.microsoft.com/office/drawing/2014/main" id="{BA6D9634-6C37-438A-98DE-F2E13D88B209}"/>
              </a:ext>
            </a:extLst>
          </p:cNvPr>
          <p:cNvSpPr/>
          <p:nvPr/>
        </p:nvSpPr>
        <p:spPr>
          <a:xfrm>
            <a:off x="488582" y="2249610"/>
            <a:ext cx="5202356" cy="4233467"/>
          </a:xfrm>
          <a:prstGeom prst="rect">
            <a:avLst/>
          </a:prstGeom>
        </p:spPr>
        <p:txBody>
          <a:bodyPr wrap="square">
            <a:spAutoFit/>
          </a:bodyPr>
          <a:lstStyle/>
          <a:p>
            <a:pPr marL="285750" indent="-285750">
              <a:lnSpc>
                <a:spcPct val="120000"/>
              </a:lnSpc>
              <a:spcBef>
                <a:spcPts val="0"/>
              </a:spcBef>
              <a:buClr>
                <a:schemeClr val="accent1"/>
              </a:buClr>
              <a:buFont typeface="Wingdings" panose="05000000000000000000" pitchFamily="2" charset="2"/>
              <a:buChar char="Ø"/>
            </a:pPr>
            <a:r>
              <a:rPr lang="en-US" dirty="0"/>
              <a:t>Operating Millage: 3.9000 mills</a:t>
            </a:r>
          </a:p>
          <a:p>
            <a:pPr>
              <a:lnSpc>
                <a:spcPct val="120000"/>
              </a:lnSpc>
              <a:spcBef>
                <a:spcPts val="0"/>
              </a:spcBef>
              <a:buClr>
                <a:schemeClr val="accent1"/>
              </a:buClr>
            </a:pPr>
            <a:r>
              <a:rPr lang="en-US" dirty="0"/>
              <a:t>    (No change to total millage rate)</a:t>
            </a:r>
          </a:p>
          <a:p>
            <a:pPr marL="285750" indent="-285750">
              <a:lnSpc>
                <a:spcPct val="110000"/>
              </a:lnSpc>
              <a:spcBef>
                <a:spcPts val="0"/>
              </a:spcBef>
              <a:buClr>
                <a:schemeClr val="accent1"/>
              </a:buClr>
              <a:buFont typeface="Wingdings" panose="05000000000000000000" pitchFamily="2" charset="2"/>
              <a:buChar char="Ø"/>
            </a:pPr>
            <a:endParaRPr lang="en-US" sz="900" dirty="0"/>
          </a:p>
          <a:p>
            <a:pPr marL="285750" indent="-285750">
              <a:buClr>
                <a:schemeClr val="accent1"/>
              </a:buClr>
              <a:buFont typeface="Wingdings" panose="05000000000000000000" pitchFamily="2" charset="2"/>
              <a:buChar char="Ø"/>
            </a:pPr>
            <a:r>
              <a:rPr lang="en-US" dirty="0"/>
              <a:t>Fire Assessment: $65.16 increase </a:t>
            </a:r>
          </a:p>
          <a:p>
            <a:pPr>
              <a:buClr>
                <a:schemeClr val="accent1"/>
              </a:buClr>
            </a:pPr>
            <a:r>
              <a:rPr lang="en-US" dirty="0">
                <a:solidFill>
                  <a:srgbClr val="FF0000"/>
                </a:solidFill>
              </a:rPr>
              <a:t>    </a:t>
            </a:r>
            <a:r>
              <a:rPr lang="en-US" dirty="0"/>
              <a:t>per residential dwelling unit or 8.6%, $0.1989 </a:t>
            </a:r>
          </a:p>
          <a:p>
            <a:pPr>
              <a:buClr>
                <a:schemeClr val="accent1"/>
              </a:buClr>
            </a:pPr>
            <a:r>
              <a:rPr lang="en-US" dirty="0"/>
              <a:t>    increase per sq ft for combined non-</a:t>
            </a:r>
          </a:p>
          <a:p>
            <a:pPr>
              <a:buClr>
                <a:schemeClr val="accent1"/>
              </a:buClr>
            </a:pPr>
            <a:r>
              <a:rPr lang="en-US" dirty="0"/>
              <a:t>    residential, and a decrease of $0.76 per acre </a:t>
            </a:r>
          </a:p>
          <a:p>
            <a:pPr>
              <a:buClr>
                <a:schemeClr val="accent1"/>
              </a:buClr>
            </a:pPr>
            <a:r>
              <a:rPr lang="en-US" dirty="0"/>
              <a:t>    for Agricultural classification from FY24-25</a:t>
            </a:r>
          </a:p>
          <a:p>
            <a:pPr marL="285750" indent="-285750">
              <a:buClr>
                <a:schemeClr val="accent1"/>
              </a:buClr>
              <a:buFont typeface="Wingdings" panose="05000000000000000000" pitchFamily="2" charset="2"/>
              <a:buChar char="Ø"/>
            </a:pPr>
            <a:endParaRPr lang="en-US" dirty="0"/>
          </a:p>
          <a:p>
            <a:pPr marL="285750" indent="-285750">
              <a:buClr>
                <a:schemeClr val="accent1"/>
              </a:buClr>
              <a:buFont typeface="Wingdings" panose="05000000000000000000" pitchFamily="2" charset="2"/>
              <a:buChar char="Ø"/>
            </a:pPr>
            <a:r>
              <a:rPr lang="en-US" dirty="0"/>
              <a:t>Solid Waste: $47.15 increase in the residential collection rate and a $101.12 average increase per parcel lot size (overall average increase of approx. 12.06% throughout all residential parcel lot sizes for bulk waste)</a:t>
            </a:r>
          </a:p>
        </p:txBody>
      </p:sp>
      <p:sp>
        <p:nvSpPr>
          <p:cNvPr id="9" name="Rectangle 8">
            <a:extLst>
              <a:ext uri="{FF2B5EF4-FFF2-40B4-BE49-F238E27FC236}">
                <a16:creationId xmlns:a16="http://schemas.microsoft.com/office/drawing/2014/main" id="{9CAB3E0E-ACC3-4D8E-A8A6-071DA31D5820}"/>
              </a:ext>
            </a:extLst>
          </p:cNvPr>
          <p:cNvSpPr/>
          <p:nvPr/>
        </p:nvSpPr>
        <p:spPr>
          <a:xfrm>
            <a:off x="5896254" y="2265724"/>
            <a:ext cx="4857067" cy="3381695"/>
          </a:xfrm>
          <a:prstGeom prst="rect">
            <a:avLst/>
          </a:prstGeom>
        </p:spPr>
        <p:txBody>
          <a:bodyPr wrap="square">
            <a:spAutoFit/>
          </a:bodyPr>
          <a:lstStyle/>
          <a:p>
            <a:pPr marL="285750" indent="-285750">
              <a:lnSpc>
                <a:spcPct val="110000"/>
              </a:lnSpc>
              <a:spcBef>
                <a:spcPts val="0"/>
              </a:spcBef>
              <a:buClr>
                <a:schemeClr val="accent1"/>
              </a:buClr>
              <a:buFont typeface="Wingdings" panose="05000000000000000000" pitchFamily="2" charset="2"/>
              <a:buChar char="Ø"/>
            </a:pPr>
            <a:r>
              <a:rPr lang="en-US" dirty="0"/>
              <a:t>Operating Millage:  3.9000 mills</a:t>
            </a:r>
          </a:p>
          <a:p>
            <a:pPr>
              <a:lnSpc>
                <a:spcPct val="110000"/>
              </a:lnSpc>
              <a:spcBef>
                <a:spcPts val="0"/>
              </a:spcBef>
              <a:buClr>
                <a:schemeClr val="accent1"/>
              </a:buClr>
            </a:pPr>
            <a:r>
              <a:rPr lang="en-US" dirty="0"/>
              <a:t>    (No change to total millage rate)</a:t>
            </a:r>
          </a:p>
          <a:p>
            <a:pPr>
              <a:lnSpc>
                <a:spcPct val="110000"/>
              </a:lnSpc>
              <a:spcBef>
                <a:spcPts val="0"/>
              </a:spcBef>
              <a:buClr>
                <a:schemeClr val="accent1"/>
              </a:buClr>
            </a:pPr>
            <a:endParaRPr lang="en-US" sz="900" dirty="0"/>
          </a:p>
          <a:p>
            <a:pPr marL="285750" indent="-285750">
              <a:buClr>
                <a:schemeClr val="accent1"/>
              </a:buClr>
              <a:buFont typeface="Wingdings" panose="05000000000000000000" pitchFamily="2" charset="2"/>
              <a:buChar char="Ø"/>
            </a:pPr>
            <a:r>
              <a:rPr lang="en-US" dirty="0"/>
              <a:t>Fire Assessment: No year-over-year increase in the combined non-residential and residential rates, and a decrease of $2.62 in the agricultural rate from the previous year (FY2023-2024).</a:t>
            </a:r>
          </a:p>
          <a:p>
            <a:pPr marL="171450" indent="-171450">
              <a:buClr>
                <a:schemeClr val="accent1"/>
              </a:buClr>
              <a:buFont typeface="Wingdings" panose="05000000000000000000" pitchFamily="2" charset="2"/>
              <a:buChar char="Ø"/>
            </a:pPr>
            <a:endParaRPr lang="en-US" sz="675" dirty="0"/>
          </a:p>
          <a:p>
            <a:pPr marL="171450" indent="-171450">
              <a:buClr>
                <a:schemeClr val="accent1"/>
              </a:buClr>
              <a:buFont typeface="Wingdings" panose="05000000000000000000" pitchFamily="2" charset="2"/>
              <a:buChar char="Ø"/>
            </a:pPr>
            <a:endParaRPr lang="en-US" sz="675" dirty="0"/>
          </a:p>
          <a:p>
            <a:pPr marL="171450" indent="-171450">
              <a:buClr>
                <a:schemeClr val="accent1"/>
              </a:buClr>
              <a:buFont typeface="Wingdings" panose="05000000000000000000" pitchFamily="2" charset="2"/>
              <a:buChar char="Ø"/>
            </a:pPr>
            <a:endParaRPr lang="en-US" sz="675" dirty="0"/>
          </a:p>
          <a:p>
            <a:pPr marL="285750" indent="-285750">
              <a:buClr>
                <a:schemeClr val="accent1"/>
              </a:buClr>
              <a:buFont typeface="Wingdings" panose="05000000000000000000" pitchFamily="2" charset="2"/>
              <a:buChar char="Ø"/>
            </a:pPr>
            <a:r>
              <a:rPr lang="en-US" dirty="0"/>
              <a:t>Solid Waste: No year-over-year increase in the residential and bulk waste rates from the previous year (FY2023-2024).</a:t>
            </a:r>
          </a:p>
        </p:txBody>
      </p:sp>
      <p:sp>
        <p:nvSpPr>
          <p:cNvPr id="4" name="Title 1">
            <a:extLst>
              <a:ext uri="{FF2B5EF4-FFF2-40B4-BE49-F238E27FC236}">
                <a16:creationId xmlns:a16="http://schemas.microsoft.com/office/drawing/2014/main" id="{F7230CE4-3314-8975-2267-34784DE2F6BA}"/>
              </a:ext>
            </a:extLst>
          </p:cNvPr>
          <p:cNvSpPr txBox="1">
            <a:spLocks/>
          </p:cNvSpPr>
          <p:nvPr/>
        </p:nvSpPr>
        <p:spPr>
          <a:xfrm>
            <a:off x="732740" y="682547"/>
            <a:ext cx="9470035" cy="84953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700" b="1" dirty="0">
                <a:solidFill>
                  <a:schemeClr val="tx1"/>
                </a:solidFill>
              </a:rPr>
              <a:t>Proposed Rates &amp; Fees Year-Over-Year Comparison</a:t>
            </a:r>
          </a:p>
        </p:txBody>
      </p:sp>
    </p:spTree>
    <p:extLst>
      <p:ext uri="{BB962C8B-B14F-4D97-AF65-F5344CB8AC3E}">
        <p14:creationId xmlns:p14="http://schemas.microsoft.com/office/powerpoint/2010/main" val="3223982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ctrTitle"/>
          </p:nvPr>
        </p:nvSpPr>
        <p:spPr>
          <a:xfrm>
            <a:off x="829294" y="512475"/>
            <a:ext cx="8741591" cy="797719"/>
          </a:xfrm>
        </p:spPr>
        <p:txBody>
          <a:bodyPr/>
          <a:lstStyle/>
          <a:p>
            <a:pPr algn="ctr" eaLnBrk="1" hangingPunct="1"/>
            <a:r>
              <a:rPr lang="en-US" altLang="en-US" sz="3000" dirty="0">
                <a:solidFill>
                  <a:schemeClr val="tx1"/>
                </a:solidFill>
              </a:rPr>
              <a:t>Ad valorem (Property Tax) Introduction</a:t>
            </a:r>
          </a:p>
        </p:txBody>
      </p:sp>
      <p:sp>
        <p:nvSpPr>
          <p:cNvPr id="4" name="Slide Number Placeholder 3">
            <a:extLst>
              <a:ext uri="{FF2B5EF4-FFF2-40B4-BE49-F238E27FC236}">
                <a16:creationId xmlns:a16="http://schemas.microsoft.com/office/drawing/2014/main" id="{4AD6D481-0A44-4B7C-AE29-14D35649C4DC}"/>
              </a:ext>
            </a:extLst>
          </p:cNvPr>
          <p:cNvSpPr>
            <a:spLocks noGrp="1"/>
          </p:cNvSpPr>
          <p:nvPr>
            <p:ph type="sldNum" sz="quarter" idx="12"/>
          </p:nvPr>
        </p:nvSpPr>
        <p:spPr>
          <a:xfrm>
            <a:off x="10869839" y="6191487"/>
            <a:ext cx="683339" cy="365125"/>
          </a:xfrm>
        </p:spPr>
        <p:txBody>
          <a:bodyPr/>
          <a:lstStyle/>
          <a:p>
            <a:pPr>
              <a:defRPr/>
            </a:pPr>
            <a:fld id="{1109A203-8B0C-4215-A769-C6CE2333761D}" type="slidenum">
              <a:rPr lang="en-US" sz="1600" b="1" smtClean="0">
                <a:solidFill>
                  <a:schemeClr val="bg1"/>
                </a:solidFill>
              </a:rPr>
              <a:pPr>
                <a:defRPr/>
              </a:pPr>
              <a:t>4</a:t>
            </a:fld>
            <a:endParaRPr lang="en-US" sz="1600" b="1" dirty="0">
              <a:solidFill>
                <a:schemeClr val="bg1"/>
              </a:solidFill>
            </a:endParaRPr>
          </a:p>
        </p:txBody>
      </p:sp>
      <p:sp>
        <p:nvSpPr>
          <p:cNvPr id="2" name="TextBox 1"/>
          <p:cNvSpPr txBox="1"/>
          <p:nvPr/>
        </p:nvSpPr>
        <p:spPr>
          <a:xfrm>
            <a:off x="829294" y="2526995"/>
            <a:ext cx="3642122" cy="1569917"/>
          </a:xfrm>
          <a:prstGeom prst="rect">
            <a:avLst/>
          </a:prstGeom>
          <a:noFill/>
        </p:spPr>
        <p:txBody>
          <a:bodyPr wrap="square" rtlCol="0">
            <a:spAutoFit/>
          </a:bodyPr>
          <a:lstStyle/>
          <a:p>
            <a:pPr algn="r"/>
            <a:r>
              <a:rPr lang="en-US" sz="3301" dirty="0"/>
              <a:t> </a:t>
            </a:r>
            <a:r>
              <a:rPr lang="en-US" sz="3000" dirty="0"/>
              <a:t>Assessed Valuation</a:t>
            </a:r>
          </a:p>
          <a:p>
            <a:pPr algn="r"/>
            <a:r>
              <a:rPr lang="en-US" sz="3000" u="sng" dirty="0"/>
              <a:t> -  Exemptions </a:t>
            </a:r>
          </a:p>
          <a:p>
            <a:pPr algn="r"/>
            <a:r>
              <a:rPr lang="en-US" sz="3000" dirty="0"/>
              <a:t>= Taxable Value</a:t>
            </a:r>
            <a:r>
              <a:rPr lang="en-US" sz="3301" dirty="0"/>
              <a:t> </a:t>
            </a:r>
          </a:p>
        </p:txBody>
      </p:sp>
      <p:sp>
        <p:nvSpPr>
          <p:cNvPr id="3" name="TextBox 2"/>
          <p:cNvSpPr txBox="1"/>
          <p:nvPr/>
        </p:nvSpPr>
        <p:spPr>
          <a:xfrm>
            <a:off x="829294" y="1403582"/>
            <a:ext cx="8741591" cy="923330"/>
          </a:xfrm>
          <a:prstGeom prst="rect">
            <a:avLst/>
          </a:prstGeom>
          <a:noFill/>
        </p:spPr>
        <p:txBody>
          <a:bodyPr wrap="square" rtlCol="0">
            <a:spAutoFit/>
          </a:bodyPr>
          <a:lstStyle/>
          <a:p>
            <a:r>
              <a:rPr lang="en-US" dirty="0"/>
              <a:t>Market Value is what someone would be willing to pay to purchase a property.  The Assessed Valuation, set by the Broward County Property Appraiser’s Office, is an estimate of what that number might be as of January 1 of each year.  </a:t>
            </a:r>
          </a:p>
        </p:txBody>
      </p:sp>
      <p:sp>
        <p:nvSpPr>
          <p:cNvPr id="6" name="TextBox 5"/>
          <p:cNvSpPr txBox="1"/>
          <p:nvPr/>
        </p:nvSpPr>
        <p:spPr>
          <a:xfrm>
            <a:off x="5417645" y="4432674"/>
            <a:ext cx="4153240" cy="1477328"/>
          </a:xfrm>
          <a:prstGeom prst="rect">
            <a:avLst/>
          </a:prstGeom>
          <a:noFill/>
        </p:spPr>
        <p:txBody>
          <a:bodyPr wrap="square" rtlCol="0">
            <a:spAutoFit/>
          </a:bodyPr>
          <a:lstStyle/>
          <a:p>
            <a:r>
              <a:rPr lang="en-US" sz="3000" dirty="0"/>
              <a:t>Taxable Value x </a:t>
            </a:r>
          </a:p>
          <a:p>
            <a:r>
              <a:rPr lang="en-US" sz="3000" u="sng" dirty="0"/>
              <a:t>Taxable Rate (Millage)</a:t>
            </a:r>
          </a:p>
          <a:p>
            <a:r>
              <a:rPr lang="en-US" sz="3000" dirty="0"/>
              <a:t>=  Tax Levy </a:t>
            </a:r>
          </a:p>
        </p:txBody>
      </p:sp>
      <p:sp>
        <p:nvSpPr>
          <p:cNvPr id="5" name="Arrow: Bent 4">
            <a:extLst>
              <a:ext uri="{FF2B5EF4-FFF2-40B4-BE49-F238E27FC236}">
                <a16:creationId xmlns:a16="http://schemas.microsoft.com/office/drawing/2014/main" id="{0E54DE6F-66CC-47FB-82A0-00BCCFE1409B}"/>
              </a:ext>
            </a:extLst>
          </p:cNvPr>
          <p:cNvSpPr/>
          <p:nvPr/>
        </p:nvSpPr>
        <p:spPr>
          <a:xfrm rot="5400000">
            <a:off x="5059853" y="3278667"/>
            <a:ext cx="715582" cy="163649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extBox 2"/>
          <p:cNvSpPr txBox="1">
            <a:spLocks noChangeArrowheads="1"/>
          </p:cNvSpPr>
          <p:nvPr/>
        </p:nvSpPr>
        <p:spPr bwMode="auto">
          <a:xfrm>
            <a:off x="1758450" y="381000"/>
            <a:ext cx="770504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000" b="0" i="0" u="none" strike="noStrike" kern="1200" cap="none" spc="0" normalizeH="0" baseline="0" noProof="0" dirty="0">
                <a:ln>
                  <a:noFill/>
                </a:ln>
                <a:solidFill>
                  <a:srgbClr val="002060"/>
                </a:solidFill>
                <a:effectLst/>
                <a:uLnTx/>
                <a:uFillTx/>
                <a:latin typeface="Copperplate Gothic Bold" pitchFamily="34" charset="0"/>
                <a:ea typeface="+mn-ea"/>
                <a:cs typeface="Arial" panose="020B0604020202020204" pitchFamily="34" charset="0"/>
              </a:rPr>
              <a:t>Southwest Ranches Historic &amp;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000" b="0" i="0" u="none" strike="noStrike" kern="1200" cap="none" spc="0" normalizeH="0" baseline="0" noProof="0" dirty="0">
                <a:ln>
                  <a:noFill/>
                </a:ln>
                <a:solidFill>
                  <a:srgbClr val="002060"/>
                </a:solidFill>
                <a:effectLst/>
                <a:uLnTx/>
                <a:uFillTx/>
                <a:latin typeface="Copperplate Gothic Bold" pitchFamily="34" charset="0"/>
                <a:ea typeface="+mn-ea"/>
                <a:cs typeface="Arial" panose="020B0604020202020204" pitchFamily="34" charset="0"/>
              </a:rPr>
              <a:t>Proposed Total  Millage Rates</a:t>
            </a:r>
          </a:p>
        </p:txBody>
      </p:sp>
      <p:graphicFrame>
        <p:nvGraphicFramePr>
          <p:cNvPr id="3" name="Chart 6"/>
          <p:cNvGraphicFramePr>
            <a:graphicFrameLocks/>
          </p:cNvGraphicFramePr>
          <p:nvPr>
            <p:extLst>
              <p:ext uri="{D42A27DB-BD31-4B8C-83A1-F6EECF244321}">
                <p14:modId xmlns:p14="http://schemas.microsoft.com/office/powerpoint/2010/main" val="4094173234"/>
              </p:ext>
            </p:extLst>
          </p:nvPr>
        </p:nvGraphicFramePr>
        <p:xfrm>
          <a:off x="720090" y="1657349"/>
          <a:ext cx="8940801" cy="3850323"/>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3">
            <a:extLst>
              <a:ext uri="{FF2B5EF4-FFF2-40B4-BE49-F238E27FC236}">
                <a16:creationId xmlns:a16="http://schemas.microsoft.com/office/drawing/2014/main" id="{B8D02CFD-DA55-42F8-AFAA-30EEBE1B22AD}"/>
              </a:ext>
            </a:extLst>
          </p:cNvPr>
          <p:cNvSpPr>
            <a:spLocks noGrp="1"/>
          </p:cNvSpPr>
          <p:nvPr>
            <p:ph type="sldNum" sz="quarter" idx="12"/>
          </p:nvPr>
        </p:nvSpPr>
        <p:spPr>
          <a:xfrm>
            <a:off x="10835549" y="6168627"/>
            <a:ext cx="683339" cy="365125"/>
          </a:xfrm>
        </p:spPr>
        <p:txBody>
          <a:bodyPr/>
          <a:lstStyle/>
          <a:p>
            <a:pPr>
              <a:defRPr/>
            </a:pPr>
            <a:fld id="{1109A203-8B0C-4215-A769-C6CE2333761D}" type="slidenum">
              <a:rPr lang="en-US" sz="1600" b="1" smtClean="0">
                <a:solidFill>
                  <a:schemeClr val="bg1"/>
                </a:solidFill>
              </a:rPr>
              <a:pPr>
                <a:defRPr/>
              </a:pPr>
              <a:t>5</a:t>
            </a:fld>
            <a:endParaRPr lang="en-US" sz="1600" b="1" dirty="0">
              <a:solidFill>
                <a:schemeClr val="bg1"/>
              </a:solidFill>
            </a:endParaRPr>
          </a:p>
        </p:txBody>
      </p:sp>
      <p:sp>
        <p:nvSpPr>
          <p:cNvPr id="2" name="TextBox 1">
            <a:extLst>
              <a:ext uri="{FF2B5EF4-FFF2-40B4-BE49-F238E27FC236}">
                <a16:creationId xmlns:a16="http://schemas.microsoft.com/office/drawing/2014/main" id="{8C17A36E-E7C9-4429-152C-BF9375D68A08}"/>
              </a:ext>
            </a:extLst>
          </p:cNvPr>
          <p:cNvSpPr txBox="1"/>
          <p:nvPr/>
        </p:nvSpPr>
        <p:spPr>
          <a:xfrm>
            <a:off x="2400300" y="2937510"/>
            <a:ext cx="269626" cy="369332"/>
          </a:xfrm>
          <a:prstGeom prst="rect">
            <a:avLst/>
          </a:prstGeom>
          <a:noFill/>
        </p:spPr>
        <p:txBody>
          <a:bodyPr wrap="none" rtlCol="0">
            <a:spAutoFit/>
          </a:bodyPr>
          <a:lstStyle/>
          <a:p>
            <a:r>
              <a:rPr lang="en-US" dirty="0"/>
              <a:t>*</a:t>
            </a:r>
          </a:p>
        </p:txBody>
      </p:sp>
      <p:sp>
        <p:nvSpPr>
          <p:cNvPr id="4" name="TextBox 3">
            <a:extLst>
              <a:ext uri="{FF2B5EF4-FFF2-40B4-BE49-F238E27FC236}">
                <a16:creationId xmlns:a16="http://schemas.microsoft.com/office/drawing/2014/main" id="{BB03B540-9D81-C59D-B825-D417F5F5E0C6}"/>
              </a:ext>
            </a:extLst>
          </p:cNvPr>
          <p:cNvSpPr txBox="1"/>
          <p:nvPr/>
        </p:nvSpPr>
        <p:spPr>
          <a:xfrm>
            <a:off x="3615690" y="2827020"/>
            <a:ext cx="269626" cy="369332"/>
          </a:xfrm>
          <a:prstGeom prst="rect">
            <a:avLst/>
          </a:prstGeom>
          <a:noFill/>
        </p:spPr>
        <p:txBody>
          <a:bodyPr wrap="none" rtlCol="0">
            <a:spAutoFit/>
          </a:bodyPr>
          <a:lstStyle/>
          <a:p>
            <a:r>
              <a:rPr lang="en-US" dirty="0"/>
              <a:t>*</a:t>
            </a:r>
          </a:p>
        </p:txBody>
      </p:sp>
      <p:sp>
        <p:nvSpPr>
          <p:cNvPr id="6" name="TextBox 5">
            <a:extLst>
              <a:ext uri="{FF2B5EF4-FFF2-40B4-BE49-F238E27FC236}">
                <a16:creationId xmlns:a16="http://schemas.microsoft.com/office/drawing/2014/main" id="{8D063712-C133-885A-5142-A39437DFBB4E}"/>
              </a:ext>
            </a:extLst>
          </p:cNvPr>
          <p:cNvSpPr txBox="1"/>
          <p:nvPr/>
        </p:nvSpPr>
        <p:spPr>
          <a:xfrm>
            <a:off x="4716780" y="2910840"/>
            <a:ext cx="269626" cy="369332"/>
          </a:xfrm>
          <a:prstGeom prst="rect">
            <a:avLst/>
          </a:prstGeom>
          <a:noFill/>
        </p:spPr>
        <p:txBody>
          <a:bodyPr wrap="none" rtlCol="0">
            <a:spAutoFit/>
          </a:bodyPr>
          <a:lstStyle/>
          <a:p>
            <a:r>
              <a:rPr lang="en-US" dirty="0"/>
              <a:t>*</a:t>
            </a:r>
          </a:p>
        </p:txBody>
      </p:sp>
      <p:sp>
        <p:nvSpPr>
          <p:cNvPr id="7" name="TextBox 6">
            <a:extLst>
              <a:ext uri="{FF2B5EF4-FFF2-40B4-BE49-F238E27FC236}">
                <a16:creationId xmlns:a16="http://schemas.microsoft.com/office/drawing/2014/main" id="{83E54927-ED6D-1C57-AE17-FF71F5F73ACD}"/>
              </a:ext>
            </a:extLst>
          </p:cNvPr>
          <p:cNvSpPr txBox="1"/>
          <p:nvPr/>
        </p:nvSpPr>
        <p:spPr>
          <a:xfrm>
            <a:off x="1634490" y="5882879"/>
            <a:ext cx="4114800" cy="369332"/>
          </a:xfrm>
          <a:prstGeom prst="rect">
            <a:avLst/>
          </a:prstGeom>
          <a:noFill/>
        </p:spPr>
        <p:txBody>
          <a:bodyPr wrap="square" rtlCol="0">
            <a:spAutoFit/>
          </a:bodyPr>
          <a:lstStyle/>
          <a:p>
            <a:r>
              <a:rPr lang="en-US" dirty="0"/>
              <a:t>* </a:t>
            </a:r>
            <a:r>
              <a:rPr lang="en-US" sz="1400" dirty="0"/>
              <a:t>Additional millage for TSDOR projects</a:t>
            </a: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4743" y="548640"/>
            <a:ext cx="6447234" cy="990600"/>
          </a:xfrm>
        </p:spPr>
        <p:txBody>
          <a:bodyPr>
            <a:normAutofit fontScale="90000"/>
          </a:bodyPr>
          <a:lstStyle/>
          <a:p>
            <a:pPr algn="ctr"/>
            <a:r>
              <a:rPr lang="en-US" sz="3301" b="1" i="1" dirty="0">
                <a:solidFill>
                  <a:schemeClr val="tx1"/>
                </a:solidFill>
              </a:rPr>
              <a:t>How is the same Town Millage Proposed?</a:t>
            </a:r>
            <a:r>
              <a:rPr lang="en-US" sz="3000" b="1" i="1" dirty="0">
                <a:solidFill>
                  <a:schemeClr val="tx1"/>
                </a:solidFill>
              </a:rPr>
              <a:t> </a:t>
            </a:r>
          </a:p>
        </p:txBody>
      </p:sp>
      <p:sp>
        <p:nvSpPr>
          <p:cNvPr id="3" name="Content Placeholder 2"/>
          <p:cNvSpPr>
            <a:spLocks noGrp="1"/>
          </p:cNvSpPr>
          <p:nvPr>
            <p:ph idx="1"/>
          </p:nvPr>
        </p:nvSpPr>
        <p:spPr>
          <a:xfrm>
            <a:off x="1044790" y="1651677"/>
            <a:ext cx="8571650" cy="5084403"/>
          </a:xfrm>
        </p:spPr>
        <p:txBody>
          <a:bodyPr>
            <a:noAutofit/>
          </a:bodyPr>
          <a:lstStyle/>
          <a:p>
            <a:pPr marL="342908" indent="-342908" algn="just">
              <a:buSzPct val="100000"/>
              <a:buFont typeface="+mj-lt"/>
              <a:buAutoNum type="arabicPeriod"/>
            </a:pPr>
            <a:r>
              <a:rPr lang="en-US" sz="2000" dirty="0">
                <a:solidFill>
                  <a:schemeClr val="tx1"/>
                </a:solidFill>
              </a:rPr>
              <a:t>Current economic environment: Gross Domestic Product (GDP) growth will continue to moderate through 2025 at 2.1% with a similar outlook in 2026 (2.1%);</a:t>
            </a:r>
          </a:p>
          <a:p>
            <a:pPr lvl="1" algn="just">
              <a:buSzPct val="100000"/>
              <a:buFont typeface="Wingdings" panose="05000000000000000000" pitchFamily="2" charset="2"/>
              <a:buChar char="§"/>
            </a:pPr>
            <a:r>
              <a:rPr lang="en-US" sz="1800" dirty="0">
                <a:solidFill>
                  <a:schemeClr val="tx1"/>
                </a:solidFill>
              </a:rPr>
              <a:t>Unemployment rate is projected to decline to 3.9% in 2026 (4% - 2025)</a:t>
            </a:r>
          </a:p>
          <a:p>
            <a:pPr lvl="1" algn="just">
              <a:buSzPct val="100000"/>
              <a:buFont typeface="Wingdings" panose="05000000000000000000" pitchFamily="2" charset="2"/>
              <a:buChar char="§"/>
            </a:pPr>
            <a:r>
              <a:rPr lang="en-US" sz="1800" dirty="0">
                <a:solidFill>
                  <a:schemeClr val="tx1"/>
                </a:solidFill>
              </a:rPr>
              <a:t>Economists project two cuts from the Fed for the remaining of 2025 (.25) and two more in 2025 (.25) impacting the Town’s interest earnings.</a:t>
            </a:r>
          </a:p>
          <a:p>
            <a:pPr lvl="1" algn="just">
              <a:buSzPct val="100000"/>
              <a:buFont typeface="Wingdings" panose="05000000000000000000" pitchFamily="2" charset="2"/>
              <a:buChar char="§"/>
            </a:pPr>
            <a:r>
              <a:rPr lang="en-US" sz="1800" dirty="0">
                <a:solidFill>
                  <a:schemeClr val="tx1"/>
                </a:solidFill>
              </a:rPr>
              <a:t>There are three areas of uncertainty that we’re monitoring:</a:t>
            </a:r>
          </a:p>
          <a:p>
            <a:pPr marL="1200150" lvl="2" indent="-342900" algn="just">
              <a:buSzPct val="100000"/>
              <a:buFont typeface="+mj-lt"/>
              <a:buAutoNum type="arabicPeriod"/>
            </a:pPr>
            <a:r>
              <a:rPr lang="en-US" sz="1600" dirty="0">
                <a:solidFill>
                  <a:schemeClr val="tx1"/>
                </a:solidFill>
              </a:rPr>
              <a:t>Tariffs – may temporarily push goods inflation higher in 2025 and early 2026.</a:t>
            </a:r>
          </a:p>
          <a:p>
            <a:pPr marL="1200150" lvl="2" indent="-342900" algn="just">
              <a:buSzPct val="100000"/>
              <a:buFont typeface="+mj-lt"/>
              <a:buAutoNum type="arabicPeriod"/>
            </a:pPr>
            <a:r>
              <a:rPr lang="en-US" sz="1600" dirty="0">
                <a:solidFill>
                  <a:schemeClr val="tx1"/>
                </a:solidFill>
              </a:rPr>
              <a:t>Fiscal agenda (Florida – Gov. DeSantis) – the Governor established an “EOG DOGE Team to “recommend legislative reforms”.</a:t>
            </a:r>
          </a:p>
          <a:p>
            <a:pPr marL="1200150" lvl="2" indent="-342900" algn="just">
              <a:buSzPct val="100000"/>
              <a:buFont typeface="+mj-lt"/>
              <a:buAutoNum type="arabicPeriod"/>
            </a:pPr>
            <a:r>
              <a:rPr lang="en-US" sz="1600" dirty="0">
                <a:solidFill>
                  <a:schemeClr val="tx1"/>
                </a:solidFill>
              </a:rPr>
              <a:t>Aggressive efforts by the government to reshape the role and size of the federal government.</a:t>
            </a:r>
          </a:p>
          <a:p>
            <a:pPr marL="342908" indent="-342908" algn="just">
              <a:buSzPct val="100000"/>
              <a:buFont typeface="+mj-lt"/>
              <a:buAutoNum type="arabicPeriod"/>
            </a:pPr>
            <a:r>
              <a:rPr lang="en-US" sz="2000" dirty="0">
                <a:solidFill>
                  <a:schemeClr val="tx1"/>
                </a:solidFill>
              </a:rPr>
              <a:t>Growth in the Town’s assessed valuation of 13.25%.  Last year growth rate was 12.55%.</a:t>
            </a:r>
          </a:p>
        </p:txBody>
      </p:sp>
      <p:sp>
        <p:nvSpPr>
          <p:cNvPr id="5" name="Slide Number Placeholder 3">
            <a:extLst>
              <a:ext uri="{FF2B5EF4-FFF2-40B4-BE49-F238E27FC236}">
                <a16:creationId xmlns:a16="http://schemas.microsoft.com/office/drawing/2014/main" id="{1ABFA90D-B338-47FD-90AD-13D2F85D3A12}"/>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6</a:t>
            </a:fld>
            <a:endParaRPr lang="en-US" sz="1600" b="1" dirty="0">
              <a:solidFill>
                <a:schemeClr val="bg1"/>
              </a:solidFill>
            </a:endParaRPr>
          </a:p>
        </p:txBody>
      </p:sp>
    </p:spTree>
    <p:extLst>
      <p:ext uri="{BB962C8B-B14F-4D97-AF65-F5344CB8AC3E}">
        <p14:creationId xmlns:p14="http://schemas.microsoft.com/office/powerpoint/2010/main" val="3133146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677331" y="513345"/>
            <a:ext cx="9694335" cy="899160"/>
          </a:xfrm>
          <a:prstGeom prst="rect">
            <a:avLst/>
          </a:prstGeom>
        </p:spPr>
        <p:txBody>
          <a:bodyPr vert="horz" lIns="91440" tIns="45720" rIns="91440" bIns="45720" rtlCol="0" anchor="t">
            <a:normAutofit/>
          </a:bodyPr>
          <a:lstStyle/>
          <a:p>
            <a:pPr>
              <a:spcBef>
                <a:spcPct val="0"/>
              </a:spcBef>
              <a:spcAft>
                <a:spcPts val="600"/>
              </a:spcAft>
            </a:pPr>
            <a:r>
              <a:rPr lang="en-US" sz="3600" b="1" i="1" dirty="0">
                <a:solidFill>
                  <a:schemeClr val="accent1"/>
                </a:solidFill>
                <a:latin typeface="+mj-lt"/>
                <a:ea typeface="+mj-ea"/>
                <a:cs typeface="+mj-cs"/>
              </a:rPr>
              <a:t>Program Modifications Funded </a:t>
            </a:r>
            <a:r>
              <a:rPr lang="en-US" sz="2800" b="1" i="1" dirty="0">
                <a:solidFill>
                  <a:schemeClr val="accent1"/>
                </a:solidFill>
                <a:latin typeface="+mj-lt"/>
                <a:ea typeface="+mj-ea"/>
                <a:cs typeface="+mj-cs"/>
              </a:rPr>
              <a:t>(13 in total):  </a:t>
            </a:r>
          </a:p>
        </p:txBody>
      </p:sp>
      <p:sp>
        <p:nvSpPr>
          <p:cNvPr id="8" name="TextBox 7"/>
          <p:cNvSpPr txBox="1"/>
          <p:nvPr/>
        </p:nvSpPr>
        <p:spPr>
          <a:xfrm>
            <a:off x="681162" y="1393771"/>
            <a:ext cx="8691438" cy="4831293"/>
          </a:xfrm>
          <a:prstGeom prst="rect">
            <a:avLst/>
          </a:prstGeom>
        </p:spPr>
        <p:txBody>
          <a:bodyPr vert="horz" lIns="91440" tIns="45720" rIns="91440" bIns="45720" rtlCol="0">
            <a:noAutofit/>
          </a:bodyPr>
          <a:lstStyle/>
          <a:p>
            <a:pPr marL="285750" indent="-285750">
              <a:lnSpc>
                <a:spcPct val="90000"/>
              </a:lnSpc>
              <a:buClr>
                <a:schemeClr val="accent1"/>
              </a:buClr>
              <a:buSzPct val="80000"/>
              <a:buFont typeface="Wingdings 3" charset="2"/>
              <a:buChar char=""/>
            </a:pPr>
            <a:r>
              <a:rPr lang="en-US" b="1" dirty="0"/>
              <a:t>ROW &amp; Entitlement Management Maps($120,000 – Millage 0.0453)</a:t>
            </a:r>
          </a:p>
          <a:p>
            <a:pPr>
              <a:lnSpc>
                <a:spcPct val="90000"/>
              </a:lnSpc>
              <a:buClr>
                <a:schemeClr val="accent1"/>
              </a:buClr>
              <a:buSzPct val="80000"/>
            </a:pPr>
            <a:r>
              <a:rPr lang="en-US" b="1" dirty="0"/>
              <a:t> </a:t>
            </a:r>
          </a:p>
          <a:p>
            <a:pPr marL="285750" indent="-285750">
              <a:lnSpc>
                <a:spcPct val="90000"/>
              </a:lnSpc>
              <a:buClr>
                <a:schemeClr val="accent1"/>
              </a:buClr>
              <a:buSzPct val="80000"/>
              <a:buFont typeface="Wingdings 3" charset="2"/>
              <a:buChar char=""/>
            </a:pPr>
            <a:r>
              <a:rPr lang="en-US" b="1" dirty="0"/>
              <a:t>Engineering Inspector ($90,836 – Millage 0.0343)</a:t>
            </a:r>
          </a:p>
          <a:p>
            <a:pPr marL="285750" indent="-285750">
              <a:lnSpc>
                <a:spcPct val="90000"/>
              </a:lnSpc>
              <a:buClr>
                <a:schemeClr val="accent1"/>
              </a:buClr>
              <a:buSzPct val="80000"/>
              <a:buFont typeface="Wingdings 3" charset="2"/>
              <a:buChar char=""/>
            </a:pPr>
            <a:endParaRPr lang="en-US" b="1" dirty="0"/>
          </a:p>
          <a:p>
            <a:pPr marL="285750" indent="-285750">
              <a:lnSpc>
                <a:spcPct val="90000"/>
              </a:lnSpc>
              <a:buClr>
                <a:schemeClr val="accent1"/>
              </a:buClr>
              <a:buSzPct val="80000"/>
              <a:buFont typeface="Wingdings 3" charset="2"/>
              <a:buChar char=""/>
            </a:pPr>
            <a:r>
              <a:rPr lang="en-US" b="1" dirty="0"/>
              <a:t>Temporary Townhall Annex ($83,000 – Millage 0.0313)</a:t>
            </a:r>
          </a:p>
          <a:p>
            <a:pPr marL="285750" indent="-285750">
              <a:lnSpc>
                <a:spcPct val="90000"/>
              </a:lnSpc>
              <a:buClr>
                <a:schemeClr val="accent1"/>
              </a:buClr>
              <a:buSzPct val="80000"/>
              <a:buFont typeface="Wingdings 3" charset="2"/>
              <a:buChar char=""/>
            </a:pPr>
            <a:endParaRPr lang="en-US" b="1" dirty="0"/>
          </a:p>
          <a:p>
            <a:pPr marL="285750" indent="-285750">
              <a:lnSpc>
                <a:spcPct val="90000"/>
              </a:lnSpc>
              <a:buClr>
                <a:schemeClr val="accent1"/>
              </a:buClr>
              <a:buSzPct val="80000"/>
              <a:buFont typeface="Wingdings 3" charset="2"/>
              <a:buChar char=""/>
            </a:pPr>
            <a:r>
              <a:rPr lang="en-US" b="1" dirty="0"/>
              <a:t>Communications Coordinator($79,755 – Millage 0.0301)</a:t>
            </a:r>
          </a:p>
          <a:p>
            <a:pPr>
              <a:lnSpc>
                <a:spcPct val="90000"/>
              </a:lnSpc>
              <a:buClr>
                <a:schemeClr val="accent1"/>
              </a:buClr>
              <a:buSzPct val="80000"/>
            </a:pPr>
            <a:endParaRPr lang="en-US" b="1" dirty="0"/>
          </a:p>
          <a:p>
            <a:pPr marL="285750" indent="-285750">
              <a:lnSpc>
                <a:spcPct val="90000"/>
              </a:lnSpc>
              <a:buClr>
                <a:schemeClr val="accent1"/>
              </a:buClr>
              <a:buSzPct val="80000"/>
              <a:buFont typeface="Wingdings 3" charset="2"/>
              <a:buChar char=""/>
            </a:pPr>
            <a:r>
              <a:rPr lang="en-US" b="1" dirty="0"/>
              <a:t>Townhall Flooring Replacement ($75,000 – Millage 0.0283)</a:t>
            </a:r>
          </a:p>
          <a:p>
            <a:pPr>
              <a:lnSpc>
                <a:spcPct val="90000"/>
              </a:lnSpc>
              <a:buClr>
                <a:schemeClr val="accent1"/>
              </a:buClr>
              <a:buSzPct val="80000"/>
            </a:pPr>
            <a:r>
              <a:rPr lang="en-US" b="1" dirty="0"/>
              <a:t> </a:t>
            </a:r>
          </a:p>
          <a:p>
            <a:pPr marL="285750" indent="-285750">
              <a:lnSpc>
                <a:spcPct val="90000"/>
              </a:lnSpc>
              <a:buClr>
                <a:schemeClr val="accent1"/>
              </a:buClr>
              <a:buSzPct val="80000"/>
              <a:buFont typeface="Wingdings 3" charset="2"/>
              <a:buChar char=""/>
            </a:pPr>
            <a:r>
              <a:rPr lang="en-US" b="1" dirty="0"/>
              <a:t>Invasive Exotic Removal Maintenance ($40,240 – Millage 0.0152)</a:t>
            </a:r>
          </a:p>
          <a:p>
            <a:pPr marL="285750" indent="-285750">
              <a:lnSpc>
                <a:spcPct val="90000"/>
              </a:lnSpc>
              <a:buClr>
                <a:schemeClr val="accent1"/>
              </a:buClr>
              <a:buSzPct val="80000"/>
              <a:buFont typeface="Wingdings 3" charset="2"/>
              <a:buChar char=""/>
            </a:pPr>
            <a:endParaRPr lang="en-US" b="1" dirty="0"/>
          </a:p>
          <a:p>
            <a:pPr marL="285750" indent="-285750">
              <a:lnSpc>
                <a:spcPct val="90000"/>
              </a:lnSpc>
              <a:buClr>
                <a:schemeClr val="accent1"/>
              </a:buClr>
              <a:buSzPct val="80000"/>
              <a:buFont typeface="Wingdings 3" charset="2"/>
              <a:buChar char=""/>
            </a:pPr>
            <a:r>
              <a:rPr lang="en-US" b="1" dirty="0"/>
              <a:t>Annual Surface Material Replenishment at Parks ($21,525 – Millage 0.0081)</a:t>
            </a:r>
          </a:p>
          <a:p>
            <a:pPr>
              <a:lnSpc>
                <a:spcPct val="90000"/>
              </a:lnSpc>
              <a:buClr>
                <a:schemeClr val="accent1"/>
              </a:buClr>
              <a:buSzPct val="80000"/>
            </a:pPr>
            <a:r>
              <a:rPr lang="en-US" b="1" dirty="0"/>
              <a:t> </a:t>
            </a:r>
          </a:p>
          <a:p>
            <a:pPr marL="285750" indent="-285750">
              <a:lnSpc>
                <a:spcPct val="90000"/>
              </a:lnSpc>
              <a:buClr>
                <a:schemeClr val="accent1"/>
              </a:buClr>
              <a:buSzPct val="80000"/>
              <a:buFont typeface="Wingdings 3" charset="2"/>
              <a:buChar char=""/>
            </a:pPr>
            <a:r>
              <a:rPr lang="en-US" b="1" dirty="0"/>
              <a:t>Crossover Utility Vehicle ($20,000 – Millage 0.0076)</a:t>
            </a:r>
          </a:p>
          <a:p>
            <a:pPr marL="285750" indent="-285750">
              <a:lnSpc>
                <a:spcPct val="90000"/>
              </a:lnSpc>
              <a:buClr>
                <a:schemeClr val="accent1"/>
              </a:buClr>
              <a:buSzPct val="80000"/>
              <a:buFont typeface="Wingdings 3" charset="2"/>
              <a:buChar char=""/>
            </a:pPr>
            <a:endParaRPr lang="en-US" b="1" dirty="0"/>
          </a:p>
          <a:p>
            <a:pPr marL="285750" indent="-285750">
              <a:lnSpc>
                <a:spcPct val="90000"/>
              </a:lnSpc>
              <a:buClr>
                <a:schemeClr val="accent1"/>
              </a:buClr>
              <a:buSzPct val="80000"/>
              <a:buFont typeface="Wingdings 3" charset="2"/>
              <a:buChar char=""/>
            </a:pPr>
            <a:r>
              <a:rPr lang="en-US" b="1" dirty="0"/>
              <a:t>Town Server ($15,000 – Millage 0.0057)</a:t>
            </a:r>
          </a:p>
          <a:p>
            <a:pPr marL="285750" indent="-285750">
              <a:lnSpc>
                <a:spcPct val="90000"/>
              </a:lnSpc>
              <a:buClr>
                <a:schemeClr val="accent1"/>
              </a:buClr>
              <a:buSzPct val="80000"/>
              <a:buFont typeface="Wingdings 3" charset="2"/>
              <a:buChar char=""/>
            </a:pPr>
            <a:endParaRPr lang="en-US" b="1" dirty="0"/>
          </a:p>
          <a:p>
            <a:pPr>
              <a:lnSpc>
                <a:spcPct val="90000"/>
              </a:lnSpc>
              <a:buClr>
                <a:schemeClr val="accent1"/>
              </a:buClr>
              <a:buSzPct val="80000"/>
            </a:pPr>
            <a:br>
              <a:rPr lang="en-US" b="1" dirty="0"/>
            </a:br>
            <a:endParaRPr lang="en-US" b="1" dirty="0"/>
          </a:p>
          <a:p>
            <a:pPr>
              <a:lnSpc>
                <a:spcPct val="90000"/>
              </a:lnSpc>
              <a:buClr>
                <a:schemeClr val="accent1"/>
              </a:buClr>
              <a:buSzPct val="80000"/>
            </a:pPr>
            <a:endParaRPr lang="en-US" dirty="0">
              <a:solidFill>
                <a:srgbClr val="00B0F0"/>
              </a:solidFill>
            </a:endParaRPr>
          </a:p>
          <a:p>
            <a:pPr marL="285750" indent="-285750">
              <a:lnSpc>
                <a:spcPct val="90000"/>
              </a:lnSpc>
              <a:buClr>
                <a:schemeClr val="accent1"/>
              </a:buClr>
              <a:buSzPct val="80000"/>
              <a:buFont typeface="Wingdings 3" charset="2"/>
              <a:buChar char=""/>
            </a:pPr>
            <a:endParaRPr lang="en-US" dirty="0">
              <a:solidFill>
                <a:srgbClr val="00B0F0"/>
              </a:solidFill>
            </a:endParaRPr>
          </a:p>
          <a:p>
            <a:pPr marL="285750" indent="-285750">
              <a:lnSpc>
                <a:spcPct val="90000"/>
              </a:lnSpc>
              <a:buClr>
                <a:schemeClr val="accent1"/>
              </a:buClr>
              <a:buSzPct val="80000"/>
              <a:buFont typeface="Wingdings 3" charset="2"/>
              <a:buChar char=""/>
            </a:pPr>
            <a:endParaRPr lang="en-US" dirty="0">
              <a:solidFill>
                <a:srgbClr val="00B0F0"/>
              </a:solidFill>
            </a:endParaRPr>
          </a:p>
          <a:p>
            <a:pPr>
              <a:lnSpc>
                <a:spcPct val="90000"/>
              </a:lnSpc>
              <a:spcBef>
                <a:spcPts val="1000"/>
              </a:spcBef>
              <a:buClr>
                <a:schemeClr val="accent1"/>
              </a:buClr>
              <a:buSzPct val="80000"/>
              <a:buFont typeface="Wingdings 3" charset="2"/>
              <a:buChar char=""/>
            </a:pPr>
            <a:endParaRPr lang="en-US" sz="900" dirty="0">
              <a:solidFill>
                <a:schemeClr val="tx1">
                  <a:lumMod val="75000"/>
                  <a:lumOff val="25000"/>
                </a:schemeClr>
              </a:solidFill>
            </a:endParaRPr>
          </a:p>
        </p:txBody>
      </p:sp>
      <p:sp>
        <p:nvSpPr>
          <p:cNvPr id="6" name="AutoShape 4" descr="Image result for fire department clip art"/>
          <p:cNvSpPr>
            <a:spLocks noChangeAspect="1" noChangeArrowheads="1"/>
          </p:cNvSpPr>
          <p:nvPr/>
        </p:nvSpPr>
        <p:spPr bwMode="auto">
          <a:xfrm>
            <a:off x="1500187" y="754856"/>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dirty="0"/>
          </a:p>
        </p:txBody>
      </p:sp>
      <p:sp>
        <p:nvSpPr>
          <p:cNvPr id="21" name="Slide Number Placeholder 3">
            <a:extLst>
              <a:ext uri="{FF2B5EF4-FFF2-40B4-BE49-F238E27FC236}">
                <a16:creationId xmlns:a16="http://schemas.microsoft.com/office/drawing/2014/main" id="{65664D10-8E13-47EE-A219-A87C5F202FE4}"/>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7</a:t>
            </a:fld>
            <a:endParaRPr lang="en-US" sz="1600" b="1" dirty="0">
              <a:solidFill>
                <a:schemeClr val="bg1"/>
              </a:solidFill>
            </a:endParaRPr>
          </a:p>
        </p:txBody>
      </p:sp>
    </p:spTree>
    <p:extLst>
      <p:ext uri="{BB962C8B-B14F-4D97-AF65-F5344CB8AC3E}">
        <p14:creationId xmlns:p14="http://schemas.microsoft.com/office/powerpoint/2010/main" val="2185548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8492E6-0881-FA36-0E9A-4DFD5848B9D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2903EAE-C4BB-39EB-1B86-D078FAC68490}"/>
              </a:ext>
            </a:extLst>
          </p:cNvPr>
          <p:cNvSpPr txBox="1"/>
          <p:nvPr/>
        </p:nvSpPr>
        <p:spPr>
          <a:xfrm>
            <a:off x="677331" y="513345"/>
            <a:ext cx="9694335" cy="899160"/>
          </a:xfrm>
          <a:prstGeom prst="rect">
            <a:avLst/>
          </a:prstGeom>
        </p:spPr>
        <p:txBody>
          <a:bodyPr vert="horz" lIns="91440" tIns="45720" rIns="91440" bIns="45720" rtlCol="0" anchor="t">
            <a:normAutofit/>
          </a:bodyPr>
          <a:lstStyle/>
          <a:p>
            <a:pPr>
              <a:spcBef>
                <a:spcPct val="0"/>
              </a:spcBef>
              <a:spcAft>
                <a:spcPts val="600"/>
              </a:spcAft>
            </a:pPr>
            <a:r>
              <a:rPr lang="en-US" sz="3600" b="1" i="1" dirty="0">
                <a:solidFill>
                  <a:schemeClr val="accent1"/>
                </a:solidFill>
                <a:latin typeface="+mj-lt"/>
                <a:ea typeface="+mj-ea"/>
                <a:cs typeface="+mj-cs"/>
              </a:rPr>
              <a:t>Program Modifications Funded (</a:t>
            </a:r>
            <a:r>
              <a:rPr lang="en-US" sz="2800" b="1" i="1" dirty="0">
                <a:solidFill>
                  <a:schemeClr val="accent1"/>
                </a:solidFill>
                <a:latin typeface="+mj-lt"/>
                <a:ea typeface="+mj-ea"/>
                <a:cs typeface="+mj-cs"/>
              </a:rPr>
              <a:t>Continue)  </a:t>
            </a:r>
          </a:p>
        </p:txBody>
      </p:sp>
      <p:sp>
        <p:nvSpPr>
          <p:cNvPr id="8" name="TextBox 7">
            <a:extLst>
              <a:ext uri="{FF2B5EF4-FFF2-40B4-BE49-F238E27FC236}">
                <a16:creationId xmlns:a16="http://schemas.microsoft.com/office/drawing/2014/main" id="{559179B9-915D-369F-12EF-11A8CF3BC143}"/>
              </a:ext>
            </a:extLst>
          </p:cNvPr>
          <p:cNvSpPr txBox="1"/>
          <p:nvPr/>
        </p:nvSpPr>
        <p:spPr>
          <a:xfrm>
            <a:off x="681162" y="1271851"/>
            <a:ext cx="8691438" cy="5140981"/>
          </a:xfrm>
          <a:prstGeom prst="rect">
            <a:avLst/>
          </a:prstGeom>
        </p:spPr>
        <p:txBody>
          <a:bodyPr vert="horz" lIns="91440" tIns="45720" rIns="91440" bIns="45720" rtlCol="0">
            <a:noAutofit/>
          </a:bodyPr>
          <a:lstStyle/>
          <a:p>
            <a:pPr marL="285750" indent="-285750">
              <a:lnSpc>
                <a:spcPct val="90000"/>
              </a:lnSpc>
              <a:buClr>
                <a:schemeClr val="accent1"/>
              </a:buClr>
              <a:buSzPct val="80000"/>
              <a:buFont typeface="Wingdings 3" charset="2"/>
              <a:buChar char=""/>
            </a:pPr>
            <a:r>
              <a:rPr lang="en-US" b="1" dirty="0"/>
              <a:t>Camera Upgrade – Rolling Oaks &amp; Equestrian Parks ($14,000 – Millage 0.0053)</a:t>
            </a:r>
          </a:p>
          <a:p>
            <a:pPr>
              <a:lnSpc>
                <a:spcPct val="90000"/>
              </a:lnSpc>
              <a:buClr>
                <a:schemeClr val="accent1"/>
              </a:buClr>
              <a:buSzPct val="80000"/>
            </a:pPr>
            <a:r>
              <a:rPr lang="en-US" b="1" dirty="0"/>
              <a:t> </a:t>
            </a:r>
          </a:p>
          <a:p>
            <a:pPr marL="285750" indent="-285750">
              <a:lnSpc>
                <a:spcPct val="90000"/>
              </a:lnSpc>
              <a:buClr>
                <a:schemeClr val="accent1"/>
              </a:buClr>
              <a:buSzPct val="80000"/>
              <a:buFont typeface="Wingdings 3" charset="2"/>
              <a:buChar char=""/>
            </a:pPr>
            <a:r>
              <a:rPr lang="en-US" b="1" dirty="0"/>
              <a:t>Pressure Washing Equipment ($12,000 – Millage 0.0045)</a:t>
            </a:r>
          </a:p>
          <a:p>
            <a:pPr marL="285750" indent="-285750">
              <a:lnSpc>
                <a:spcPct val="90000"/>
              </a:lnSpc>
              <a:buClr>
                <a:schemeClr val="accent1"/>
              </a:buClr>
              <a:buSzPct val="80000"/>
              <a:buFont typeface="Wingdings 3" charset="2"/>
              <a:buChar char=""/>
            </a:pPr>
            <a:endParaRPr lang="en-US" b="1" dirty="0"/>
          </a:p>
          <a:p>
            <a:pPr marL="285750" indent="-285750">
              <a:lnSpc>
                <a:spcPct val="90000"/>
              </a:lnSpc>
              <a:buClr>
                <a:schemeClr val="accent1"/>
              </a:buClr>
              <a:buSzPct val="80000"/>
              <a:buFont typeface="Wingdings 3" charset="2"/>
              <a:buChar char=""/>
            </a:pPr>
            <a:r>
              <a:rPr lang="en-US" b="1" dirty="0"/>
              <a:t>Public Record Request System ($6,000 – Millage 0.0023)</a:t>
            </a:r>
          </a:p>
          <a:p>
            <a:pPr marL="285750" indent="-285750">
              <a:lnSpc>
                <a:spcPct val="90000"/>
              </a:lnSpc>
              <a:buClr>
                <a:schemeClr val="accent1"/>
              </a:buClr>
              <a:buSzPct val="80000"/>
              <a:buFont typeface="Wingdings 3" charset="2"/>
              <a:buChar char=""/>
            </a:pPr>
            <a:endParaRPr lang="en-US" b="1" dirty="0"/>
          </a:p>
          <a:p>
            <a:pPr marL="285750" indent="-285750">
              <a:lnSpc>
                <a:spcPct val="90000"/>
              </a:lnSpc>
              <a:buClr>
                <a:schemeClr val="accent1"/>
              </a:buClr>
              <a:buSzPct val="80000"/>
              <a:buFont typeface="Wingdings 3" charset="2"/>
              <a:buChar char=""/>
            </a:pPr>
            <a:r>
              <a:rPr lang="en-US" b="1" dirty="0"/>
              <a:t>Arena Grooming Equipment ($5,000 – Millage 0.0019)</a:t>
            </a:r>
          </a:p>
          <a:p>
            <a:pPr>
              <a:lnSpc>
                <a:spcPct val="90000"/>
              </a:lnSpc>
              <a:buClr>
                <a:schemeClr val="accent1"/>
              </a:buClr>
              <a:buSzPct val="80000"/>
            </a:pPr>
            <a:endParaRPr lang="en-US" dirty="0">
              <a:solidFill>
                <a:srgbClr val="00B0F0"/>
              </a:solidFill>
            </a:endParaRPr>
          </a:p>
          <a:p>
            <a:pPr marL="285750" indent="-285750">
              <a:lnSpc>
                <a:spcPct val="90000"/>
              </a:lnSpc>
              <a:buClr>
                <a:schemeClr val="accent1"/>
              </a:buClr>
              <a:buSzPct val="80000"/>
              <a:buFont typeface="Wingdings 3" charset="2"/>
              <a:buChar char=""/>
            </a:pPr>
            <a:endParaRPr lang="en-US" dirty="0">
              <a:solidFill>
                <a:srgbClr val="00B0F0"/>
              </a:solidFill>
            </a:endParaRPr>
          </a:p>
          <a:p>
            <a:pPr marL="285750" indent="-285750">
              <a:lnSpc>
                <a:spcPct val="90000"/>
              </a:lnSpc>
              <a:buClr>
                <a:schemeClr val="accent1"/>
              </a:buClr>
              <a:buSzPct val="80000"/>
              <a:buFont typeface="Wingdings 3" charset="2"/>
              <a:buChar char=""/>
            </a:pPr>
            <a:endParaRPr lang="en-US" dirty="0">
              <a:solidFill>
                <a:srgbClr val="00B0F0"/>
              </a:solidFill>
            </a:endParaRPr>
          </a:p>
          <a:p>
            <a:pPr>
              <a:lnSpc>
                <a:spcPct val="90000"/>
              </a:lnSpc>
              <a:spcBef>
                <a:spcPts val="1000"/>
              </a:spcBef>
              <a:buClr>
                <a:schemeClr val="accent1"/>
              </a:buClr>
              <a:buSzPct val="80000"/>
              <a:buFont typeface="Wingdings 3" charset="2"/>
              <a:buChar char=""/>
            </a:pPr>
            <a:endParaRPr lang="en-US" sz="900" dirty="0">
              <a:solidFill>
                <a:schemeClr val="tx1">
                  <a:lumMod val="75000"/>
                  <a:lumOff val="25000"/>
                </a:schemeClr>
              </a:solidFill>
            </a:endParaRPr>
          </a:p>
        </p:txBody>
      </p:sp>
      <p:sp>
        <p:nvSpPr>
          <p:cNvPr id="6" name="AutoShape 4" descr="Image result for fire department clip art">
            <a:extLst>
              <a:ext uri="{FF2B5EF4-FFF2-40B4-BE49-F238E27FC236}">
                <a16:creationId xmlns:a16="http://schemas.microsoft.com/office/drawing/2014/main" id="{37F34E59-552D-346D-65C2-85B6F6D9A636}"/>
              </a:ext>
            </a:extLst>
          </p:cNvPr>
          <p:cNvSpPr>
            <a:spLocks noChangeAspect="1" noChangeArrowheads="1"/>
          </p:cNvSpPr>
          <p:nvPr/>
        </p:nvSpPr>
        <p:spPr bwMode="auto">
          <a:xfrm>
            <a:off x="1500187" y="754856"/>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dirty="0"/>
          </a:p>
        </p:txBody>
      </p:sp>
      <p:sp>
        <p:nvSpPr>
          <p:cNvPr id="21" name="Slide Number Placeholder 3">
            <a:extLst>
              <a:ext uri="{FF2B5EF4-FFF2-40B4-BE49-F238E27FC236}">
                <a16:creationId xmlns:a16="http://schemas.microsoft.com/office/drawing/2014/main" id="{E204142B-4389-B5F6-5286-D0F76227BCDC}"/>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8</a:t>
            </a:fld>
            <a:endParaRPr lang="en-US" sz="1600" b="1" dirty="0">
              <a:solidFill>
                <a:schemeClr val="bg1"/>
              </a:solidFill>
            </a:endParaRPr>
          </a:p>
        </p:txBody>
      </p:sp>
    </p:spTree>
    <p:extLst>
      <p:ext uri="{BB962C8B-B14F-4D97-AF65-F5344CB8AC3E}">
        <p14:creationId xmlns:p14="http://schemas.microsoft.com/office/powerpoint/2010/main" val="4259998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48760" y="615240"/>
            <a:ext cx="9734967" cy="1200329"/>
          </a:xfrm>
          <a:prstGeom prst="rect">
            <a:avLst/>
          </a:prstGeom>
          <a:noFill/>
        </p:spPr>
        <p:txBody>
          <a:bodyPr wrap="square" rtlCol="0">
            <a:spAutoFit/>
          </a:bodyPr>
          <a:lstStyle/>
          <a:p>
            <a:r>
              <a:rPr lang="en-US" sz="3600" b="1" i="1" dirty="0">
                <a:solidFill>
                  <a:schemeClr val="accent1"/>
                </a:solidFill>
                <a:latin typeface="+mj-lt"/>
                <a:ea typeface="+mj-ea"/>
                <a:cs typeface="+mj-cs"/>
              </a:rPr>
              <a:t>Ten (10) Capital Improvement Projects Funded Include:</a:t>
            </a:r>
          </a:p>
        </p:txBody>
      </p:sp>
      <p:sp>
        <p:nvSpPr>
          <p:cNvPr id="6" name="AutoShape 4" descr="Image result for fire department clip art"/>
          <p:cNvSpPr>
            <a:spLocks noChangeAspect="1" noChangeArrowheads="1"/>
          </p:cNvSpPr>
          <p:nvPr/>
        </p:nvSpPr>
        <p:spPr bwMode="auto">
          <a:xfrm>
            <a:off x="1500187" y="754856"/>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dirty="0"/>
          </a:p>
        </p:txBody>
      </p:sp>
      <p:sp>
        <p:nvSpPr>
          <p:cNvPr id="9" name="Slide Number Placeholder 3">
            <a:extLst>
              <a:ext uri="{FF2B5EF4-FFF2-40B4-BE49-F238E27FC236}">
                <a16:creationId xmlns:a16="http://schemas.microsoft.com/office/drawing/2014/main" id="{C1724FD2-2F2D-4F39-A276-1959028FE6C3}"/>
              </a:ext>
            </a:extLst>
          </p:cNvPr>
          <p:cNvSpPr txBox="1">
            <a:spLocks/>
          </p:cNvSpPr>
          <p:nvPr/>
        </p:nvSpPr>
        <p:spPr>
          <a:xfrm>
            <a:off x="10869839" y="619148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1109A203-8B0C-4215-A769-C6CE2333761D}" type="slidenum">
              <a:rPr lang="en-US" sz="1600" b="1" smtClean="0">
                <a:solidFill>
                  <a:schemeClr val="bg1"/>
                </a:solidFill>
              </a:rPr>
              <a:pPr>
                <a:defRPr/>
              </a:pPr>
              <a:t>9</a:t>
            </a:fld>
            <a:endParaRPr lang="en-US" sz="1600" b="1" dirty="0">
              <a:solidFill>
                <a:schemeClr val="bg1"/>
              </a:solidFill>
            </a:endParaRPr>
          </a:p>
        </p:txBody>
      </p:sp>
      <p:sp>
        <p:nvSpPr>
          <p:cNvPr id="2" name="TextBox 1">
            <a:extLst>
              <a:ext uri="{FF2B5EF4-FFF2-40B4-BE49-F238E27FC236}">
                <a16:creationId xmlns:a16="http://schemas.microsoft.com/office/drawing/2014/main" id="{40680C21-7D01-6B5B-C522-A66720B96205}"/>
              </a:ext>
            </a:extLst>
          </p:cNvPr>
          <p:cNvSpPr txBox="1"/>
          <p:nvPr/>
        </p:nvSpPr>
        <p:spPr>
          <a:xfrm>
            <a:off x="203898" y="1815569"/>
            <a:ext cx="8037734" cy="4524315"/>
          </a:xfrm>
          <a:prstGeom prst="rect">
            <a:avLst/>
          </a:prstGeom>
          <a:noFill/>
        </p:spPr>
        <p:txBody>
          <a:bodyPr wrap="square" rtlCol="0">
            <a:spAutoFit/>
          </a:bodyPr>
          <a:lstStyle/>
          <a:p>
            <a:pPr marL="285750" indent="-285750">
              <a:buClr>
                <a:schemeClr val="accent1"/>
              </a:buClr>
              <a:buFont typeface="Wingdings" panose="05000000000000000000" pitchFamily="2" charset="2"/>
              <a:buChar char="Ø"/>
            </a:pPr>
            <a:r>
              <a:rPr lang="en-US" u="sng" dirty="0"/>
              <a:t>General Fund (GF) Projects: </a:t>
            </a:r>
          </a:p>
          <a:p>
            <a:pPr marL="742950" lvl="1" indent="-285750">
              <a:buClr>
                <a:schemeClr val="accent1"/>
              </a:buClr>
              <a:buFont typeface="Wingdings" panose="05000000000000000000" pitchFamily="2" charset="2"/>
              <a:buChar char="Ø"/>
            </a:pPr>
            <a:r>
              <a:rPr lang="en-US" dirty="0"/>
              <a:t>Fire Wells Replacement &amp; Installation - $70,000 (No Millage Impact)</a:t>
            </a:r>
          </a:p>
          <a:p>
            <a:pPr marL="742950" lvl="1" indent="-285750">
              <a:buClr>
                <a:schemeClr val="accent1"/>
              </a:buClr>
              <a:buFont typeface="Wingdings" panose="05000000000000000000" pitchFamily="2" charset="2"/>
              <a:buChar char="Ø"/>
            </a:pPr>
            <a:endParaRPr lang="en-US" dirty="0">
              <a:highlight>
                <a:srgbClr val="FFFF00"/>
              </a:highlight>
            </a:endParaRPr>
          </a:p>
          <a:p>
            <a:pPr marL="285750" indent="-285750">
              <a:buClr>
                <a:schemeClr val="accent1"/>
              </a:buClr>
              <a:buFont typeface="Wingdings" panose="05000000000000000000" pitchFamily="2" charset="2"/>
              <a:buChar char="Ø"/>
            </a:pPr>
            <a:r>
              <a:rPr lang="en-US" u="sng" dirty="0"/>
              <a:t>Capital Projects Fund: </a:t>
            </a:r>
            <a:endParaRPr lang="en-US" i="1" u="sng" dirty="0"/>
          </a:p>
          <a:p>
            <a:pPr marL="742950" lvl="1" indent="-285750">
              <a:buClr>
                <a:schemeClr val="accent1"/>
              </a:buClr>
              <a:buFont typeface="Wingdings" panose="05000000000000000000" pitchFamily="2" charset="2"/>
              <a:buChar char="Ø"/>
            </a:pPr>
            <a:r>
              <a:rPr lang="en-US" dirty="0"/>
              <a:t>Equestrian Park Playground Rehabilitation - $56,250 (Millage Impact</a:t>
            </a:r>
            <a:r>
              <a:rPr lang="en-US" sz="1500" dirty="0"/>
              <a:t>)</a:t>
            </a:r>
            <a:endParaRPr lang="en-US" dirty="0"/>
          </a:p>
          <a:p>
            <a:pPr marL="742950" lvl="1" indent="-285750">
              <a:buClr>
                <a:schemeClr val="accent1"/>
              </a:buClr>
              <a:buFont typeface="Wingdings" panose="05000000000000000000" pitchFamily="2" charset="2"/>
              <a:buChar char="Ø"/>
            </a:pPr>
            <a:endParaRPr lang="en-US" dirty="0"/>
          </a:p>
          <a:p>
            <a:pPr marL="742950" lvl="1" indent="-285750">
              <a:buClr>
                <a:schemeClr val="accent1"/>
              </a:buClr>
              <a:buFont typeface="Wingdings" panose="05000000000000000000" pitchFamily="2" charset="2"/>
              <a:buChar char="Ø"/>
            </a:pPr>
            <a:r>
              <a:rPr lang="en-US" dirty="0"/>
              <a:t>Entranceway Signage For All Parks - $100,000 (Millage Impact)</a:t>
            </a:r>
          </a:p>
          <a:p>
            <a:pPr marL="742950" lvl="1" indent="-285750">
              <a:buClr>
                <a:schemeClr val="accent1"/>
              </a:buClr>
              <a:buFont typeface="Wingdings" panose="05000000000000000000" pitchFamily="2" charset="2"/>
              <a:buChar char="Ø"/>
            </a:pPr>
            <a:endParaRPr lang="en-US" dirty="0"/>
          </a:p>
          <a:p>
            <a:pPr marL="742950" lvl="1" indent="-285750">
              <a:buClr>
                <a:schemeClr val="accent1"/>
              </a:buClr>
              <a:buFont typeface="Wingdings" panose="05000000000000000000" pitchFamily="2" charset="2"/>
              <a:buChar char="Ø"/>
            </a:pPr>
            <a:r>
              <a:rPr lang="en-US" dirty="0"/>
              <a:t>Front Entrance Modification – Bulletproof glass/doors $100,000 (Millage Impact)</a:t>
            </a:r>
          </a:p>
          <a:p>
            <a:pPr marL="742950" lvl="1" indent="-285750">
              <a:buClr>
                <a:schemeClr val="accent1"/>
              </a:buClr>
              <a:buFont typeface="Wingdings" panose="05000000000000000000" pitchFamily="2" charset="2"/>
              <a:buChar char="Ø"/>
            </a:pPr>
            <a:endParaRPr lang="en-US" dirty="0"/>
          </a:p>
          <a:p>
            <a:pPr marL="742950" lvl="1" indent="-285750">
              <a:buClr>
                <a:schemeClr val="accent1"/>
              </a:buClr>
              <a:buFont typeface="Wingdings" panose="05000000000000000000" pitchFamily="2" charset="2"/>
              <a:buChar char="Ø"/>
            </a:pPr>
            <a:r>
              <a:rPr lang="en-US" dirty="0"/>
              <a:t>LED Monument Signs - $131,440 (No Millage Impact – FY26)</a:t>
            </a:r>
          </a:p>
          <a:p>
            <a:pPr marL="742950" lvl="1" indent="-285750">
              <a:buClr>
                <a:schemeClr val="accent1"/>
              </a:buClr>
              <a:buFont typeface="Wingdings" panose="05000000000000000000" pitchFamily="2" charset="2"/>
              <a:buChar char="Ø"/>
            </a:pPr>
            <a:endParaRPr lang="en-US" dirty="0"/>
          </a:p>
          <a:p>
            <a:pPr marL="742950" lvl="1" indent="-285750">
              <a:buClr>
                <a:schemeClr val="accent1"/>
              </a:buClr>
              <a:buFont typeface="Wingdings" panose="05000000000000000000" pitchFamily="2" charset="2"/>
              <a:buChar char="Ø"/>
            </a:pPr>
            <a:r>
              <a:rPr lang="en-US" dirty="0"/>
              <a:t>Townhall Multi-purpose Storage Building - $200,000 (No Millage Impact FY26)</a:t>
            </a:r>
          </a:p>
          <a:p>
            <a:pPr lvl="1">
              <a:buClr>
                <a:schemeClr val="accent1"/>
              </a:buClr>
            </a:pPr>
            <a:endParaRPr lang="en-US" dirty="0"/>
          </a:p>
        </p:txBody>
      </p:sp>
    </p:spTree>
    <p:extLst>
      <p:ext uri="{BB962C8B-B14F-4D97-AF65-F5344CB8AC3E}">
        <p14:creationId xmlns:p14="http://schemas.microsoft.com/office/powerpoint/2010/main" val="2669339527"/>
      </p:ext>
    </p:extLst>
  </p:cSld>
  <p:clrMapOvr>
    <a:masterClrMapping/>
  </p:clrMapOvr>
</p:sld>
</file>

<file path=ppt/theme/theme1.xml><?xml version="1.0" encoding="utf-8"?>
<a:theme xmlns:a="http://schemas.openxmlformats.org/drawingml/2006/main" name="Face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ateandTime xmlns="83c37fab-d08a-4216-8f89-a791e2ba7737" xsi:nil="true"/>
    <lcf76f155ced4ddcb4097134ff3c332f xmlns="83c37fab-d08a-4216-8f89-a791e2ba7737">
      <Terms xmlns="http://schemas.microsoft.com/office/infopath/2007/PartnerControls"/>
    </lcf76f155ced4ddcb4097134ff3c332f>
    <TaxCatchAll xmlns="a51a6e64-63ff-47e2-abfa-7e7a2957fec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B995FA22BC254E99838C5F13604C1B" ma:contentTypeVersion="19" ma:contentTypeDescription="Create a new document." ma:contentTypeScope="" ma:versionID="97f7503a925ba477506b7b0639d10557">
  <xsd:schema xmlns:xsd="http://www.w3.org/2001/XMLSchema" xmlns:xs="http://www.w3.org/2001/XMLSchema" xmlns:p="http://schemas.microsoft.com/office/2006/metadata/properties" xmlns:ns2="a51a6e64-63ff-47e2-abfa-7e7a2957fec4" xmlns:ns3="83c37fab-d08a-4216-8f89-a791e2ba7737" targetNamespace="http://schemas.microsoft.com/office/2006/metadata/properties" ma:root="true" ma:fieldsID="4d2931b7544a39e99b148f3f31588776" ns2:_="" ns3:_="">
    <xsd:import namespace="a51a6e64-63ff-47e2-abfa-7e7a2957fec4"/>
    <xsd:import namespace="83c37fab-d08a-4216-8f89-a791e2ba7737"/>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EventHashCode" minOccurs="0"/>
                <xsd:element ref="ns3:MediaServiceGenerationTime" minOccurs="0"/>
                <xsd:element ref="ns3:DateandTime" minOccurs="0"/>
                <xsd:element ref="ns3:lcf76f155ced4ddcb4097134ff3c332f" minOccurs="0"/>
                <xsd:element ref="ns2:TaxCatchAll"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1a6e64-63ff-47e2-abfa-7e7a2957fec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element name="TaxCatchAll" ma:index="23" nillable="true" ma:displayName="Taxonomy Catch All Column" ma:hidden="true" ma:list="{80052610-4cf5-4c3e-8864-c18657358070}" ma:internalName="TaxCatchAll" ma:showField="CatchAllData" ma:web="a51a6e64-63ff-47e2-abfa-7e7a2957fec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3c37fab-d08a-4216-8f89-a791e2ba7737"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Location" ma:index="17" nillable="true" ma:displayName="MediaServiceLocation" ma:internalName="MediaServiceLocation"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DateandTime" ma:index="20" nillable="true" ma:displayName="Date and Time" ma:format="DateTime" ma:internalName="DateandTime">
      <xsd:simpleType>
        <xsd:restriction base="dms:DateTim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88cd0f1-957f-48ab-a37e-5be9f7259c48"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F93F4D-D7AF-4044-B959-EE1883E4B4DC}">
  <ds:schemaRefs>
    <ds:schemaRef ds:uri="http://schemas.microsoft.com/sharepoint/v3/contenttype/forms"/>
  </ds:schemaRefs>
</ds:datastoreItem>
</file>

<file path=customXml/itemProps2.xml><?xml version="1.0" encoding="utf-8"?>
<ds:datastoreItem xmlns:ds="http://schemas.openxmlformats.org/officeDocument/2006/customXml" ds:itemID="{74401F23-E472-44EC-BB49-65535401429A}">
  <ds:schemaRefs>
    <ds:schemaRef ds:uri="a51a6e64-63ff-47e2-abfa-7e7a2957fec4"/>
    <ds:schemaRef ds:uri="83c37fab-d08a-4216-8f89-a791e2ba7737"/>
    <ds:schemaRef ds:uri="http://schemas.microsoft.com/office/2006/documentManagement/types"/>
    <ds:schemaRef ds:uri="http://www.w3.org/XML/1998/namespace"/>
    <ds:schemaRef ds:uri="http://schemas.microsoft.com/office/infopath/2007/PartnerControls"/>
    <ds:schemaRef ds:uri="http://schemas.microsoft.com/office/2006/metadata/properties"/>
    <ds:schemaRef ds:uri="http://purl.org/dc/terms/"/>
    <ds:schemaRef ds:uri="http://schemas.openxmlformats.org/package/2006/metadata/core-properties"/>
    <ds:schemaRef ds:uri="http://purl.org/dc/dcmitype/"/>
    <ds:schemaRef ds:uri="http://purl.org/dc/elements/1.1/"/>
  </ds:schemaRefs>
</ds:datastoreItem>
</file>

<file path=customXml/itemProps3.xml><?xml version="1.0" encoding="utf-8"?>
<ds:datastoreItem xmlns:ds="http://schemas.openxmlformats.org/officeDocument/2006/customXml" ds:itemID="{390F5685-ECAE-4E77-AE77-51613016D4E0}"/>
</file>

<file path=docProps/app.xml><?xml version="1.0" encoding="utf-8"?>
<Properties xmlns="http://schemas.openxmlformats.org/officeDocument/2006/extended-properties" xmlns:vt="http://schemas.openxmlformats.org/officeDocument/2006/docPropsVTypes">
  <Template>Facet</Template>
  <TotalTime>19791</TotalTime>
  <Words>2376</Words>
  <Application>Microsoft Office PowerPoint</Application>
  <PresentationFormat>Widescreen</PresentationFormat>
  <Paragraphs>255</Paragraphs>
  <Slides>22</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0" baseType="lpstr">
      <vt:lpstr>Arial</vt:lpstr>
      <vt:lpstr>Calibri</vt:lpstr>
      <vt:lpstr>Copperplate Gothic Bold</vt:lpstr>
      <vt:lpstr>Trebuchet MS</vt:lpstr>
      <vt:lpstr>Wingdings</vt:lpstr>
      <vt:lpstr>Wingdings 3</vt:lpstr>
      <vt:lpstr>Facet</vt:lpstr>
      <vt:lpstr>Worksheet</vt:lpstr>
      <vt:lpstr>Town of Southwest Ranches, FL </vt:lpstr>
      <vt:lpstr>Budget Process Calendar Of Events</vt:lpstr>
      <vt:lpstr>PowerPoint Presentation</vt:lpstr>
      <vt:lpstr>Ad valorem (Property Tax) Introduction</vt:lpstr>
      <vt:lpstr>PowerPoint Presentation</vt:lpstr>
      <vt:lpstr>How is the same Town Millage Proposed? </vt:lpstr>
      <vt:lpstr>PowerPoint Presentation</vt:lpstr>
      <vt:lpstr>PowerPoint Presentation</vt:lpstr>
      <vt:lpstr>PowerPoint Presentation</vt:lpstr>
      <vt:lpstr>PowerPoint Presentation</vt:lpstr>
      <vt:lpstr>Millage Rate Impact</vt:lpstr>
      <vt:lpstr>PowerPoint Presentation</vt:lpstr>
      <vt:lpstr>Town of Southwest Ranches, FL </vt:lpstr>
      <vt:lpstr>Fire Assessment continues </vt:lpstr>
      <vt:lpstr>PowerPoint Presentation</vt:lpstr>
      <vt:lpstr>Changes in Call Distribution:  FY 2025  vs FY 2026</vt:lpstr>
      <vt:lpstr>Fire Assessment Impact(s)</vt:lpstr>
      <vt:lpstr>Town of Southwest Ranches, FL </vt:lpstr>
      <vt:lpstr>Solid Waste (Garbage) Assessment</vt:lpstr>
      <vt:lpstr>Solid Waste (Garbage) Assessment</vt:lpstr>
      <vt:lpstr>PowerPoint Presentation</vt:lpstr>
      <vt:lpstr>Rate Setting Recap: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Town of Southwest Ranches</dc:title>
  <dc:creator>MDS</dc:creator>
  <cp:lastModifiedBy>Emil Lopez</cp:lastModifiedBy>
  <cp:revision>666</cp:revision>
  <cp:lastPrinted>2024-07-25T20:59:42Z</cp:lastPrinted>
  <dcterms:created xsi:type="dcterms:W3CDTF">2013-07-16T21:59:30Z</dcterms:created>
  <dcterms:modified xsi:type="dcterms:W3CDTF">2025-08-12T19:57:14Z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0x01010013B995FA22BC254E99838C5F13604C1B</vt:lpwstr>
  </property>
  <property fmtid="{D5CDD505-2E9C-101B-9397-08002B2CF9AE}" pid="3" name="MediaServiceImageTags">
    <vt:lpwstr/>
  </property>
</Properties>
</file>