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61" r:id="rId4"/>
  </p:sldMasterIdLst>
  <p:notesMasterIdLst>
    <p:notesMasterId r:id="rId30"/>
  </p:notesMasterIdLst>
  <p:handoutMasterIdLst>
    <p:handoutMasterId r:id="rId31"/>
  </p:handoutMasterIdLst>
  <p:sldIdLst>
    <p:sldId id="256" r:id="rId5"/>
    <p:sldId id="276" r:id="rId6"/>
    <p:sldId id="371" r:id="rId7"/>
    <p:sldId id="413" r:id="rId8"/>
    <p:sldId id="401" r:id="rId9"/>
    <p:sldId id="415" r:id="rId10"/>
    <p:sldId id="410" r:id="rId11"/>
    <p:sldId id="402" r:id="rId12"/>
    <p:sldId id="281" r:id="rId13"/>
    <p:sldId id="418" r:id="rId14"/>
    <p:sldId id="284" r:id="rId15"/>
    <p:sldId id="385" r:id="rId16"/>
    <p:sldId id="412" r:id="rId17"/>
    <p:sldId id="340" r:id="rId18"/>
    <p:sldId id="416" r:id="rId19"/>
    <p:sldId id="404" r:id="rId20"/>
    <p:sldId id="397" r:id="rId21"/>
    <p:sldId id="262" r:id="rId22"/>
    <p:sldId id="409" r:id="rId23"/>
    <p:sldId id="411" r:id="rId24"/>
    <p:sldId id="406" r:id="rId25"/>
    <p:sldId id="268" r:id="rId26"/>
    <p:sldId id="417" r:id="rId27"/>
    <p:sldId id="408" r:id="rId28"/>
    <p:sldId id="396" r:id="rId29"/>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rl Berkey-Abbott" initials="CB" lastIdx="1" clrIdx="0">
    <p:extLst>
      <p:ext uri="{19B8F6BF-5375-455C-9EA6-DF929625EA0E}">
        <p15:presenceInfo xmlns:p15="http://schemas.microsoft.com/office/powerpoint/2012/main" userId="786042c4043603f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E6F1"/>
    <a:srgbClr val="00602B"/>
    <a:srgbClr val="FFEEDD"/>
    <a:srgbClr val="FFDAB5"/>
    <a:srgbClr val="FFFFCC"/>
    <a:srgbClr val="FF3300"/>
    <a:srgbClr val="C3D69B"/>
    <a:srgbClr val="0FEF34"/>
    <a:srgbClr val="FFFF50"/>
    <a:srgbClr val="FF51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80E1D1A-2AA5-4CF1-B16E-1A2A66641963}" v="362" dt="2025-08-12T21:27:39.32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844" y="56"/>
      </p:cViewPr>
      <p:guideLst>
        <p:guide orient="horz" pos="2184"/>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il Lopez" userId="a1f944ac-5f27-44a2-84bb-96748bafd2df" providerId="ADAL" clId="{D80E1D1A-2AA5-4CF1-B16E-1A2A66641963}"/>
    <pc:docChg chg="undo custSel addSld delSld modSld sldOrd">
      <pc:chgData name="Emil Lopez" userId="a1f944ac-5f27-44a2-84bb-96748bafd2df" providerId="ADAL" clId="{D80E1D1A-2AA5-4CF1-B16E-1A2A66641963}" dt="2025-08-12T22:53:39.150" v="4282" actId="2890"/>
      <pc:docMkLst>
        <pc:docMk/>
      </pc:docMkLst>
      <pc:sldChg chg="modSp mod">
        <pc:chgData name="Emil Lopez" userId="a1f944ac-5f27-44a2-84bb-96748bafd2df" providerId="ADAL" clId="{D80E1D1A-2AA5-4CF1-B16E-1A2A66641963}" dt="2025-08-12T19:54:49.247" v="3697" actId="6549"/>
        <pc:sldMkLst>
          <pc:docMk/>
          <pc:sldMk cId="0" sldId="256"/>
        </pc:sldMkLst>
        <pc:spChg chg="mod">
          <ac:chgData name="Emil Lopez" userId="a1f944ac-5f27-44a2-84bb-96748bafd2df" providerId="ADAL" clId="{D80E1D1A-2AA5-4CF1-B16E-1A2A66641963}" dt="2025-08-11T20:10:53.230" v="7" actId="20577"/>
          <ac:spMkLst>
            <pc:docMk/>
            <pc:sldMk cId="0" sldId="256"/>
            <ac:spMk id="7" creationId="{390FACE5-9C71-E57E-3303-FB67924E6C2B}"/>
          </ac:spMkLst>
        </pc:spChg>
        <pc:spChg chg="mod">
          <ac:chgData name="Emil Lopez" userId="a1f944ac-5f27-44a2-84bb-96748bafd2df" providerId="ADAL" clId="{D80E1D1A-2AA5-4CF1-B16E-1A2A66641963}" dt="2025-08-12T19:54:49.247" v="3697" actId="6549"/>
          <ac:spMkLst>
            <pc:docMk/>
            <pc:sldMk cId="0" sldId="256"/>
            <ac:spMk id="7171" creationId="{00000000-0000-0000-0000-000000000000}"/>
          </ac:spMkLst>
        </pc:spChg>
      </pc:sldChg>
      <pc:sldChg chg="del">
        <pc:chgData name="Emil Lopez" userId="a1f944ac-5f27-44a2-84bb-96748bafd2df" providerId="ADAL" clId="{D80E1D1A-2AA5-4CF1-B16E-1A2A66641963}" dt="2025-08-12T17:13:30.184" v="2010" actId="2696"/>
        <pc:sldMkLst>
          <pc:docMk/>
          <pc:sldMk cId="0" sldId="261"/>
        </pc:sldMkLst>
      </pc:sldChg>
      <pc:sldChg chg="modSp add mod">
        <pc:chgData name="Emil Lopez" userId="a1f944ac-5f27-44a2-84bb-96748bafd2df" providerId="ADAL" clId="{D80E1D1A-2AA5-4CF1-B16E-1A2A66641963}" dt="2025-08-12T17:36:46.046" v="2802" actId="14100"/>
        <pc:sldMkLst>
          <pc:docMk/>
          <pc:sldMk cId="0" sldId="262"/>
        </pc:sldMkLst>
        <pc:spChg chg="mod">
          <ac:chgData name="Emil Lopez" userId="a1f944ac-5f27-44a2-84bb-96748bafd2df" providerId="ADAL" clId="{D80E1D1A-2AA5-4CF1-B16E-1A2A66641963}" dt="2025-08-12T17:36:46.046" v="2802" actId="14100"/>
          <ac:spMkLst>
            <pc:docMk/>
            <pc:sldMk cId="0" sldId="262"/>
            <ac:spMk id="27650" creationId="{00000000-0000-0000-0000-000000000000}"/>
          </ac:spMkLst>
        </pc:spChg>
        <pc:graphicFrameChg chg="mod">
          <ac:chgData name="Emil Lopez" userId="a1f944ac-5f27-44a2-84bb-96748bafd2df" providerId="ADAL" clId="{D80E1D1A-2AA5-4CF1-B16E-1A2A66641963}" dt="2025-08-12T17:36:19.009" v="2795"/>
          <ac:graphicFrameMkLst>
            <pc:docMk/>
            <pc:sldMk cId="0" sldId="262"/>
            <ac:graphicFrameMk id="8" creationId="{00000000-0000-0000-0000-000000000000}"/>
          </ac:graphicFrameMkLst>
        </pc:graphicFrameChg>
      </pc:sldChg>
      <pc:sldChg chg="addSp delSp modSp mod">
        <pc:chgData name="Emil Lopez" userId="a1f944ac-5f27-44a2-84bb-96748bafd2df" providerId="ADAL" clId="{D80E1D1A-2AA5-4CF1-B16E-1A2A66641963}" dt="2025-08-12T21:12:39.317" v="4134" actId="6549"/>
        <pc:sldMkLst>
          <pc:docMk/>
          <pc:sldMk cId="0" sldId="268"/>
        </pc:sldMkLst>
        <pc:spChg chg="add mod">
          <ac:chgData name="Emil Lopez" userId="a1f944ac-5f27-44a2-84bb-96748bafd2df" providerId="ADAL" clId="{D80E1D1A-2AA5-4CF1-B16E-1A2A66641963}" dt="2025-08-12T19:41:34.474" v="3307" actId="1035"/>
          <ac:spMkLst>
            <pc:docMk/>
            <pc:sldMk cId="0" sldId="268"/>
            <ac:spMk id="2" creationId="{A7ED2DF9-1EB4-FE97-6000-CD3129E28AF3}"/>
          </ac:spMkLst>
        </pc:spChg>
        <pc:spChg chg="mod">
          <ac:chgData name="Emil Lopez" userId="a1f944ac-5f27-44a2-84bb-96748bafd2df" providerId="ADAL" clId="{D80E1D1A-2AA5-4CF1-B16E-1A2A66641963}" dt="2025-08-12T21:12:39.317" v="4134" actId="6549"/>
          <ac:spMkLst>
            <pc:docMk/>
            <pc:sldMk cId="0" sldId="268"/>
            <ac:spMk id="3" creationId="{00000000-0000-0000-0000-000000000000}"/>
          </ac:spMkLst>
        </pc:spChg>
        <pc:spChg chg="add del mod">
          <ac:chgData name="Emil Lopez" userId="a1f944ac-5f27-44a2-84bb-96748bafd2df" providerId="ADAL" clId="{D80E1D1A-2AA5-4CF1-B16E-1A2A66641963}" dt="2025-08-12T19:41:29.906" v="3293" actId="478"/>
          <ac:spMkLst>
            <pc:docMk/>
            <pc:sldMk cId="0" sldId="268"/>
            <ac:spMk id="6" creationId="{ED975987-B586-6582-7563-02A1BFF5D400}"/>
          </ac:spMkLst>
        </pc:spChg>
        <pc:spChg chg="del mod">
          <ac:chgData name="Emil Lopez" userId="a1f944ac-5f27-44a2-84bb-96748bafd2df" providerId="ADAL" clId="{D80E1D1A-2AA5-4CF1-B16E-1A2A66641963}" dt="2025-08-12T19:40:20.994" v="3267" actId="478"/>
          <ac:spMkLst>
            <pc:docMk/>
            <pc:sldMk cId="0" sldId="268"/>
            <ac:spMk id="23554" creationId="{00000000-0000-0000-0000-000000000000}"/>
          </ac:spMkLst>
        </pc:spChg>
      </pc:sldChg>
      <pc:sldChg chg="modSp mod">
        <pc:chgData name="Emil Lopez" userId="a1f944ac-5f27-44a2-84bb-96748bafd2df" providerId="ADAL" clId="{D80E1D1A-2AA5-4CF1-B16E-1A2A66641963}" dt="2025-08-12T21:00:43.298" v="3934" actId="20577"/>
        <pc:sldMkLst>
          <pc:docMk/>
          <pc:sldMk cId="0" sldId="276"/>
        </pc:sldMkLst>
        <pc:spChg chg="mod">
          <ac:chgData name="Emil Lopez" userId="a1f944ac-5f27-44a2-84bb-96748bafd2df" providerId="ADAL" clId="{D80E1D1A-2AA5-4CF1-B16E-1A2A66641963}" dt="2025-08-12T21:00:43.298" v="3934" actId="20577"/>
          <ac:spMkLst>
            <pc:docMk/>
            <pc:sldMk cId="0" sldId="276"/>
            <ac:spMk id="3" creationId="{00000000-0000-0000-0000-000000000000}"/>
          </ac:spMkLst>
        </pc:spChg>
      </pc:sldChg>
      <pc:sldChg chg="addSp delSp modSp mod">
        <pc:chgData name="Emil Lopez" userId="a1f944ac-5f27-44a2-84bb-96748bafd2df" providerId="ADAL" clId="{D80E1D1A-2AA5-4CF1-B16E-1A2A66641963}" dt="2025-08-12T22:46:37.188" v="4281" actId="20577"/>
        <pc:sldMkLst>
          <pc:docMk/>
          <pc:sldMk cId="3133146201" sldId="281"/>
        </pc:sldMkLst>
        <pc:spChg chg="del">
          <ac:chgData name="Emil Lopez" userId="a1f944ac-5f27-44a2-84bb-96748bafd2df" providerId="ADAL" clId="{D80E1D1A-2AA5-4CF1-B16E-1A2A66641963}" dt="2025-08-12T16:05:42.799" v="1482" actId="478"/>
          <ac:spMkLst>
            <pc:docMk/>
            <pc:sldMk cId="3133146201" sldId="281"/>
            <ac:spMk id="3" creationId="{00000000-0000-0000-0000-000000000000}"/>
          </ac:spMkLst>
        </pc:spChg>
        <pc:spChg chg="add del mod">
          <ac:chgData name="Emil Lopez" userId="a1f944ac-5f27-44a2-84bb-96748bafd2df" providerId="ADAL" clId="{D80E1D1A-2AA5-4CF1-B16E-1A2A66641963}" dt="2025-08-12T16:05:46.801" v="1484" actId="478"/>
          <ac:spMkLst>
            <pc:docMk/>
            <pc:sldMk cId="3133146201" sldId="281"/>
            <ac:spMk id="6" creationId="{E8029120-0CDA-697D-2C10-4E173D6C91A9}"/>
          </ac:spMkLst>
        </pc:spChg>
        <pc:spChg chg="add mod">
          <ac:chgData name="Emil Lopez" userId="a1f944ac-5f27-44a2-84bb-96748bafd2df" providerId="ADAL" clId="{D80E1D1A-2AA5-4CF1-B16E-1A2A66641963}" dt="2025-08-12T22:46:37.188" v="4281" actId="20577"/>
          <ac:spMkLst>
            <pc:docMk/>
            <pc:sldMk cId="3133146201" sldId="281"/>
            <ac:spMk id="7" creationId="{214635B0-2F61-6056-7864-4C916A080ABB}"/>
          </ac:spMkLst>
        </pc:spChg>
      </pc:sldChg>
      <pc:sldChg chg="modSp add mod modNotesTx">
        <pc:chgData name="Emil Lopez" userId="a1f944ac-5f27-44a2-84bb-96748bafd2df" providerId="ADAL" clId="{D80E1D1A-2AA5-4CF1-B16E-1A2A66641963}" dt="2025-08-12T21:27:39.322" v="4279" actId="20577"/>
        <pc:sldMkLst>
          <pc:docMk/>
          <pc:sldMk cId="2669339527" sldId="284"/>
        </pc:sldMkLst>
        <pc:spChg chg="mod">
          <ac:chgData name="Emil Lopez" userId="a1f944ac-5f27-44a2-84bb-96748bafd2df" providerId="ADAL" clId="{D80E1D1A-2AA5-4CF1-B16E-1A2A66641963}" dt="2025-08-12T21:27:39.322" v="4279" actId="20577"/>
          <ac:spMkLst>
            <pc:docMk/>
            <pc:sldMk cId="2669339527" sldId="284"/>
            <ac:spMk id="2" creationId="{40680C21-7D01-6B5B-C522-A66720B96205}"/>
          </ac:spMkLst>
        </pc:spChg>
        <pc:spChg chg="mod">
          <ac:chgData name="Emil Lopez" userId="a1f944ac-5f27-44a2-84bb-96748bafd2df" providerId="ADAL" clId="{D80E1D1A-2AA5-4CF1-B16E-1A2A66641963}" dt="2025-08-12T16:20:58.915" v="1995" actId="20577"/>
          <ac:spMkLst>
            <pc:docMk/>
            <pc:sldMk cId="2669339527" sldId="284"/>
            <ac:spMk id="3" creationId="{00000000-0000-0000-0000-000000000000}"/>
          </ac:spMkLst>
        </pc:spChg>
      </pc:sldChg>
      <pc:sldChg chg="addSp delSp modSp mod">
        <pc:chgData name="Emil Lopez" userId="a1f944ac-5f27-44a2-84bb-96748bafd2df" providerId="ADAL" clId="{D80E1D1A-2AA5-4CF1-B16E-1A2A66641963}" dt="2025-08-12T20:16:46.835" v="3893" actId="20577"/>
        <pc:sldMkLst>
          <pc:docMk/>
          <pc:sldMk cId="2736391611" sldId="340"/>
        </pc:sldMkLst>
        <pc:spChg chg="add mod">
          <ac:chgData name="Emil Lopez" userId="a1f944ac-5f27-44a2-84bb-96748bafd2df" providerId="ADAL" clId="{D80E1D1A-2AA5-4CF1-B16E-1A2A66641963}" dt="2025-08-12T17:12:52.805" v="2000"/>
          <ac:spMkLst>
            <pc:docMk/>
            <pc:sldMk cId="2736391611" sldId="340"/>
            <ac:spMk id="3" creationId="{0A306EEF-120E-D3C7-7DF2-98A4C3D11292}"/>
          </ac:spMkLst>
        </pc:spChg>
        <pc:spChg chg="mod">
          <ac:chgData name="Emil Lopez" userId="a1f944ac-5f27-44a2-84bb-96748bafd2df" providerId="ADAL" clId="{D80E1D1A-2AA5-4CF1-B16E-1A2A66641963}" dt="2025-08-12T20:16:46.835" v="3893" actId="20577"/>
          <ac:spMkLst>
            <pc:docMk/>
            <pc:sldMk cId="2736391611" sldId="340"/>
            <ac:spMk id="7171" creationId="{00000000-0000-0000-0000-000000000000}"/>
          </ac:spMkLst>
        </pc:spChg>
        <pc:spChg chg="del">
          <ac:chgData name="Emil Lopez" userId="a1f944ac-5f27-44a2-84bb-96748bafd2df" providerId="ADAL" clId="{D80E1D1A-2AA5-4CF1-B16E-1A2A66641963}" dt="2025-08-12T17:12:51.212" v="1999" actId="478"/>
          <ac:spMkLst>
            <pc:docMk/>
            <pc:sldMk cId="2736391611" sldId="340"/>
            <ac:spMk id="7173" creationId="{00000000-0000-0000-0000-000000000000}"/>
          </ac:spMkLst>
        </pc:spChg>
      </pc:sldChg>
      <pc:sldChg chg="addSp delSp modSp mod">
        <pc:chgData name="Emil Lopez" userId="a1f944ac-5f27-44a2-84bb-96748bafd2df" providerId="ADAL" clId="{D80E1D1A-2AA5-4CF1-B16E-1A2A66641963}" dt="2025-08-12T20:15:43.246" v="3891" actId="14100"/>
        <pc:sldMkLst>
          <pc:docMk/>
          <pc:sldMk cId="557199059" sldId="371"/>
        </pc:sldMkLst>
        <pc:spChg chg="mod">
          <ac:chgData name="Emil Lopez" userId="a1f944ac-5f27-44a2-84bb-96748bafd2df" providerId="ADAL" clId="{D80E1D1A-2AA5-4CF1-B16E-1A2A66641963}" dt="2025-08-12T19:55:15.712" v="3699" actId="20577"/>
          <ac:spMkLst>
            <pc:docMk/>
            <pc:sldMk cId="557199059" sldId="371"/>
            <ac:spMk id="2" creationId="{776495C2-FED1-4480-BDB5-7D3269AF31EA}"/>
          </ac:spMkLst>
        </pc:spChg>
        <pc:graphicFrameChg chg="del mod">
          <ac:chgData name="Emil Lopez" userId="a1f944ac-5f27-44a2-84bb-96748bafd2df" providerId="ADAL" clId="{D80E1D1A-2AA5-4CF1-B16E-1A2A66641963}" dt="2025-08-12T15:20:00.260" v="241" actId="478"/>
          <ac:graphicFrameMkLst>
            <pc:docMk/>
            <pc:sldMk cId="557199059" sldId="371"/>
            <ac:graphicFrameMk id="3" creationId="{00000000-0008-0000-0000-000002000000}"/>
          </ac:graphicFrameMkLst>
        </pc:graphicFrameChg>
        <pc:picChg chg="add del mod">
          <ac:chgData name="Emil Lopez" userId="a1f944ac-5f27-44a2-84bb-96748bafd2df" providerId="ADAL" clId="{D80E1D1A-2AA5-4CF1-B16E-1A2A66641963}" dt="2025-08-12T20:15:28.657" v="3887" actId="478"/>
          <ac:picMkLst>
            <pc:docMk/>
            <pc:sldMk cId="557199059" sldId="371"/>
            <ac:picMk id="7" creationId="{BD08D06E-3006-3553-D7C7-D9695B0AB258}"/>
          </ac:picMkLst>
        </pc:picChg>
        <pc:picChg chg="add mod">
          <ac:chgData name="Emil Lopez" userId="a1f944ac-5f27-44a2-84bb-96748bafd2df" providerId="ADAL" clId="{D80E1D1A-2AA5-4CF1-B16E-1A2A66641963}" dt="2025-08-12T20:15:43.246" v="3891" actId="14100"/>
          <ac:picMkLst>
            <pc:docMk/>
            <pc:sldMk cId="557199059" sldId="371"/>
            <ac:picMk id="9" creationId="{F266C995-FA12-20EB-EA0D-657EAA70EE57}"/>
          </ac:picMkLst>
        </pc:picChg>
      </pc:sldChg>
      <pc:sldChg chg="del">
        <pc:chgData name="Emil Lopez" userId="a1f944ac-5f27-44a2-84bb-96748bafd2df" providerId="ADAL" clId="{D80E1D1A-2AA5-4CF1-B16E-1A2A66641963}" dt="2025-08-12T17:35:15.607" v="2787" actId="2696"/>
        <pc:sldMkLst>
          <pc:docMk/>
          <pc:sldMk cId="0" sldId="374"/>
        </pc:sldMkLst>
      </pc:sldChg>
      <pc:sldChg chg="addSp delSp modSp mod">
        <pc:chgData name="Emil Lopez" userId="a1f944ac-5f27-44a2-84bb-96748bafd2df" providerId="ADAL" clId="{D80E1D1A-2AA5-4CF1-B16E-1A2A66641963}" dt="2025-08-12T18:57:32.688" v="2973" actId="1038"/>
        <pc:sldMkLst>
          <pc:docMk/>
          <pc:sldMk cId="0" sldId="385"/>
        </pc:sldMkLst>
        <pc:spChg chg="mod">
          <ac:chgData name="Emil Lopez" userId="a1f944ac-5f27-44a2-84bb-96748bafd2df" providerId="ADAL" clId="{D80E1D1A-2AA5-4CF1-B16E-1A2A66641963}" dt="2025-08-12T18:57:32.688" v="2973" actId="1038"/>
          <ac:spMkLst>
            <pc:docMk/>
            <pc:sldMk cId="0" sldId="385"/>
            <ac:spMk id="35842" creationId="{00000000-0000-0000-0000-000000000000}"/>
          </ac:spMkLst>
        </pc:spChg>
        <pc:graphicFrameChg chg="del">
          <ac:chgData name="Emil Lopez" userId="a1f944ac-5f27-44a2-84bb-96748bafd2df" providerId="ADAL" clId="{D80E1D1A-2AA5-4CF1-B16E-1A2A66641963}" dt="2025-08-12T18:53:55.923" v="2839" actId="478"/>
          <ac:graphicFrameMkLst>
            <pc:docMk/>
            <pc:sldMk cId="0" sldId="385"/>
            <ac:graphicFrameMk id="6" creationId="{00C01DF0-DAEB-8666-2035-F57D3B5F50D6}"/>
          </ac:graphicFrameMkLst>
        </pc:graphicFrameChg>
        <pc:picChg chg="add mod">
          <ac:chgData name="Emil Lopez" userId="a1f944ac-5f27-44a2-84bb-96748bafd2df" providerId="ADAL" clId="{D80E1D1A-2AA5-4CF1-B16E-1A2A66641963}" dt="2025-08-12T18:57:25.398" v="2961" actId="14100"/>
          <ac:picMkLst>
            <pc:docMk/>
            <pc:sldMk cId="0" sldId="385"/>
            <ac:picMk id="4" creationId="{DAE56D78-2CF8-B6BC-63B0-13F71E1836AF}"/>
          </ac:picMkLst>
        </pc:picChg>
      </pc:sldChg>
      <pc:sldChg chg="addSp delSp modSp mod modNotesTx">
        <pc:chgData name="Emil Lopez" userId="a1f944ac-5f27-44a2-84bb-96748bafd2df" providerId="ADAL" clId="{D80E1D1A-2AA5-4CF1-B16E-1A2A66641963}" dt="2025-08-12T21:10:57.430" v="4110" actId="1035"/>
        <pc:sldMkLst>
          <pc:docMk/>
          <pc:sldMk cId="1507839813" sldId="397"/>
        </pc:sldMkLst>
        <pc:spChg chg="add mod">
          <ac:chgData name="Emil Lopez" userId="a1f944ac-5f27-44a2-84bb-96748bafd2df" providerId="ADAL" clId="{D80E1D1A-2AA5-4CF1-B16E-1A2A66641963}" dt="2025-08-12T17:23:33.975" v="2418" actId="1036"/>
          <ac:spMkLst>
            <pc:docMk/>
            <pc:sldMk cId="1507839813" sldId="397"/>
            <ac:spMk id="2" creationId="{1A97CAFF-CB90-EF80-FA5F-6D38ED5FF715}"/>
          </ac:spMkLst>
        </pc:spChg>
        <pc:spChg chg="mod">
          <ac:chgData name="Emil Lopez" userId="a1f944ac-5f27-44a2-84bb-96748bafd2df" providerId="ADAL" clId="{D80E1D1A-2AA5-4CF1-B16E-1A2A66641963}" dt="2025-08-12T21:10:57.430" v="4110" actId="1035"/>
          <ac:spMkLst>
            <pc:docMk/>
            <pc:sldMk cId="1507839813" sldId="397"/>
            <ac:spMk id="3" creationId="{00000000-0000-0000-0000-000000000000}"/>
          </ac:spMkLst>
        </pc:spChg>
        <pc:spChg chg="del">
          <ac:chgData name="Emil Lopez" userId="a1f944ac-5f27-44a2-84bb-96748bafd2df" providerId="ADAL" clId="{D80E1D1A-2AA5-4CF1-B16E-1A2A66641963}" dt="2025-08-12T17:14:33.619" v="2018" actId="478"/>
          <ac:spMkLst>
            <pc:docMk/>
            <pc:sldMk cId="1507839813" sldId="397"/>
            <ac:spMk id="7" creationId="{D09FC1F4-74E8-2DC3-0145-56D630C01E63}"/>
          </ac:spMkLst>
        </pc:spChg>
      </pc:sldChg>
      <pc:sldChg chg="modSp mod">
        <pc:chgData name="Emil Lopez" userId="a1f944ac-5f27-44a2-84bb-96748bafd2df" providerId="ADAL" clId="{D80E1D1A-2AA5-4CF1-B16E-1A2A66641963}" dt="2025-08-12T21:01:26.528" v="3936" actId="20577"/>
        <pc:sldMkLst>
          <pc:docMk/>
          <pc:sldMk cId="3895471505" sldId="401"/>
        </pc:sldMkLst>
        <pc:spChg chg="mod">
          <ac:chgData name="Emil Lopez" userId="a1f944ac-5f27-44a2-84bb-96748bafd2df" providerId="ADAL" clId="{D80E1D1A-2AA5-4CF1-B16E-1A2A66641963}" dt="2025-08-12T16:02:20.887" v="1420" actId="1037"/>
          <ac:spMkLst>
            <pc:docMk/>
            <pc:sldMk cId="3895471505" sldId="401"/>
            <ac:spMk id="2" creationId="{00000000-0000-0000-0000-000000000000}"/>
          </ac:spMkLst>
        </pc:spChg>
        <pc:spChg chg="mod">
          <ac:chgData name="Emil Lopez" userId="a1f944ac-5f27-44a2-84bb-96748bafd2df" providerId="ADAL" clId="{D80E1D1A-2AA5-4CF1-B16E-1A2A66641963}" dt="2025-08-12T19:55:34.994" v="3705" actId="20577"/>
          <ac:spMkLst>
            <pc:docMk/>
            <pc:sldMk cId="3895471505" sldId="401"/>
            <ac:spMk id="3" creationId="{00000000-0000-0000-0000-000000000000}"/>
          </ac:spMkLst>
        </pc:spChg>
        <pc:spChg chg="mod">
          <ac:chgData name="Emil Lopez" userId="a1f944ac-5f27-44a2-84bb-96748bafd2df" providerId="ADAL" clId="{D80E1D1A-2AA5-4CF1-B16E-1A2A66641963}" dt="2025-08-12T19:55:31.319" v="3703" actId="20577"/>
          <ac:spMkLst>
            <pc:docMk/>
            <pc:sldMk cId="3895471505" sldId="401"/>
            <ac:spMk id="5" creationId="{00000000-0000-0000-0000-000000000000}"/>
          </ac:spMkLst>
        </pc:spChg>
        <pc:spChg chg="mod">
          <ac:chgData name="Emil Lopez" userId="a1f944ac-5f27-44a2-84bb-96748bafd2df" providerId="ADAL" clId="{D80E1D1A-2AA5-4CF1-B16E-1A2A66641963}" dt="2025-08-12T16:03:48.349" v="1481" actId="1038"/>
          <ac:spMkLst>
            <pc:docMk/>
            <pc:sldMk cId="3895471505" sldId="401"/>
            <ac:spMk id="8" creationId="{BA6D9634-6C37-438A-98DE-F2E13D88B209}"/>
          </ac:spMkLst>
        </pc:spChg>
        <pc:spChg chg="mod">
          <ac:chgData name="Emil Lopez" userId="a1f944ac-5f27-44a2-84bb-96748bafd2df" providerId="ADAL" clId="{D80E1D1A-2AA5-4CF1-B16E-1A2A66641963}" dt="2025-08-12T21:01:26.528" v="3936" actId="20577"/>
          <ac:spMkLst>
            <pc:docMk/>
            <pc:sldMk cId="3895471505" sldId="401"/>
            <ac:spMk id="9" creationId="{9CAB3E0E-ACC3-4D8E-A8A6-071DA31D5820}"/>
          </ac:spMkLst>
        </pc:spChg>
      </pc:sldChg>
      <pc:sldChg chg="addSp delSp modSp mod">
        <pc:chgData name="Emil Lopez" userId="a1f944ac-5f27-44a2-84bb-96748bafd2df" providerId="ADAL" clId="{D80E1D1A-2AA5-4CF1-B16E-1A2A66641963}" dt="2025-08-12T17:17:55.944" v="2140" actId="113"/>
        <pc:sldMkLst>
          <pc:docMk/>
          <pc:sldMk cId="0" sldId="402"/>
        </pc:sldMkLst>
        <pc:spChg chg="add mod">
          <ac:chgData name="Emil Lopez" userId="a1f944ac-5f27-44a2-84bb-96748bafd2df" providerId="ADAL" clId="{D80E1D1A-2AA5-4CF1-B16E-1A2A66641963}" dt="2025-08-12T17:17:55.944" v="2140" actId="113"/>
          <ac:spMkLst>
            <pc:docMk/>
            <pc:sldMk cId="0" sldId="402"/>
            <ac:spMk id="2" creationId="{35E03C98-41AC-1528-FD94-9B3AF0E155C7}"/>
          </ac:spMkLst>
        </pc:spChg>
        <pc:spChg chg="mod">
          <ac:chgData name="Emil Lopez" userId="a1f944ac-5f27-44a2-84bb-96748bafd2df" providerId="ADAL" clId="{D80E1D1A-2AA5-4CF1-B16E-1A2A66641963}" dt="2025-08-12T15:46:59.912" v="774" actId="6549"/>
          <ac:spMkLst>
            <pc:docMk/>
            <pc:sldMk cId="0" sldId="402"/>
            <ac:spMk id="3" creationId="{00000000-0000-0000-0000-000000000000}"/>
          </ac:spMkLst>
        </pc:spChg>
        <pc:spChg chg="add del mod">
          <ac:chgData name="Emil Lopez" userId="a1f944ac-5f27-44a2-84bb-96748bafd2df" providerId="ADAL" clId="{D80E1D1A-2AA5-4CF1-B16E-1A2A66641963}" dt="2025-08-12T17:17:40.847" v="2126" actId="478"/>
          <ac:spMkLst>
            <pc:docMk/>
            <pc:sldMk cId="0" sldId="402"/>
            <ac:spMk id="6" creationId="{D8263C07-FC89-0536-1BD1-0514E62FD148}"/>
          </ac:spMkLst>
        </pc:spChg>
        <pc:spChg chg="del">
          <ac:chgData name="Emil Lopez" userId="a1f944ac-5f27-44a2-84bb-96748bafd2df" providerId="ADAL" clId="{D80E1D1A-2AA5-4CF1-B16E-1A2A66641963}" dt="2025-08-12T17:17:33.891" v="2125" actId="478"/>
          <ac:spMkLst>
            <pc:docMk/>
            <pc:sldMk cId="0" sldId="402"/>
            <ac:spMk id="14338" creationId="{00000000-0000-0000-0000-000000000000}"/>
          </ac:spMkLst>
        </pc:spChg>
      </pc:sldChg>
      <pc:sldChg chg="addSp modSp del mod modNotesTx">
        <pc:chgData name="Emil Lopez" userId="a1f944ac-5f27-44a2-84bb-96748bafd2df" providerId="ADAL" clId="{D80E1D1A-2AA5-4CF1-B16E-1A2A66641963}" dt="2025-08-12T17:34:54.795" v="2786" actId="2696"/>
        <pc:sldMkLst>
          <pc:docMk/>
          <pc:sldMk cId="0" sldId="403"/>
        </pc:sldMkLst>
        <pc:graphicFrameChg chg="add mod">
          <ac:chgData name="Emil Lopez" userId="a1f944ac-5f27-44a2-84bb-96748bafd2df" providerId="ADAL" clId="{D80E1D1A-2AA5-4CF1-B16E-1A2A66641963}" dt="2025-08-12T17:33:59.703" v="2784"/>
          <ac:graphicFrameMkLst>
            <pc:docMk/>
            <pc:sldMk cId="0" sldId="403"/>
            <ac:graphicFrameMk id="2" creationId="{B997D3A6-6337-C80C-4D97-B5689BEF8524}"/>
          </ac:graphicFrameMkLst>
        </pc:graphicFrameChg>
      </pc:sldChg>
      <pc:sldChg chg="addSp delSp modSp mod ord">
        <pc:chgData name="Emil Lopez" userId="a1f944ac-5f27-44a2-84bb-96748bafd2df" providerId="ADAL" clId="{D80E1D1A-2AA5-4CF1-B16E-1A2A66641963}" dt="2025-08-12T20:17:26.767" v="3896" actId="14100"/>
        <pc:sldMkLst>
          <pc:docMk/>
          <pc:sldMk cId="2996368215" sldId="404"/>
        </pc:sldMkLst>
        <pc:spChg chg="mod">
          <ac:chgData name="Emil Lopez" userId="a1f944ac-5f27-44a2-84bb-96748bafd2df" providerId="ADAL" clId="{D80E1D1A-2AA5-4CF1-B16E-1A2A66641963}" dt="2025-08-12T17:20:52.555" v="2230" actId="207"/>
          <ac:spMkLst>
            <pc:docMk/>
            <pc:sldMk cId="2996368215" sldId="404"/>
            <ac:spMk id="2" creationId="{4CE95383-8093-7D45-B8FD-22AF5ABB41B9}"/>
          </ac:spMkLst>
        </pc:spChg>
        <pc:picChg chg="add mod">
          <ac:chgData name="Emil Lopez" userId="a1f944ac-5f27-44a2-84bb-96748bafd2df" providerId="ADAL" clId="{D80E1D1A-2AA5-4CF1-B16E-1A2A66641963}" dt="2025-08-12T20:17:26.767" v="3896" actId="14100"/>
          <ac:picMkLst>
            <pc:docMk/>
            <pc:sldMk cId="2996368215" sldId="404"/>
            <ac:picMk id="4" creationId="{EA5BDDAE-1531-EA8B-1F1F-41BCE4A06C79}"/>
          </ac:picMkLst>
        </pc:picChg>
        <pc:picChg chg="del">
          <ac:chgData name="Emil Lopez" userId="a1f944ac-5f27-44a2-84bb-96748bafd2df" providerId="ADAL" clId="{D80E1D1A-2AA5-4CF1-B16E-1A2A66641963}" dt="2025-08-12T17:15:42.820" v="2078" actId="478"/>
          <ac:picMkLst>
            <pc:docMk/>
            <pc:sldMk cId="2996368215" sldId="404"/>
            <ac:picMk id="8" creationId="{0CE5814C-BF1E-8D8F-98C2-0C6B8D3B1794}"/>
          </ac:picMkLst>
        </pc:picChg>
      </pc:sldChg>
      <pc:sldChg chg="modSp mod">
        <pc:chgData name="Emil Lopez" userId="a1f944ac-5f27-44a2-84bb-96748bafd2df" providerId="ADAL" clId="{D80E1D1A-2AA5-4CF1-B16E-1A2A66641963}" dt="2025-08-12T21:11:46.101" v="4111" actId="123"/>
        <pc:sldMkLst>
          <pc:docMk/>
          <pc:sldMk cId="0" sldId="406"/>
        </pc:sldMkLst>
        <pc:spChg chg="mod">
          <ac:chgData name="Emil Lopez" userId="a1f944ac-5f27-44a2-84bb-96748bafd2df" providerId="ADAL" clId="{D80E1D1A-2AA5-4CF1-B16E-1A2A66641963}" dt="2025-08-12T21:11:46.101" v="4111" actId="123"/>
          <ac:spMkLst>
            <pc:docMk/>
            <pc:sldMk cId="0" sldId="406"/>
            <ac:spMk id="3" creationId="{00000000-0000-0000-0000-000000000000}"/>
          </ac:spMkLst>
        </pc:spChg>
        <pc:spChg chg="mod">
          <ac:chgData name="Emil Lopez" userId="a1f944ac-5f27-44a2-84bb-96748bafd2df" providerId="ADAL" clId="{D80E1D1A-2AA5-4CF1-B16E-1A2A66641963}" dt="2025-08-12T19:39:56.261" v="3250" actId="14100"/>
          <ac:spMkLst>
            <pc:docMk/>
            <pc:sldMk cId="0" sldId="406"/>
            <ac:spMk id="19458" creationId="{00000000-0000-0000-0000-000000000000}"/>
          </ac:spMkLst>
        </pc:spChg>
      </pc:sldChg>
      <pc:sldChg chg="addSp delSp modSp mod">
        <pc:chgData name="Emil Lopez" userId="a1f944ac-5f27-44a2-84bb-96748bafd2df" providerId="ADAL" clId="{D80E1D1A-2AA5-4CF1-B16E-1A2A66641963}" dt="2025-08-12T20:20:33.101" v="3906" actId="20577"/>
        <pc:sldMkLst>
          <pc:docMk/>
          <pc:sldMk cId="0" sldId="408"/>
        </pc:sldMkLst>
        <pc:spChg chg="mod">
          <ac:chgData name="Emil Lopez" userId="a1f944ac-5f27-44a2-84bb-96748bafd2df" providerId="ADAL" clId="{D80E1D1A-2AA5-4CF1-B16E-1A2A66641963}" dt="2025-08-12T20:20:33.101" v="3906" actId="20577"/>
          <ac:spMkLst>
            <pc:docMk/>
            <pc:sldMk cId="0" sldId="408"/>
            <ac:spMk id="21506" creationId="{00000000-0000-0000-0000-000000000000}"/>
          </ac:spMkLst>
        </pc:spChg>
        <pc:picChg chg="add del mod">
          <ac:chgData name="Emil Lopez" userId="a1f944ac-5f27-44a2-84bb-96748bafd2df" providerId="ADAL" clId="{D80E1D1A-2AA5-4CF1-B16E-1A2A66641963}" dt="2025-08-12T19:33:10.513" v="3197" actId="478"/>
          <ac:picMkLst>
            <pc:docMk/>
            <pc:sldMk cId="0" sldId="408"/>
            <ac:picMk id="3" creationId="{C55E4A74-8FB2-3514-D6AB-C6EEB650FCBB}"/>
          </ac:picMkLst>
        </pc:picChg>
        <pc:picChg chg="del">
          <ac:chgData name="Emil Lopez" userId="a1f944ac-5f27-44a2-84bb-96748bafd2df" providerId="ADAL" clId="{D80E1D1A-2AA5-4CF1-B16E-1A2A66641963}" dt="2025-08-12T19:33:01.489" v="3194" actId="478"/>
          <ac:picMkLst>
            <pc:docMk/>
            <pc:sldMk cId="0" sldId="408"/>
            <ac:picMk id="4" creationId="{A18C0ACC-D337-6C37-7E85-D45F8E1CF518}"/>
          </ac:picMkLst>
        </pc:picChg>
        <pc:picChg chg="add mod">
          <ac:chgData name="Emil Lopez" userId="a1f944ac-5f27-44a2-84bb-96748bafd2df" providerId="ADAL" clId="{D80E1D1A-2AA5-4CF1-B16E-1A2A66641963}" dt="2025-08-12T19:35:03.380" v="3201" actId="14100"/>
          <ac:picMkLst>
            <pc:docMk/>
            <pc:sldMk cId="0" sldId="408"/>
            <ac:picMk id="7" creationId="{2AC798E3-EAF5-1976-F417-867F99DC82BB}"/>
          </ac:picMkLst>
        </pc:picChg>
      </pc:sldChg>
      <pc:sldChg chg="modSp mod">
        <pc:chgData name="Emil Lopez" userId="a1f944ac-5f27-44a2-84bb-96748bafd2df" providerId="ADAL" clId="{D80E1D1A-2AA5-4CF1-B16E-1A2A66641963}" dt="2025-08-12T18:58:28.259" v="2978" actId="20577"/>
        <pc:sldMkLst>
          <pc:docMk/>
          <pc:sldMk cId="1288547403" sldId="409"/>
        </pc:sldMkLst>
        <pc:spChg chg="mod">
          <ac:chgData name="Emil Lopez" userId="a1f944ac-5f27-44a2-84bb-96748bafd2df" providerId="ADAL" clId="{D80E1D1A-2AA5-4CF1-B16E-1A2A66641963}" dt="2025-08-12T18:58:28.259" v="2978" actId="20577"/>
          <ac:spMkLst>
            <pc:docMk/>
            <pc:sldMk cId="1288547403" sldId="409"/>
            <ac:spMk id="25704" creationId="{00000000-0000-0000-0000-000000000000}"/>
          </ac:spMkLst>
        </pc:spChg>
        <pc:graphicFrameChg chg="mod modGraphic">
          <ac:chgData name="Emil Lopez" userId="a1f944ac-5f27-44a2-84bb-96748bafd2df" providerId="ADAL" clId="{D80E1D1A-2AA5-4CF1-B16E-1A2A66641963}" dt="2025-08-12T18:58:16.084" v="2976" actId="14100"/>
          <ac:graphicFrameMkLst>
            <pc:docMk/>
            <pc:sldMk cId="1288547403" sldId="409"/>
            <ac:graphicFrameMk id="4" creationId="{01283A23-5F4F-B8D1-4500-4F8ABF7B079E}"/>
          </ac:graphicFrameMkLst>
        </pc:graphicFrameChg>
      </pc:sldChg>
      <pc:sldChg chg="modSp mod">
        <pc:chgData name="Emil Lopez" userId="a1f944ac-5f27-44a2-84bb-96748bafd2df" providerId="ADAL" clId="{D80E1D1A-2AA5-4CF1-B16E-1A2A66641963}" dt="2025-08-12T19:55:56.094" v="3707" actId="20577"/>
        <pc:sldMkLst>
          <pc:docMk/>
          <pc:sldMk cId="507655107" sldId="410"/>
        </pc:sldMkLst>
        <pc:spChg chg="mod">
          <ac:chgData name="Emil Lopez" userId="a1f944ac-5f27-44a2-84bb-96748bafd2df" providerId="ADAL" clId="{D80E1D1A-2AA5-4CF1-B16E-1A2A66641963}" dt="2025-08-12T19:55:56.094" v="3707" actId="20577"/>
          <ac:spMkLst>
            <pc:docMk/>
            <pc:sldMk cId="507655107" sldId="410"/>
            <ac:spMk id="7171" creationId="{00000000-0000-0000-0000-000000000000}"/>
          </ac:spMkLst>
        </pc:spChg>
      </pc:sldChg>
      <pc:sldChg chg="modSp mod">
        <pc:chgData name="Emil Lopez" userId="a1f944ac-5f27-44a2-84bb-96748bafd2df" providerId="ADAL" clId="{D80E1D1A-2AA5-4CF1-B16E-1A2A66641963}" dt="2025-08-12T20:18:57.138" v="3898" actId="20577"/>
        <pc:sldMkLst>
          <pc:docMk/>
          <pc:sldMk cId="1377609705" sldId="411"/>
        </pc:sldMkLst>
        <pc:spChg chg="mod">
          <ac:chgData name="Emil Lopez" userId="a1f944ac-5f27-44a2-84bb-96748bafd2df" providerId="ADAL" clId="{D80E1D1A-2AA5-4CF1-B16E-1A2A66641963}" dt="2025-08-12T20:18:57.138" v="3898" actId="20577"/>
          <ac:spMkLst>
            <pc:docMk/>
            <pc:sldMk cId="1377609705" sldId="411"/>
            <ac:spMk id="7171" creationId="{00000000-0000-0000-0000-000000000000}"/>
          </ac:spMkLst>
        </pc:spChg>
      </pc:sldChg>
      <pc:sldChg chg="addSp delSp modSp mod">
        <pc:chgData name="Emil Lopez" userId="a1f944ac-5f27-44a2-84bb-96748bafd2df" providerId="ADAL" clId="{D80E1D1A-2AA5-4CF1-B16E-1A2A66641963}" dt="2025-08-12T18:57:19.064" v="2960" actId="1036"/>
        <pc:sldMkLst>
          <pc:docMk/>
          <pc:sldMk cId="0" sldId="412"/>
        </pc:sldMkLst>
        <pc:spChg chg="mod">
          <ac:chgData name="Emil Lopez" userId="a1f944ac-5f27-44a2-84bb-96748bafd2df" providerId="ADAL" clId="{D80E1D1A-2AA5-4CF1-B16E-1A2A66641963}" dt="2025-08-12T18:57:19.064" v="2960" actId="1036"/>
          <ac:spMkLst>
            <pc:docMk/>
            <pc:sldMk cId="0" sldId="412"/>
            <ac:spMk id="37890" creationId="{00000000-0000-0000-0000-000000000000}"/>
          </ac:spMkLst>
        </pc:spChg>
        <pc:graphicFrameChg chg="add del">
          <ac:chgData name="Emil Lopez" userId="a1f944ac-5f27-44a2-84bb-96748bafd2df" providerId="ADAL" clId="{D80E1D1A-2AA5-4CF1-B16E-1A2A66641963}" dt="2025-08-12T18:55:12.096" v="2845" actId="478"/>
          <ac:graphicFrameMkLst>
            <pc:docMk/>
            <pc:sldMk cId="0" sldId="412"/>
            <ac:graphicFrameMk id="5" creationId="{28BF7F9E-CBD1-FCFC-E34A-9BF4BE2B2AD5}"/>
          </ac:graphicFrameMkLst>
        </pc:graphicFrameChg>
        <pc:picChg chg="add mod">
          <ac:chgData name="Emil Lopez" userId="a1f944ac-5f27-44a2-84bb-96748bafd2df" providerId="ADAL" clId="{D80E1D1A-2AA5-4CF1-B16E-1A2A66641963}" dt="2025-08-12T18:57:13.259" v="2936" actId="14100"/>
          <ac:picMkLst>
            <pc:docMk/>
            <pc:sldMk cId="0" sldId="412"/>
            <ac:picMk id="4" creationId="{72E9DADB-3E6C-4ACB-17C1-FD0F7F716DEC}"/>
          </ac:picMkLst>
        </pc:picChg>
      </pc:sldChg>
      <pc:sldChg chg="addSp delSp modSp mod modNotesTx">
        <pc:chgData name="Emil Lopez" userId="a1f944ac-5f27-44a2-84bb-96748bafd2df" providerId="ADAL" clId="{D80E1D1A-2AA5-4CF1-B16E-1A2A66641963}" dt="2025-08-12T21:22:54.340" v="4266" actId="20577"/>
        <pc:sldMkLst>
          <pc:docMk/>
          <pc:sldMk cId="1190632209" sldId="413"/>
        </pc:sldMkLst>
        <pc:spChg chg="mod">
          <ac:chgData name="Emil Lopez" userId="a1f944ac-5f27-44a2-84bb-96748bafd2df" providerId="ADAL" clId="{D80E1D1A-2AA5-4CF1-B16E-1A2A66641963}" dt="2025-08-12T19:55:24.038" v="3701" actId="20577"/>
          <ac:spMkLst>
            <pc:docMk/>
            <pc:sldMk cId="1190632209" sldId="413"/>
            <ac:spMk id="2" creationId="{776495C2-FED1-4480-BDB5-7D3269AF31EA}"/>
          </ac:spMkLst>
        </pc:spChg>
        <pc:graphicFrameChg chg="del">
          <ac:chgData name="Emil Lopez" userId="a1f944ac-5f27-44a2-84bb-96748bafd2df" providerId="ADAL" clId="{D80E1D1A-2AA5-4CF1-B16E-1A2A66641963}" dt="2025-08-12T15:29:59.538" v="242" actId="478"/>
          <ac:graphicFrameMkLst>
            <pc:docMk/>
            <pc:sldMk cId="1190632209" sldId="413"/>
            <ac:graphicFrameMk id="5" creationId="{8C8F0AAC-61C6-8C54-8BF3-22B693F1F75F}"/>
          </ac:graphicFrameMkLst>
        </pc:graphicFrameChg>
        <pc:picChg chg="add del mod">
          <ac:chgData name="Emil Lopez" userId="a1f944ac-5f27-44a2-84bb-96748bafd2df" providerId="ADAL" clId="{D80E1D1A-2AA5-4CF1-B16E-1A2A66641963}" dt="2025-08-12T20:14:30.503" v="3881" actId="478"/>
          <ac:picMkLst>
            <pc:docMk/>
            <pc:sldMk cId="1190632209" sldId="413"/>
            <ac:picMk id="6" creationId="{0224B97F-23F7-AB6E-01DE-395F36957043}"/>
          </ac:picMkLst>
        </pc:picChg>
        <pc:picChg chg="add mod">
          <ac:chgData name="Emil Lopez" userId="a1f944ac-5f27-44a2-84bb-96748bafd2df" providerId="ADAL" clId="{D80E1D1A-2AA5-4CF1-B16E-1A2A66641963}" dt="2025-08-12T20:14:48.904" v="3886" actId="14100"/>
          <ac:picMkLst>
            <pc:docMk/>
            <pc:sldMk cId="1190632209" sldId="413"/>
            <ac:picMk id="8" creationId="{486E86CF-2948-8EE1-9E53-D694F7578538}"/>
          </ac:picMkLst>
        </pc:picChg>
      </pc:sldChg>
      <pc:sldChg chg="modSp add del mod">
        <pc:chgData name="Emil Lopez" userId="a1f944ac-5f27-44a2-84bb-96748bafd2df" providerId="ADAL" clId="{D80E1D1A-2AA5-4CF1-B16E-1A2A66641963}" dt="2025-08-12T15:58:26.984" v="1326" actId="2696"/>
        <pc:sldMkLst>
          <pc:docMk/>
          <pc:sldMk cId="1390309091" sldId="414"/>
        </pc:sldMkLst>
        <pc:spChg chg="mod">
          <ac:chgData name="Emil Lopez" userId="a1f944ac-5f27-44a2-84bb-96748bafd2df" providerId="ADAL" clId="{D80E1D1A-2AA5-4CF1-B16E-1A2A66641963}" dt="2025-08-12T15:49:57.470" v="841" actId="20577"/>
          <ac:spMkLst>
            <pc:docMk/>
            <pc:sldMk cId="1390309091" sldId="414"/>
            <ac:spMk id="2" creationId="{68C42B5A-95E0-6202-EA9F-2BC5CB547AE7}"/>
          </ac:spMkLst>
        </pc:spChg>
      </pc:sldChg>
      <pc:sldChg chg="modSp add mod ord">
        <pc:chgData name="Emil Lopez" userId="a1f944ac-5f27-44a2-84bb-96748bafd2df" providerId="ADAL" clId="{D80E1D1A-2AA5-4CF1-B16E-1A2A66641963}" dt="2025-08-12T16:02:02.233" v="1414" actId="14100"/>
        <pc:sldMkLst>
          <pc:docMk/>
          <pc:sldMk cId="1709069423" sldId="415"/>
        </pc:sldMkLst>
        <pc:spChg chg="mod">
          <ac:chgData name="Emil Lopez" userId="a1f944ac-5f27-44a2-84bb-96748bafd2df" providerId="ADAL" clId="{D80E1D1A-2AA5-4CF1-B16E-1A2A66641963}" dt="2025-08-12T16:02:02.233" v="1414" actId="14100"/>
          <ac:spMkLst>
            <pc:docMk/>
            <pc:sldMk cId="1709069423" sldId="415"/>
            <ac:spMk id="3" creationId="{A69FD75A-B843-7715-E4BB-B44A987FB2D1}"/>
          </ac:spMkLst>
        </pc:spChg>
        <pc:spChg chg="mod">
          <ac:chgData name="Emil Lopez" userId="a1f944ac-5f27-44a2-84bb-96748bafd2df" providerId="ADAL" clId="{D80E1D1A-2AA5-4CF1-B16E-1A2A66641963}" dt="2025-08-12T15:50:52.206" v="850" actId="14100"/>
          <ac:spMkLst>
            <pc:docMk/>
            <pc:sldMk cId="1709069423" sldId="415"/>
            <ac:spMk id="14338" creationId="{02849925-C409-55B2-529D-11349A7568FF}"/>
          </ac:spMkLst>
        </pc:spChg>
      </pc:sldChg>
      <pc:sldChg chg="modSp add mod">
        <pc:chgData name="Emil Lopez" userId="a1f944ac-5f27-44a2-84bb-96748bafd2df" providerId="ADAL" clId="{D80E1D1A-2AA5-4CF1-B16E-1A2A66641963}" dt="2025-08-12T17:18:45.527" v="2159" actId="1038"/>
        <pc:sldMkLst>
          <pc:docMk/>
          <pc:sldMk cId="0" sldId="416"/>
        </pc:sldMkLst>
        <pc:spChg chg="mod">
          <ac:chgData name="Emil Lopez" userId="a1f944ac-5f27-44a2-84bb-96748bafd2df" providerId="ADAL" clId="{D80E1D1A-2AA5-4CF1-B16E-1A2A66641963}" dt="2025-08-12T17:18:45.527" v="2159" actId="1038"/>
          <ac:spMkLst>
            <pc:docMk/>
            <pc:sldMk cId="0" sldId="416"/>
            <ac:spMk id="25602" creationId="{00000000-0000-0000-0000-000000000000}"/>
          </ac:spMkLst>
        </pc:spChg>
      </pc:sldChg>
      <pc:sldChg chg="addSp delSp modSp add mod">
        <pc:chgData name="Emil Lopez" userId="a1f944ac-5f27-44a2-84bb-96748bafd2df" providerId="ADAL" clId="{D80E1D1A-2AA5-4CF1-B16E-1A2A66641963}" dt="2025-08-12T21:12:31.031" v="4127" actId="6549"/>
        <pc:sldMkLst>
          <pc:docMk/>
          <pc:sldMk cId="2672143661" sldId="417"/>
        </pc:sldMkLst>
        <pc:spChg chg="mod">
          <ac:chgData name="Emil Lopez" userId="a1f944ac-5f27-44a2-84bb-96748bafd2df" providerId="ADAL" clId="{D80E1D1A-2AA5-4CF1-B16E-1A2A66641963}" dt="2025-08-12T21:12:31.031" v="4127" actId="6549"/>
          <ac:spMkLst>
            <pc:docMk/>
            <pc:sldMk cId="2672143661" sldId="417"/>
            <ac:spMk id="3" creationId="{7BBF6EE5-3AF1-6FB5-9901-14DAAE66BF75}"/>
          </ac:spMkLst>
        </pc:spChg>
        <pc:spChg chg="add del mod">
          <ac:chgData name="Emil Lopez" userId="a1f944ac-5f27-44a2-84bb-96748bafd2df" providerId="ADAL" clId="{D80E1D1A-2AA5-4CF1-B16E-1A2A66641963}" dt="2025-08-12T19:42:02.800" v="3319" actId="478"/>
          <ac:spMkLst>
            <pc:docMk/>
            <pc:sldMk cId="2672143661" sldId="417"/>
            <ac:spMk id="4" creationId="{F7BFD90A-4C03-728A-EF6F-7B3970BC4689}"/>
          </ac:spMkLst>
        </pc:spChg>
        <pc:spChg chg="add mod">
          <ac:chgData name="Emil Lopez" userId="a1f944ac-5f27-44a2-84bb-96748bafd2df" providerId="ADAL" clId="{D80E1D1A-2AA5-4CF1-B16E-1A2A66641963}" dt="2025-08-12T20:19:56.823" v="3904" actId="20577"/>
          <ac:spMkLst>
            <pc:docMk/>
            <pc:sldMk cId="2672143661" sldId="417"/>
            <ac:spMk id="6" creationId="{33B9C766-2828-15F0-1561-2BA1F0A83D0B}"/>
          </ac:spMkLst>
        </pc:spChg>
        <pc:spChg chg="del mod">
          <ac:chgData name="Emil Lopez" userId="a1f944ac-5f27-44a2-84bb-96748bafd2df" providerId="ADAL" clId="{D80E1D1A-2AA5-4CF1-B16E-1A2A66641963}" dt="2025-08-12T19:41:50.918" v="3308" actId="478"/>
          <ac:spMkLst>
            <pc:docMk/>
            <pc:sldMk cId="2672143661" sldId="417"/>
            <ac:spMk id="23554" creationId="{06785558-1A45-E063-D6C6-813E62871679}"/>
          </ac:spMkLst>
        </pc:spChg>
      </pc:sldChg>
      <pc:sldChg chg="add">
        <pc:chgData name="Emil Lopez" userId="a1f944ac-5f27-44a2-84bb-96748bafd2df" providerId="ADAL" clId="{D80E1D1A-2AA5-4CF1-B16E-1A2A66641963}" dt="2025-08-12T22:53:39.150" v="4282" actId="2890"/>
        <pc:sldMkLst>
          <pc:docMk/>
          <pc:sldMk cId="2272714505" sldId="418"/>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1506465363809"/>
          <c:y val="3.6683086277026024E-2"/>
          <c:w val="0.92325836531447569"/>
          <c:h val="0.80266630733207467"/>
        </c:manualLayout>
      </c:layout>
      <c:lineChart>
        <c:grouping val="standard"/>
        <c:varyColors val="0"/>
        <c:ser>
          <c:idx val="0"/>
          <c:order val="0"/>
          <c:tx>
            <c:strRef>
              <c:f>Sheet1!$A$2</c:f>
              <c:strCache>
                <c:ptCount val="1"/>
                <c:pt idx="0">
                  <c:v>Residential </c:v>
                </c:pt>
              </c:strCache>
            </c:strRef>
          </c:tx>
          <c:spPr>
            <a:ln w="28575" cap="rnd">
              <a:solidFill>
                <a:srgbClr val="00B0F0"/>
              </a:solidFill>
              <a:round/>
            </a:ln>
            <a:effectLst/>
          </c:spPr>
          <c:marker>
            <c:symbol val="none"/>
          </c:marker>
          <c:dLbls>
            <c:dLbl>
              <c:idx val="0"/>
              <c:layout>
                <c:manualLayout>
                  <c:x val="-4.1666666666666692E-2"/>
                  <c:y val="5.55555555555555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DEE-4FA4-87D5-DE32DBD5488F}"/>
                </c:ext>
              </c:extLst>
            </c:dLbl>
            <c:dLbl>
              <c:idx val="1"/>
              <c:layout>
                <c:manualLayout>
                  <c:x val="-5.118469904533611E-2"/>
                  <c:y val="8.376978439198616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DEE-4FA4-87D5-DE32DBD5488F}"/>
                </c:ext>
              </c:extLst>
            </c:dLbl>
            <c:dLbl>
              <c:idx val="2"/>
              <c:layout>
                <c:manualLayout>
                  <c:x val="-5.8333333333333334E-2"/>
                  <c:y val="5.09259259259259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DEE-4FA4-87D5-DE32DBD5488F}"/>
                </c:ext>
              </c:extLst>
            </c:dLbl>
            <c:dLbl>
              <c:idx val="3"/>
              <c:layout>
                <c:manualLayout>
                  <c:x val="-5.022884042805302E-2"/>
                  <c:y val="9.1424171362236989E-2"/>
                </c:manualLayout>
              </c:layout>
              <c:tx>
                <c:rich>
                  <a:bodyPr rot="0" spcFirstLastPara="1" vertOverflow="ellipsis" vert="horz" wrap="square" lIns="38100" tIns="19050" rIns="38100" bIns="19050" anchor="ctr" anchorCtr="1">
                    <a:noAutofit/>
                  </a:bodyPr>
                  <a:lstStyle/>
                  <a:p>
                    <a:pPr>
                      <a:defRPr sz="1400" b="0" i="0" u="none" strike="noStrike" kern="1200" baseline="0">
                        <a:solidFill>
                          <a:srgbClr val="00B0F0"/>
                        </a:solidFill>
                        <a:latin typeface="+mn-lt"/>
                        <a:ea typeface="+mn-ea"/>
                        <a:cs typeface="+mn-cs"/>
                      </a:defRPr>
                    </a:pPr>
                    <a:fld id="{C2B00367-5670-4DB7-BEFF-16D27BB15F3C}" type="VALUE">
                      <a:rPr lang="en-US">
                        <a:solidFill>
                          <a:schemeClr val="tx1"/>
                        </a:solidFill>
                      </a:rPr>
                      <a:pPr>
                        <a:defRPr sz="1400">
                          <a:solidFill>
                            <a:srgbClr val="00B0F0"/>
                          </a:solidFill>
                        </a:defRPr>
                      </a:pPr>
                      <a:t>[VALUE]</a:t>
                    </a:fld>
                    <a:endParaRPr lang="en-US"/>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rgbClr val="00B0F0"/>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8.5429452489645369E-2"/>
                      <c:h val="6.4292039466131642E-2"/>
                    </c:manualLayout>
                  </c15:layout>
                  <c15:dlblFieldTable/>
                  <c15:showDataLabelsRange val="0"/>
                </c:ext>
                <c:ext xmlns:c16="http://schemas.microsoft.com/office/drawing/2014/chart" uri="{C3380CC4-5D6E-409C-BE32-E72D297353CC}">
                  <c16:uniqueId val="{00000003-BDEE-4FA4-87D5-DE32DBD5488F}"/>
                </c:ext>
              </c:extLst>
            </c:dLbl>
            <c:dLbl>
              <c:idx val="4"/>
              <c:layout>
                <c:manualLayout>
                  <c:x val="-3.5406714546570711E-2"/>
                  <c:y val="5.408403343921507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DEE-4FA4-87D5-DE32DBD5488F}"/>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Sheet1!$B$1:$F$1</c:f>
              <c:strCache>
                <c:ptCount val="5"/>
                <c:pt idx="0">
                  <c:v>FY 2022</c:v>
                </c:pt>
                <c:pt idx="1">
                  <c:v>FY 2023</c:v>
                </c:pt>
                <c:pt idx="2">
                  <c:v> FY 2024</c:v>
                </c:pt>
                <c:pt idx="3">
                  <c:v> FY 2025</c:v>
                </c:pt>
                <c:pt idx="4">
                  <c:v>Proposed FY 2026</c:v>
                </c:pt>
              </c:strCache>
            </c:strRef>
          </c:cat>
          <c:val>
            <c:numRef>
              <c:f>Sheet1!$B$2:$F$2</c:f>
              <c:numCache>
                <c:formatCode>"$"#,##0.00</c:formatCode>
                <c:ptCount val="5"/>
                <c:pt idx="0">
                  <c:v>690</c:v>
                </c:pt>
                <c:pt idx="1">
                  <c:v>764.44</c:v>
                </c:pt>
                <c:pt idx="2">
                  <c:v>758.63</c:v>
                </c:pt>
                <c:pt idx="3">
                  <c:v>758.63</c:v>
                </c:pt>
                <c:pt idx="4">
                  <c:v>775.46</c:v>
                </c:pt>
              </c:numCache>
            </c:numRef>
          </c:val>
          <c:smooth val="0"/>
          <c:extLst>
            <c:ext xmlns:c16="http://schemas.microsoft.com/office/drawing/2014/chart" uri="{C3380CC4-5D6E-409C-BE32-E72D297353CC}">
              <c16:uniqueId val="{00000005-BDEE-4FA4-87D5-DE32DBD5488F}"/>
            </c:ext>
          </c:extLst>
        </c:ser>
        <c:ser>
          <c:idx val="1"/>
          <c:order val="1"/>
          <c:tx>
            <c:strRef>
              <c:f>Sheet1!$A$3</c:f>
              <c:strCache>
                <c:ptCount val="1"/>
                <c:pt idx="0">
                  <c:v>Acreage</c:v>
                </c:pt>
              </c:strCache>
            </c:strRef>
          </c:tx>
          <c:spPr>
            <a:ln w="28575" cap="rnd">
              <a:solidFill>
                <a:schemeClr val="accent4"/>
              </a:solidFill>
              <a:round/>
            </a:ln>
            <a:effectLst/>
          </c:spPr>
          <c:marker>
            <c:symbol val="none"/>
          </c:marker>
          <c:dLbls>
            <c:dLbl>
              <c:idx val="0"/>
              <c:layout>
                <c:manualLayout>
                  <c:x val="-3.9526174020150441E-2"/>
                  <c:y val="-5.79664167284724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DEE-4FA4-87D5-DE32DBD5488F}"/>
                </c:ext>
              </c:extLst>
            </c:dLbl>
            <c:dLbl>
              <c:idx val="1"/>
              <c:layout>
                <c:manualLayout>
                  <c:x val="-0.05"/>
                  <c:y val="-5.55555555555555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DEE-4FA4-87D5-DE32DBD5488F}"/>
                </c:ext>
              </c:extLst>
            </c:dLbl>
            <c:dLbl>
              <c:idx val="2"/>
              <c:layout>
                <c:manualLayout>
                  <c:x val="-5.0909680930224396E-2"/>
                  <c:y val="-6.59890183435677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BDEE-4FA4-87D5-DE32DBD5488F}"/>
                </c:ext>
              </c:extLst>
            </c:dLbl>
            <c:dLbl>
              <c:idx val="3"/>
              <c:layout>
                <c:manualLayout>
                  <c:x val="-6.0088288616883298E-2"/>
                  <c:y val="-7.3830847050877085E-2"/>
                </c:manualLayout>
              </c:layout>
              <c:tx>
                <c:rich>
                  <a:bodyPr rot="0" spcFirstLastPara="1" vertOverflow="ellipsis" vert="horz" wrap="square" lIns="38100" tIns="19050" rIns="38100" bIns="19050" anchor="ctr" anchorCtr="1">
                    <a:spAutoFit/>
                  </a:bodyPr>
                  <a:lstStyle/>
                  <a:p>
                    <a:pPr>
                      <a:defRPr sz="1400" b="0" i="0" u="none" strike="noStrike" kern="1200" baseline="0">
                        <a:solidFill>
                          <a:srgbClr val="00B0F0"/>
                        </a:solidFill>
                        <a:latin typeface="+mn-lt"/>
                        <a:ea typeface="+mn-ea"/>
                        <a:cs typeface="+mn-cs"/>
                      </a:defRPr>
                    </a:pPr>
                    <a:fld id="{0647CB85-0CDC-4249-B099-1A606D8DB177}" type="VALUE">
                      <a:rPr lang="en-US">
                        <a:solidFill>
                          <a:schemeClr val="tx1"/>
                        </a:solidFill>
                      </a:rPr>
                      <a:pPr>
                        <a:defRPr sz="1400">
                          <a:solidFill>
                            <a:srgbClr val="00B0F0"/>
                          </a:solidFill>
                        </a:defRPr>
                      </a:pPr>
                      <a:t>[VALUE]</a:t>
                    </a:fld>
                    <a:endParaRPr lang="en-US"/>
                  </a:p>
                </c:rich>
              </c:tx>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rgbClr val="00B0F0"/>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BDEE-4FA4-87D5-DE32DBD5488F}"/>
                </c:ext>
              </c:extLst>
            </c:dLbl>
            <c:dLbl>
              <c:idx val="4"/>
              <c:layout>
                <c:manualLayout>
                  <c:x val="-5.0266874848228033E-2"/>
                  <c:y val="-6.850149977206905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BDEE-4FA4-87D5-DE32DBD5488F}"/>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Sheet1!$B$1:$F$1</c:f>
              <c:strCache>
                <c:ptCount val="5"/>
                <c:pt idx="0">
                  <c:v>FY 2022</c:v>
                </c:pt>
                <c:pt idx="1">
                  <c:v>FY 2023</c:v>
                </c:pt>
                <c:pt idx="2">
                  <c:v> FY 2024</c:v>
                </c:pt>
                <c:pt idx="3">
                  <c:v> FY 2025</c:v>
                </c:pt>
                <c:pt idx="4">
                  <c:v>Proposed FY 2026</c:v>
                </c:pt>
              </c:strCache>
            </c:strRef>
          </c:cat>
          <c:val>
            <c:numRef>
              <c:f>Sheet1!$B$3:$F$3</c:f>
              <c:numCache>
                <c:formatCode>"$"#,##0.00</c:formatCode>
                <c:ptCount val="5"/>
                <c:pt idx="0">
                  <c:v>75.959999999999994</c:v>
                </c:pt>
                <c:pt idx="1">
                  <c:v>126.04</c:v>
                </c:pt>
                <c:pt idx="2">
                  <c:v>89.12</c:v>
                </c:pt>
                <c:pt idx="3">
                  <c:v>86.49</c:v>
                </c:pt>
                <c:pt idx="4">
                  <c:v>80.540000000000006</c:v>
                </c:pt>
              </c:numCache>
            </c:numRef>
          </c:val>
          <c:smooth val="0"/>
          <c:extLst>
            <c:ext xmlns:c16="http://schemas.microsoft.com/office/drawing/2014/chart" uri="{C3380CC4-5D6E-409C-BE32-E72D297353CC}">
              <c16:uniqueId val="{0000000B-BDEE-4FA4-87D5-DE32DBD5488F}"/>
            </c:ext>
          </c:extLst>
        </c:ser>
        <c:ser>
          <c:idx val="2"/>
          <c:order val="2"/>
          <c:tx>
            <c:strRef>
              <c:f>Sheet1!#REF!</c:f>
              <c:strCache>
                <c:ptCount val="1"/>
                <c:pt idx="0">
                  <c:v>#REF!</c:v>
                </c:pt>
              </c:strCache>
            </c:strRef>
          </c:tx>
          <c:spPr>
            <a:ln w="28575" cap="rnd">
              <a:solidFill>
                <a:schemeClr val="accent6"/>
              </a:solidFill>
              <a:round/>
            </a:ln>
            <a:effectLst/>
          </c:spPr>
          <c:marker>
            <c:symbol val="none"/>
          </c:marker>
          <c:cat>
            <c:strRef>
              <c:f>Sheet1!$B$1:$F$1</c:f>
              <c:strCache>
                <c:ptCount val="5"/>
                <c:pt idx="0">
                  <c:v>FY 2022</c:v>
                </c:pt>
                <c:pt idx="1">
                  <c:v>FY 2023</c:v>
                </c:pt>
                <c:pt idx="2">
                  <c:v> FY 2024</c:v>
                </c:pt>
                <c:pt idx="3">
                  <c:v> FY 2025</c:v>
                </c:pt>
                <c:pt idx="4">
                  <c:v>Proposed FY 2026</c:v>
                </c:pt>
              </c:strCache>
            </c:strRef>
          </c:cat>
          <c:val>
            <c:numLit>
              <c:formatCode>General</c:formatCode>
              <c:ptCount val="1"/>
              <c:pt idx="0">
                <c:v>1</c:v>
              </c:pt>
            </c:numLit>
          </c:val>
          <c:smooth val="0"/>
          <c:extLst>
            <c:ext xmlns:c16="http://schemas.microsoft.com/office/drawing/2014/chart" uri="{C3380CC4-5D6E-409C-BE32-E72D297353CC}">
              <c16:uniqueId val="{00000000-7AB2-4F2F-8C61-3CF71DC89A32}"/>
            </c:ext>
          </c:extLst>
        </c:ser>
        <c:dLbls>
          <c:showLegendKey val="0"/>
          <c:showVal val="0"/>
          <c:showCatName val="0"/>
          <c:showSerName val="0"/>
          <c:showPercent val="0"/>
          <c:showBubbleSize val="0"/>
        </c:dLbls>
        <c:smooth val="0"/>
        <c:axId val="468942808"/>
        <c:axId val="468946336"/>
      </c:lineChart>
      <c:catAx>
        <c:axId val="468942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468946336"/>
        <c:crosses val="autoZero"/>
        <c:auto val="1"/>
        <c:lblAlgn val="ctr"/>
        <c:lblOffset val="100"/>
        <c:noMultiLvlLbl val="0"/>
      </c:catAx>
      <c:valAx>
        <c:axId val="468946336"/>
        <c:scaling>
          <c:orientation val="minMax"/>
        </c:scaling>
        <c:delete val="0"/>
        <c:axPos val="l"/>
        <c:majorGridlines>
          <c:spPr>
            <a:ln w="9525" cap="flat" cmpd="sng" algn="ctr">
              <a:solidFill>
                <a:srgbClr val="00602B"/>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68942808"/>
        <c:crosses val="autoZero"/>
        <c:crossBetween val="between"/>
      </c:valAx>
      <c:spPr>
        <a:noFill/>
        <a:ln>
          <a:noFill/>
        </a:ln>
        <a:effectLst/>
      </c:spPr>
    </c:plotArea>
    <c:legend>
      <c:legendPos val="r"/>
      <c:legendEntry>
        <c:idx val="2"/>
        <c:delete val="1"/>
      </c:legendEntry>
      <c:layout>
        <c:manualLayout>
          <c:xMode val="edge"/>
          <c:yMode val="edge"/>
          <c:x val="0.74881639560754487"/>
          <c:y val="0.23956932944864687"/>
          <c:w val="0.19124820159905195"/>
          <c:h val="0.31728261376632227"/>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5138"/>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01D5B470-E903-45B0-AD44-40D2663AE754}" type="datetime1">
              <a:rPr lang="en-US" smtClean="0"/>
              <a:t>8/12/2025</a:t>
            </a:fld>
            <a:endParaRPr lang="en-US"/>
          </a:p>
        </p:txBody>
      </p:sp>
      <p:sp>
        <p:nvSpPr>
          <p:cNvPr id="4" name="Footer Placeholder 3"/>
          <p:cNvSpPr>
            <a:spLocks noGrp="1"/>
          </p:cNvSpPr>
          <p:nvPr>
            <p:ph type="ftr" sz="quarter" idx="2"/>
          </p:nvPr>
        </p:nvSpPr>
        <p:spPr>
          <a:xfrm>
            <a:off x="1" y="8829675"/>
            <a:ext cx="3038475" cy="465138"/>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95E4BBD3-37F6-4EF1-8A23-AD1F9F006B5D}" type="slidenum">
              <a:rPr lang="en-US"/>
              <a:pPr>
                <a:defRPr/>
              </a:pPr>
              <a:t>‹#›</a:t>
            </a:fld>
            <a:endParaRPr lang="en-US"/>
          </a:p>
        </p:txBody>
      </p:sp>
    </p:spTree>
    <p:extLst>
      <p:ext uri="{BB962C8B-B14F-4D97-AF65-F5344CB8AC3E}">
        <p14:creationId xmlns:p14="http://schemas.microsoft.com/office/powerpoint/2010/main" val="3235710378"/>
      </p:ext>
    </p:extLst>
  </p:cSld>
  <p:clrMap bg1="lt1" tx1="dk1" bg2="lt2" tx2="dk2" accent1="accent1" accent2="accent2" accent3="accent3" accent4="accent4" accent5="accent5" accent6="accent6" hlink="hlink" folHlink="folHlink"/>
  <p:hf sldNum="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6726"/>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970338" y="0"/>
            <a:ext cx="3038475" cy="466726"/>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294F2BB2-1AEE-4A91-A331-5CB3F4E43DE2}" type="datetime1">
              <a:rPr lang="en-US" smtClean="0"/>
              <a:t>8/12/2025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701675" y="4473576"/>
            <a:ext cx="5607050" cy="3660774"/>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1" y="8829676"/>
            <a:ext cx="3038475" cy="466726"/>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970338" y="8829676"/>
            <a:ext cx="3038475" cy="466726"/>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64A22D28-06A1-4DC5-87BB-C3B9E1635681}" type="slidenum">
              <a:rPr lang="en-US"/>
              <a:pPr>
                <a:defRPr/>
              </a:pPr>
              <a:t>‹#›</a:t>
            </a:fld>
            <a:endParaRPr lang="en-US"/>
          </a:p>
        </p:txBody>
      </p:sp>
    </p:spTree>
    <p:extLst>
      <p:ext uri="{BB962C8B-B14F-4D97-AF65-F5344CB8AC3E}">
        <p14:creationId xmlns:p14="http://schemas.microsoft.com/office/powerpoint/2010/main" val="613987154"/>
      </p:ext>
    </p:extLst>
  </p:cSld>
  <p:clrMap bg1="lt1" tx1="dk1" bg2="lt2" tx2="dk2" accent1="accent1" accent2="accent2" accent3="accent3" accent4="accent4" accent5="accent5" accent6="accent6" hlink="hlink" folHlink="folHlink"/>
  <p:hf sldNum="0" ftr="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 name="Date Placeholder 1">
            <a:extLst>
              <a:ext uri="{FF2B5EF4-FFF2-40B4-BE49-F238E27FC236}">
                <a16:creationId xmlns:a16="http://schemas.microsoft.com/office/drawing/2014/main" id="{2C696B7B-00A2-4710-C3BD-9E79891BEDAD}"/>
              </a:ext>
            </a:extLst>
          </p:cNvPr>
          <p:cNvSpPr>
            <a:spLocks noGrp="1"/>
          </p:cNvSpPr>
          <p:nvPr>
            <p:ph type="dt" idx="1"/>
          </p:nvPr>
        </p:nvSpPr>
        <p:spPr/>
        <p:txBody>
          <a:bodyPr/>
          <a:lstStyle/>
          <a:p>
            <a:pPr>
              <a:defRPr/>
            </a:pPr>
            <a:fld id="{A1E26CB3-EE4D-41BC-8EFE-8159BECE96C0}" type="datetime1">
              <a:rPr lang="en-US" smtClean="0"/>
              <a:t>8/12/2025</a:t>
            </a:fld>
            <a:endParaRPr lang="en-US"/>
          </a:p>
        </p:txBody>
      </p:sp>
      <p:sp>
        <p:nvSpPr>
          <p:cNvPr id="3" name="Header Placeholder 2">
            <a:extLst>
              <a:ext uri="{FF2B5EF4-FFF2-40B4-BE49-F238E27FC236}">
                <a16:creationId xmlns:a16="http://schemas.microsoft.com/office/drawing/2014/main" id="{EFE6EB8A-AE31-4163-B62F-D3545D4B7A90}"/>
              </a:ext>
            </a:extLst>
          </p:cNvPr>
          <p:cNvSpPr>
            <a:spLocks noGrp="1"/>
          </p:cNvSpPr>
          <p:nvPr>
            <p:ph type="hdr" sz="quarter"/>
          </p:nvPr>
        </p:nvSpPr>
        <p:spPr/>
        <p:txBody>
          <a:bodyPr/>
          <a:lstStyle/>
          <a:p>
            <a:pPr>
              <a:defRPr/>
            </a:pPr>
            <a:endParaRPr lang="en-US"/>
          </a:p>
        </p:txBody>
      </p:sp>
    </p:spTree>
    <p:extLst>
      <p:ext uri="{BB962C8B-B14F-4D97-AF65-F5344CB8AC3E}">
        <p14:creationId xmlns:p14="http://schemas.microsoft.com/office/powerpoint/2010/main" val="37425537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2CA79-6F0A-5A58-E183-F7A8D79CC4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5FDA2B-83FF-FE22-35AD-A3A432CF50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6BB299-25B6-2FE1-363E-DE05895A600E}"/>
              </a:ext>
            </a:extLst>
          </p:cNvPr>
          <p:cNvSpPr>
            <a:spLocks noGrp="1"/>
          </p:cNvSpPr>
          <p:nvPr>
            <p:ph type="body" idx="1"/>
          </p:nvPr>
        </p:nvSpPr>
        <p:spPr/>
        <p:txBody>
          <a:bodyPr/>
          <a:lstStyle/>
          <a:p>
            <a:r>
              <a:rPr lang="en-US"/>
              <a:t>Although the current economic environment presents its challenges, and stabilization of the housing market (slow), we are proposing the same millage rage.  It’s important to note that this recommendation considers conservative approach in estimating revenue.</a:t>
            </a:r>
          </a:p>
        </p:txBody>
      </p:sp>
      <p:sp>
        <p:nvSpPr>
          <p:cNvPr id="4" name="Date Placeholder 3">
            <a:extLst>
              <a:ext uri="{FF2B5EF4-FFF2-40B4-BE49-F238E27FC236}">
                <a16:creationId xmlns:a16="http://schemas.microsoft.com/office/drawing/2014/main" id="{D17235DA-9CB5-592A-40C6-4DE6DE1E047C}"/>
              </a:ext>
            </a:extLst>
          </p:cNvPr>
          <p:cNvSpPr>
            <a:spLocks noGrp="1"/>
          </p:cNvSpPr>
          <p:nvPr>
            <p:ph type="dt" idx="1"/>
          </p:nvPr>
        </p:nvSpPr>
        <p:spPr/>
        <p:txBody>
          <a:bodyPr/>
          <a:lstStyle/>
          <a:p>
            <a:pPr>
              <a:defRPr/>
            </a:pPr>
            <a:fld id="{F72B7ED9-7849-4202-89CE-1116B377857D}" type="datetime1">
              <a:rPr lang="en-US" smtClean="0"/>
              <a:t>8/12/2025</a:t>
            </a:fld>
            <a:endParaRPr lang="en-US"/>
          </a:p>
        </p:txBody>
      </p:sp>
      <p:sp>
        <p:nvSpPr>
          <p:cNvPr id="5" name="Header Placeholder 4">
            <a:extLst>
              <a:ext uri="{FF2B5EF4-FFF2-40B4-BE49-F238E27FC236}">
                <a16:creationId xmlns:a16="http://schemas.microsoft.com/office/drawing/2014/main" id="{247AF2EF-1854-DED9-0C6A-321D41911FB7}"/>
              </a:ext>
            </a:extLst>
          </p:cNvPr>
          <p:cNvSpPr>
            <a:spLocks noGrp="1"/>
          </p:cNvSpPr>
          <p:nvPr>
            <p:ph type="hdr" sz="quarter"/>
          </p:nvPr>
        </p:nvSpPr>
        <p:spPr/>
        <p:txBody>
          <a:bodyPr/>
          <a:lstStyle/>
          <a:p>
            <a:pPr>
              <a:defRPr/>
            </a:pPr>
            <a:endParaRPr lang="en-US"/>
          </a:p>
        </p:txBody>
      </p:sp>
    </p:spTree>
    <p:extLst>
      <p:ext uri="{BB962C8B-B14F-4D97-AF65-F5344CB8AC3E}">
        <p14:creationId xmlns:p14="http://schemas.microsoft.com/office/powerpoint/2010/main" val="10534547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r>
              <a:rPr lang="en-US"/>
              <a:t>We are proposing 12 capital improvement projects</a:t>
            </a:r>
          </a:p>
          <a:p>
            <a:r>
              <a:rPr lang="en-US"/>
              <a:t>See CIPs if questions are asked on specific ones.  General Fund Budget will increase to $22,986,964 ($900,000 +135,330).  Transportation by $541,320 ($405,990+135,330)</a:t>
            </a:r>
          </a:p>
        </p:txBody>
      </p:sp>
    </p:spTree>
    <p:extLst>
      <p:ext uri="{BB962C8B-B14F-4D97-AF65-F5344CB8AC3E}">
        <p14:creationId xmlns:p14="http://schemas.microsoft.com/office/powerpoint/2010/main" val="41978648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The range of combined operating and debt millages for Broward County FY25  </a:t>
            </a:r>
          </a:p>
          <a:p>
            <a:r>
              <a:rPr lang="en-US" altLang="en-US"/>
              <a:t>Just as last year, the Town of Southwest Ranches ranks 3</a:t>
            </a:r>
            <a:r>
              <a:rPr lang="en-US" altLang="en-US" baseline="30000"/>
              <a:t>rd</a:t>
            </a:r>
            <a:r>
              <a:rPr lang="en-US" altLang="en-US"/>
              <a:t> lowest among Broward Municipalities</a:t>
            </a:r>
            <a:endParaRPr lang="en-US" altLang="en-US" baseline="0"/>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E5BEDA91-E270-4347-9020-74203CC00ED9}" type="slidenum">
              <a:rPr lang="en-US" altLang="en-US" smtClean="0"/>
              <a:pPr/>
              <a:t>12</a:t>
            </a:fld>
            <a:endParaRPr lang="en-US" altLang="en-US"/>
          </a:p>
        </p:txBody>
      </p:sp>
      <p:sp>
        <p:nvSpPr>
          <p:cNvPr id="2" name="Date Placeholder 1">
            <a:extLst>
              <a:ext uri="{FF2B5EF4-FFF2-40B4-BE49-F238E27FC236}">
                <a16:creationId xmlns:a16="http://schemas.microsoft.com/office/drawing/2014/main" id="{58BB0CB7-AD1D-C357-1840-98AFF4619DDF}"/>
              </a:ext>
            </a:extLst>
          </p:cNvPr>
          <p:cNvSpPr>
            <a:spLocks noGrp="1"/>
          </p:cNvSpPr>
          <p:nvPr>
            <p:ph type="dt" idx="1"/>
          </p:nvPr>
        </p:nvSpPr>
        <p:spPr/>
        <p:txBody>
          <a:bodyPr/>
          <a:lstStyle/>
          <a:p>
            <a:pPr>
              <a:defRPr/>
            </a:pPr>
            <a:fld id="{14C5FA88-516F-4D95-B359-4103DFE3BD18}" type="datetime1">
              <a:rPr lang="en-US" smtClean="0"/>
              <a:t>8/12/2025</a:t>
            </a:fld>
            <a:endParaRPr lang="en-US"/>
          </a:p>
        </p:txBody>
      </p:sp>
      <p:sp>
        <p:nvSpPr>
          <p:cNvPr id="3" name="Header Placeholder 2">
            <a:extLst>
              <a:ext uri="{FF2B5EF4-FFF2-40B4-BE49-F238E27FC236}">
                <a16:creationId xmlns:a16="http://schemas.microsoft.com/office/drawing/2014/main" id="{8D29F42A-0409-49FD-6AD4-8701A4470C23}"/>
              </a:ext>
            </a:extLst>
          </p:cNvPr>
          <p:cNvSpPr>
            <a:spLocks noGrp="1"/>
          </p:cNvSpPr>
          <p:nvPr>
            <p:ph type="hdr" sz="quarter"/>
          </p:nvPr>
        </p:nvSpPr>
        <p:spPr/>
        <p:txBody>
          <a:bodyPr/>
          <a:lstStyle/>
          <a:p>
            <a:pPr>
              <a:defRPr/>
            </a:pPr>
            <a:endParaRPr lang="en-US"/>
          </a:p>
        </p:txBody>
      </p:sp>
    </p:spTree>
    <p:extLst>
      <p:ext uri="{BB962C8B-B14F-4D97-AF65-F5344CB8AC3E}">
        <p14:creationId xmlns:p14="http://schemas.microsoft.com/office/powerpoint/2010/main" val="28052480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t>STOP/STOP/STOP/STOP ON THIS SLIDE:</a:t>
            </a:r>
          </a:p>
        </p:txBody>
      </p:sp>
      <p:sp>
        <p:nvSpPr>
          <p:cNvPr id="4" name="Slide Number Placeholder 3"/>
          <p:cNvSpPr>
            <a:spLocks noGrp="1"/>
          </p:cNvSpPr>
          <p:nvPr>
            <p:ph type="sldNum" sz="quarter" idx="10"/>
          </p:nvPr>
        </p:nvSpPr>
        <p:spPr/>
        <p:txBody>
          <a:bodyPr/>
          <a:lstStyle/>
          <a:p>
            <a:pPr>
              <a:defRPr/>
            </a:pPr>
            <a:fld id="{DBD08E13-496E-4571-8122-AF7B5B7C1DA7}" type="slidenum">
              <a:rPr lang="en-US" smtClean="0"/>
              <a:pPr>
                <a:defRPr/>
              </a:pPr>
              <a:t>13</a:t>
            </a:fld>
            <a:endParaRPr lang="en-US"/>
          </a:p>
        </p:txBody>
      </p:sp>
      <p:sp>
        <p:nvSpPr>
          <p:cNvPr id="5" name="Date Placeholder 4">
            <a:extLst>
              <a:ext uri="{FF2B5EF4-FFF2-40B4-BE49-F238E27FC236}">
                <a16:creationId xmlns:a16="http://schemas.microsoft.com/office/drawing/2014/main" id="{FEF2C9DD-6492-0BBA-36A9-CE0D71C79E10}"/>
              </a:ext>
            </a:extLst>
          </p:cNvPr>
          <p:cNvSpPr>
            <a:spLocks noGrp="1"/>
          </p:cNvSpPr>
          <p:nvPr>
            <p:ph type="dt" idx="1"/>
          </p:nvPr>
        </p:nvSpPr>
        <p:spPr/>
        <p:txBody>
          <a:bodyPr/>
          <a:lstStyle/>
          <a:p>
            <a:pPr>
              <a:defRPr/>
            </a:pPr>
            <a:fld id="{6559F022-5BF0-44BF-B72A-2018A2A7E434}" type="datetime1">
              <a:rPr lang="en-US" smtClean="0"/>
              <a:t>8/12/2025</a:t>
            </a:fld>
            <a:endParaRPr lang="en-US"/>
          </a:p>
        </p:txBody>
      </p:sp>
      <p:sp>
        <p:nvSpPr>
          <p:cNvPr id="6" name="Header Placeholder 5">
            <a:extLst>
              <a:ext uri="{FF2B5EF4-FFF2-40B4-BE49-F238E27FC236}">
                <a16:creationId xmlns:a16="http://schemas.microsoft.com/office/drawing/2014/main" id="{D609A018-3100-4767-4A75-FE835C33E6DB}"/>
              </a:ext>
            </a:extLst>
          </p:cNvPr>
          <p:cNvSpPr>
            <a:spLocks noGrp="1"/>
          </p:cNvSpPr>
          <p:nvPr>
            <p:ph type="hdr" sz="quarter"/>
          </p:nvPr>
        </p:nvSpPr>
        <p:spPr/>
        <p:txBody>
          <a:bodyPr/>
          <a:lstStyle/>
          <a:p>
            <a:pPr>
              <a:defRPr/>
            </a:pPr>
            <a:endParaRPr lang="en-US"/>
          </a:p>
        </p:txBody>
      </p:sp>
    </p:spTree>
    <p:extLst>
      <p:ext uri="{BB962C8B-B14F-4D97-AF65-F5344CB8AC3E}">
        <p14:creationId xmlns:p14="http://schemas.microsoft.com/office/powerpoint/2010/main" val="38516607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b="1" baseline="0"/>
              <a:t>Thank you, Mayor and Council:  We are moving Fire Protection Assessment rates for FY 2025</a:t>
            </a:r>
          </a:p>
          <a:p>
            <a:pPr eaLnBrk="1" hangingPunct="1">
              <a:spcBef>
                <a:spcPct val="0"/>
              </a:spcBef>
            </a:pPr>
            <a:r>
              <a:rPr lang="en-US" altLang="en-US" b="1" baseline="0"/>
              <a:t>The initial fire assessment was adopted during the July 25 Council meeting.</a:t>
            </a:r>
            <a:endParaRPr lang="en-US" altLang="en-US"/>
          </a:p>
        </p:txBody>
      </p:sp>
      <p:sp>
        <p:nvSpPr>
          <p:cNvPr id="2" name="Date Placeholder 1">
            <a:extLst>
              <a:ext uri="{FF2B5EF4-FFF2-40B4-BE49-F238E27FC236}">
                <a16:creationId xmlns:a16="http://schemas.microsoft.com/office/drawing/2014/main" id="{85A77F0F-A6FB-BA95-701C-F323128DDF90}"/>
              </a:ext>
            </a:extLst>
          </p:cNvPr>
          <p:cNvSpPr>
            <a:spLocks noGrp="1"/>
          </p:cNvSpPr>
          <p:nvPr>
            <p:ph type="dt" idx="1"/>
          </p:nvPr>
        </p:nvSpPr>
        <p:spPr/>
        <p:txBody>
          <a:bodyPr/>
          <a:lstStyle/>
          <a:p>
            <a:pPr>
              <a:defRPr/>
            </a:pPr>
            <a:fld id="{7A7E471A-65D0-4ADA-A945-C7C8EAFE254C}" type="datetime1">
              <a:rPr lang="en-US" smtClean="0"/>
              <a:t>8/12/2025</a:t>
            </a:fld>
            <a:endParaRPr lang="en-US"/>
          </a:p>
        </p:txBody>
      </p:sp>
      <p:sp>
        <p:nvSpPr>
          <p:cNvPr id="3" name="Header Placeholder 2">
            <a:extLst>
              <a:ext uri="{FF2B5EF4-FFF2-40B4-BE49-F238E27FC236}">
                <a16:creationId xmlns:a16="http://schemas.microsoft.com/office/drawing/2014/main" id="{5F1942B4-7C96-E88E-0727-9D0AF9CF3D2D}"/>
              </a:ext>
            </a:extLst>
          </p:cNvPr>
          <p:cNvSpPr>
            <a:spLocks noGrp="1"/>
          </p:cNvSpPr>
          <p:nvPr>
            <p:ph type="hdr" sz="quarter"/>
          </p:nvPr>
        </p:nvSpPr>
        <p:spPr/>
        <p:txBody>
          <a:bodyPr/>
          <a:lstStyle/>
          <a:p>
            <a:pPr>
              <a:defRPr/>
            </a:pPr>
            <a:endParaRPr lang="en-US"/>
          </a:p>
        </p:txBody>
      </p:sp>
    </p:spTree>
    <p:extLst>
      <p:ext uri="{BB962C8B-B14F-4D97-AF65-F5344CB8AC3E}">
        <p14:creationId xmlns:p14="http://schemas.microsoft.com/office/powerpoint/2010/main" val="9465593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xfrm>
            <a:off x="2546350" y="876300"/>
            <a:ext cx="4203700" cy="23653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eaLnBrk="1" fontAlgn="auto" hangingPunct="1">
              <a:spcBef>
                <a:spcPts val="0"/>
              </a:spcBef>
              <a:spcAft>
                <a:spcPts val="0"/>
              </a:spcAft>
              <a:defRPr/>
            </a:pPr>
            <a:endParaRPr lang="en-US" baseline="0"/>
          </a:p>
          <a:p>
            <a:pPr eaLnBrk="1" fontAlgn="auto" hangingPunct="1">
              <a:spcBef>
                <a:spcPts val="0"/>
              </a:spcBef>
              <a:spcAft>
                <a:spcPts val="0"/>
              </a:spcAft>
              <a:defRPr/>
            </a:pPr>
            <a:r>
              <a:rPr lang="en-US" sz="1200">
                <a:solidFill>
                  <a:srgbClr val="00B0F0"/>
                </a:solidFill>
              </a:rPr>
              <a:t>An initial resolution is needed tonight for the assessment to comply with Florida Statutes and for TRIM notices distributed by the Broward County Property Appraisers office</a:t>
            </a:r>
            <a:endParaRPr lang="en-US"/>
          </a:p>
        </p:txBody>
      </p:sp>
    </p:spTree>
    <p:extLst>
      <p:ext uri="{BB962C8B-B14F-4D97-AF65-F5344CB8AC3E}">
        <p14:creationId xmlns:p14="http://schemas.microsoft.com/office/powerpoint/2010/main" val="13004818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a:extLst>
              <a:ext uri="{FF2B5EF4-FFF2-40B4-BE49-F238E27FC236}">
                <a16:creationId xmlns:a16="http://schemas.microsoft.com/office/drawing/2014/main" id="{E123E097-A1A3-DFA9-F66D-156992B01BE7}"/>
              </a:ext>
            </a:extLst>
          </p:cNvPr>
          <p:cNvSpPr>
            <a:spLocks noGrp="1"/>
          </p:cNvSpPr>
          <p:nvPr>
            <p:ph type="dt" idx="1"/>
          </p:nvPr>
        </p:nvSpPr>
        <p:spPr/>
        <p:txBody>
          <a:bodyPr/>
          <a:lstStyle/>
          <a:p>
            <a:pPr>
              <a:defRPr/>
            </a:pPr>
            <a:fld id="{D22EBA4D-28DF-4C19-9802-FC67016FE1E8}" type="datetime1">
              <a:rPr lang="en-US" smtClean="0"/>
              <a:t>8/12/2025</a:t>
            </a:fld>
            <a:endParaRPr lang="en-US"/>
          </a:p>
        </p:txBody>
      </p:sp>
      <p:sp>
        <p:nvSpPr>
          <p:cNvPr id="5" name="Header Placeholder 4">
            <a:extLst>
              <a:ext uri="{FF2B5EF4-FFF2-40B4-BE49-F238E27FC236}">
                <a16:creationId xmlns:a16="http://schemas.microsoft.com/office/drawing/2014/main" id="{2C3961CE-7A75-921A-7C01-541F7865CD72}"/>
              </a:ext>
            </a:extLst>
          </p:cNvPr>
          <p:cNvSpPr>
            <a:spLocks noGrp="1"/>
          </p:cNvSpPr>
          <p:nvPr>
            <p:ph type="hdr" sz="quarter"/>
          </p:nvPr>
        </p:nvSpPr>
        <p:spPr/>
        <p:txBody>
          <a:bodyPr/>
          <a:lstStyle/>
          <a:p>
            <a:pPr>
              <a:defRPr/>
            </a:pPr>
            <a:endParaRPr lang="en-US"/>
          </a:p>
        </p:txBody>
      </p:sp>
    </p:spTree>
    <p:extLst>
      <p:ext uri="{BB962C8B-B14F-4D97-AF65-F5344CB8AC3E}">
        <p14:creationId xmlns:p14="http://schemas.microsoft.com/office/powerpoint/2010/main" val="9423440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a:solidFill>
                  <a:schemeClr val="tx1"/>
                </a:solidFill>
              </a:rPr>
              <a:t>1. July 24</a:t>
            </a:r>
            <a:r>
              <a:rPr lang="en-US" sz="1200" i="1" baseline="30000">
                <a:solidFill>
                  <a:schemeClr val="tx1"/>
                </a:solidFill>
              </a:rPr>
              <a:t>th</a:t>
            </a:r>
            <a:r>
              <a:rPr lang="en-US" sz="1200" i="1">
                <a:solidFill>
                  <a:schemeClr val="tx1"/>
                </a:solidFill>
              </a:rPr>
              <a:t> rate presented was $601.72 with YoY increase of $47.15</a:t>
            </a:r>
          </a:p>
          <a:p>
            <a:r>
              <a:rPr lang="en-US" sz="1200" i="1">
                <a:solidFill>
                  <a:schemeClr val="tx1"/>
                </a:solidFill>
              </a:rPr>
              <a:t>2. Home valuation example $500,000.  Bringing it more close to actual SW median home taxable values (Per BCPA of $546K)</a:t>
            </a:r>
            <a:endParaRPr lang="en-US"/>
          </a:p>
        </p:txBody>
      </p:sp>
      <p:sp>
        <p:nvSpPr>
          <p:cNvPr id="4" name="Date Placeholder 3">
            <a:extLst>
              <a:ext uri="{FF2B5EF4-FFF2-40B4-BE49-F238E27FC236}">
                <a16:creationId xmlns:a16="http://schemas.microsoft.com/office/drawing/2014/main" id="{F321FA8A-3F30-0236-2B7F-DA852DAC1E01}"/>
              </a:ext>
            </a:extLst>
          </p:cNvPr>
          <p:cNvSpPr>
            <a:spLocks noGrp="1"/>
          </p:cNvSpPr>
          <p:nvPr>
            <p:ph type="dt" idx="1"/>
          </p:nvPr>
        </p:nvSpPr>
        <p:spPr/>
        <p:txBody>
          <a:bodyPr/>
          <a:lstStyle/>
          <a:p>
            <a:pPr>
              <a:defRPr/>
            </a:pPr>
            <a:fld id="{E542529E-F841-4666-803E-61A4FD6A4195}" type="datetime1">
              <a:rPr lang="en-US" smtClean="0"/>
              <a:t>8/12/2025</a:t>
            </a:fld>
            <a:endParaRPr lang="en-US"/>
          </a:p>
        </p:txBody>
      </p:sp>
      <p:sp>
        <p:nvSpPr>
          <p:cNvPr id="5" name="Header Placeholder 4">
            <a:extLst>
              <a:ext uri="{FF2B5EF4-FFF2-40B4-BE49-F238E27FC236}">
                <a16:creationId xmlns:a16="http://schemas.microsoft.com/office/drawing/2014/main" id="{50DBAAAD-D381-34C9-1EA3-CC2F16591D2D}"/>
              </a:ext>
            </a:extLst>
          </p:cNvPr>
          <p:cNvSpPr>
            <a:spLocks noGrp="1"/>
          </p:cNvSpPr>
          <p:nvPr>
            <p:ph type="hdr" sz="quarter"/>
          </p:nvPr>
        </p:nvSpPr>
        <p:spPr/>
        <p:txBody>
          <a:bodyPr/>
          <a:lstStyle/>
          <a:p>
            <a:pPr>
              <a:defRPr/>
            </a:pPr>
            <a:endParaRPr lang="en-US"/>
          </a:p>
        </p:txBody>
      </p:sp>
    </p:spTree>
    <p:extLst>
      <p:ext uri="{BB962C8B-B14F-4D97-AF65-F5344CB8AC3E}">
        <p14:creationId xmlns:p14="http://schemas.microsoft.com/office/powerpoint/2010/main" val="22312604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r>
              <a:rPr lang="en-US" sz="1800">
                <a:effectLst/>
                <a:latin typeface="Arial" panose="020B0604020202020204" pitchFamily="34" charset="0"/>
                <a:ea typeface="Times New Roman" panose="02020603050405020304" pitchFamily="18" charset="0"/>
              </a:rPr>
              <a:t>It is worth mentioning that last year’s residential rate of $758.63 was reduced utilizing a subsidy</a:t>
            </a:r>
            <a:endParaRPr lang="en-US"/>
          </a:p>
        </p:txBody>
      </p:sp>
    </p:spTree>
    <p:extLst>
      <p:ext uri="{BB962C8B-B14F-4D97-AF65-F5344CB8AC3E}">
        <p14:creationId xmlns:p14="http://schemas.microsoft.com/office/powerpoint/2010/main" val="30957652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xfrm>
            <a:off x="-1465263" y="923925"/>
            <a:ext cx="8216901" cy="46228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SWR continues to assess at Full Cost Recovery (100% - Providing a transparent reflection of real fire protection costs).  It appears</a:t>
            </a:r>
            <a:r>
              <a:rPr lang="en-US" altLang="en-US" baseline="0"/>
              <a:t> that the municipalities that are making adjustments rather than holding at an artificial amount proposed higher percentage increases for FY25</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t>STOP/STOP/STOP/STOP ON THIS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a:t>AT THIS TIME, I’M STOPPIN HERE TO ADDRESS ANY QUESTIONS OR COMMENTS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0"/>
              <a:t>Population numbers are based on US Census 2021 data.  Village of Lazy Lake and Sea Ranch Lakes are not included due to its size (35 &amp; 536 respectively)</a:t>
            </a:r>
          </a:p>
          <a:p>
            <a:endParaRPr lang="en-US" altLang="en-US"/>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B0DC0F80-67DF-42CF-B40C-1F5F6175504E}" type="slidenum">
              <a:rPr lang="en-US" altLang="en-US" smtClean="0"/>
              <a:pPr/>
              <a:t>19</a:t>
            </a:fld>
            <a:endParaRPr lang="en-US" altLang="en-US"/>
          </a:p>
        </p:txBody>
      </p:sp>
      <p:sp>
        <p:nvSpPr>
          <p:cNvPr id="2" name="Date Placeholder 1">
            <a:extLst>
              <a:ext uri="{FF2B5EF4-FFF2-40B4-BE49-F238E27FC236}">
                <a16:creationId xmlns:a16="http://schemas.microsoft.com/office/drawing/2014/main" id="{1D9002B5-3D2C-34EE-6A94-E131B37223D4}"/>
              </a:ext>
            </a:extLst>
          </p:cNvPr>
          <p:cNvSpPr>
            <a:spLocks noGrp="1"/>
          </p:cNvSpPr>
          <p:nvPr>
            <p:ph type="dt" idx="1"/>
          </p:nvPr>
        </p:nvSpPr>
        <p:spPr/>
        <p:txBody>
          <a:bodyPr/>
          <a:lstStyle/>
          <a:p>
            <a:pPr>
              <a:defRPr/>
            </a:pPr>
            <a:fld id="{0543A34D-D039-43AF-BE99-332EFBA7B5BD}" type="datetime1">
              <a:rPr lang="en-US" smtClean="0"/>
              <a:t>8/12/2025</a:t>
            </a:fld>
            <a:endParaRPr lang="en-US"/>
          </a:p>
        </p:txBody>
      </p:sp>
      <p:sp>
        <p:nvSpPr>
          <p:cNvPr id="3" name="Header Placeholder 2">
            <a:extLst>
              <a:ext uri="{FF2B5EF4-FFF2-40B4-BE49-F238E27FC236}">
                <a16:creationId xmlns:a16="http://schemas.microsoft.com/office/drawing/2014/main" id="{8F38D34E-7C53-BC7F-8DB1-4860A63BC8FE}"/>
              </a:ext>
            </a:extLst>
          </p:cNvPr>
          <p:cNvSpPr>
            <a:spLocks noGrp="1"/>
          </p:cNvSpPr>
          <p:nvPr>
            <p:ph type="hdr" sz="quarter"/>
          </p:nvPr>
        </p:nvSpPr>
        <p:spPr/>
        <p:txBody>
          <a:bodyPr/>
          <a:lstStyle/>
          <a:p>
            <a:pPr>
              <a:defRPr/>
            </a:pPr>
            <a:endParaRPr lang="en-US"/>
          </a:p>
        </p:txBody>
      </p:sp>
    </p:spTree>
    <p:extLst>
      <p:ext uri="{BB962C8B-B14F-4D97-AF65-F5344CB8AC3E}">
        <p14:creationId xmlns:p14="http://schemas.microsoft.com/office/powerpoint/2010/main" val="2422270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Use this slide each time.</a:t>
            </a:r>
            <a:r>
              <a:rPr lang="en-US" altLang="en-US" baseline="0"/>
              <a:t>  Rather than removing items, just change the empty box to a check mark. </a:t>
            </a:r>
            <a:endParaRPr lang="en-US" altLang="en-US"/>
          </a:p>
        </p:txBody>
      </p:sp>
      <p:sp>
        <p:nvSpPr>
          <p:cNvPr id="2" name="Date Placeholder 1">
            <a:extLst>
              <a:ext uri="{FF2B5EF4-FFF2-40B4-BE49-F238E27FC236}">
                <a16:creationId xmlns:a16="http://schemas.microsoft.com/office/drawing/2014/main" id="{319E9F1D-9576-909B-5A53-01D6EF62C883}"/>
              </a:ext>
            </a:extLst>
          </p:cNvPr>
          <p:cNvSpPr>
            <a:spLocks noGrp="1"/>
          </p:cNvSpPr>
          <p:nvPr>
            <p:ph type="dt" idx="1"/>
          </p:nvPr>
        </p:nvSpPr>
        <p:spPr/>
        <p:txBody>
          <a:bodyPr/>
          <a:lstStyle/>
          <a:p>
            <a:pPr>
              <a:defRPr/>
            </a:pPr>
            <a:fld id="{1A803353-A4DA-4D72-91C0-4E8AA7405B92}" type="datetime1">
              <a:rPr lang="en-US" smtClean="0"/>
              <a:t>8/12/2025</a:t>
            </a:fld>
            <a:endParaRPr lang="en-US"/>
          </a:p>
        </p:txBody>
      </p:sp>
      <p:sp>
        <p:nvSpPr>
          <p:cNvPr id="3" name="Header Placeholder 2">
            <a:extLst>
              <a:ext uri="{FF2B5EF4-FFF2-40B4-BE49-F238E27FC236}">
                <a16:creationId xmlns:a16="http://schemas.microsoft.com/office/drawing/2014/main" id="{C5482A4E-234A-CE3D-F6B2-E93BDFADAED1}"/>
              </a:ext>
            </a:extLst>
          </p:cNvPr>
          <p:cNvSpPr>
            <a:spLocks noGrp="1"/>
          </p:cNvSpPr>
          <p:nvPr>
            <p:ph type="hdr" sz="quarter"/>
          </p:nvPr>
        </p:nvSpPr>
        <p:spPr/>
        <p:txBody>
          <a:bodyPr/>
          <a:lstStyle/>
          <a:p>
            <a:pPr>
              <a:defRPr/>
            </a:pPr>
            <a:endParaRPr lang="en-US"/>
          </a:p>
        </p:txBody>
      </p:sp>
    </p:spTree>
    <p:extLst>
      <p:ext uri="{BB962C8B-B14F-4D97-AF65-F5344CB8AC3E}">
        <p14:creationId xmlns:p14="http://schemas.microsoft.com/office/powerpoint/2010/main" val="32694446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b="1" baseline="0"/>
              <a:t>Thank you, Mayor and Council:  We are moving Fire Protection Assessment rates for FY 2025</a:t>
            </a:r>
          </a:p>
          <a:p>
            <a:pPr eaLnBrk="1" hangingPunct="1">
              <a:spcBef>
                <a:spcPct val="0"/>
              </a:spcBef>
            </a:pPr>
            <a:r>
              <a:rPr lang="en-US" altLang="en-US" b="1" baseline="0"/>
              <a:t>The initial fire assessment was adopted during the July 25 Council meeting.</a:t>
            </a:r>
            <a:endParaRPr lang="en-US" altLang="en-US"/>
          </a:p>
        </p:txBody>
      </p:sp>
      <p:sp>
        <p:nvSpPr>
          <p:cNvPr id="2" name="Date Placeholder 1">
            <a:extLst>
              <a:ext uri="{FF2B5EF4-FFF2-40B4-BE49-F238E27FC236}">
                <a16:creationId xmlns:a16="http://schemas.microsoft.com/office/drawing/2014/main" id="{51AD581E-E133-90F8-0A82-D7390036CFBB}"/>
              </a:ext>
            </a:extLst>
          </p:cNvPr>
          <p:cNvSpPr>
            <a:spLocks noGrp="1"/>
          </p:cNvSpPr>
          <p:nvPr>
            <p:ph type="dt" idx="1"/>
          </p:nvPr>
        </p:nvSpPr>
        <p:spPr/>
        <p:txBody>
          <a:bodyPr/>
          <a:lstStyle/>
          <a:p>
            <a:pPr>
              <a:defRPr/>
            </a:pPr>
            <a:fld id="{E22D7E45-EE0F-4025-A415-98A2E4DE0794}" type="datetime1">
              <a:rPr lang="en-US" smtClean="0"/>
              <a:t>8/12/2025</a:t>
            </a:fld>
            <a:endParaRPr lang="en-US"/>
          </a:p>
        </p:txBody>
      </p:sp>
      <p:sp>
        <p:nvSpPr>
          <p:cNvPr id="3" name="Header Placeholder 2">
            <a:extLst>
              <a:ext uri="{FF2B5EF4-FFF2-40B4-BE49-F238E27FC236}">
                <a16:creationId xmlns:a16="http://schemas.microsoft.com/office/drawing/2014/main" id="{5B56F2AB-F5F4-A556-0D92-0928C3817E37}"/>
              </a:ext>
            </a:extLst>
          </p:cNvPr>
          <p:cNvSpPr>
            <a:spLocks noGrp="1"/>
          </p:cNvSpPr>
          <p:nvPr>
            <p:ph type="hdr" sz="quarter"/>
          </p:nvPr>
        </p:nvSpPr>
        <p:spPr/>
        <p:txBody>
          <a:bodyPr/>
          <a:lstStyle/>
          <a:p>
            <a:pPr>
              <a:defRPr/>
            </a:pPr>
            <a:endParaRPr lang="en-US"/>
          </a:p>
        </p:txBody>
      </p:sp>
    </p:spTree>
    <p:extLst>
      <p:ext uri="{BB962C8B-B14F-4D97-AF65-F5344CB8AC3E}">
        <p14:creationId xmlns:p14="http://schemas.microsoft.com/office/powerpoint/2010/main" val="41049570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xfrm>
            <a:off x="-1052513" y="1541463"/>
            <a:ext cx="7391401" cy="4159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n-US"/>
              <a:t>Last year the number of disabled veterans was 14</a:t>
            </a:r>
          </a:p>
          <a:p>
            <a:pPr marL="0" indent="0" algn="just">
              <a:buSzPct val="100000"/>
              <a:buFont typeface="+mj-lt"/>
              <a:buNone/>
            </a:pPr>
            <a:r>
              <a:rPr lang="en-US" sz="2000">
                <a:solidFill>
                  <a:schemeClr val="tx1"/>
                </a:solidFill>
              </a:rPr>
              <a:t>Although inflation is now coming down, we are coming out of an unprecedented period</a:t>
            </a:r>
            <a:r>
              <a:rPr lang="en-US"/>
              <a:t>.</a:t>
            </a:r>
          </a:p>
        </p:txBody>
      </p:sp>
      <p:sp>
        <p:nvSpPr>
          <p:cNvPr id="2" name="Date Placeholder 1">
            <a:extLst>
              <a:ext uri="{FF2B5EF4-FFF2-40B4-BE49-F238E27FC236}">
                <a16:creationId xmlns:a16="http://schemas.microsoft.com/office/drawing/2014/main" id="{878A2886-DEC6-F9A1-938C-C3E3A20A6004}"/>
              </a:ext>
            </a:extLst>
          </p:cNvPr>
          <p:cNvSpPr>
            <a:spLocks noGrp="1"/>
          </p:cNvSpPr>
          <p:nvPr>
            <p:ph type="dt" idx="1"/>
          </p:nvPr>
        </p:nvSpPr>
        <p:spPr/>
        <p:txBody>
          <a:bodyPr/>
          <a:lstStyle/>
          <a:p>
            <a:pPr>
              <a:defRPr/>
            </a:pPr>
            <a:fld id="{F0D68B12-16E3-4ACE-853F-6A6471137F08}" type="datetime1">
              <a:rPr lang="en-US" smtClean="0"/>
              <a:t>8/12/2025</a:t>
            </a:fld>
            <a:endParaRPr lang="en-US"/>
          </a:p>
        </p:txBody>
      </p:sp>
      <p:sp>
        <p:nvSpPr>
          <p:cNvPr id="4" name="Slide Number Placeholder 3">
            <a:extLst>
              <a:ext uri="{FF2B5EF4-FFF2-40B4-BE49-F238E27FC236}">
                <a16:creationId xmlns:a16="http://schemas.microsoft.com/office/drawing/2014/main" id="{140E0C4A-336E-2630-E776-8D8C73044A52}"/>
              </a:ext>
            </a:extLst>
          </p:cNvPr>
          <p:cNvSpPr>
            <a:spLocks noGrp="1"/>
          </p:cNvSpPr>
          <p:nvPr>
            <p:ph type="sldNum" sz="quarter" idx="5"/>
          </p:nvPr>
        </p:nvSpPr>
        <p:spPr/>
        <p:txBody>
          <a:bodyPr/>
          <a:lstStyle/>
          <a:p>
            <a:pPr>
              <a:defRPr/>
            </a:pPr>
            <a:fld id="{64A22D28-06A1-4DC5-87BB-C3B9E1635681}" type="slidenum">
              <a:rPr lang="en-US" smtClean="0"/>
              <a:pPr>
                <a:defRPr/>
              </a:pPr>
              <a:t>21</a:t>
            </a:fld>
            <a:endParaRPr lang="en-US"/>
          </a:p>
        </p:txBody>
      </p:sp>
      <p:sp>
        <p:nvSpPr>
          <p:cNvPr id="5" name="Header Placeholder 4">
            <a:extLst>
              <a:ext uri="{FF2B5EF4-FFF2-40B4-BE49-F238E27FC236}">
                <a16:creationId xmlns:a16="http://schemas.microsoft.com/office/drawing/2014/main" id="{BB617414-9549-DD6A-BDDA-B781CCA8A7F0}"/>
              </a:ext>
            </a:extLst>
          </p:cNvPr>
          <p:cNvSpPr>
            <a:spLocks noGrp="1"/>
          </p:cNvSpPr>
          <p:nvPr>
            <p:ph type="hdr" sz="quarter"/>
          </p:nvPr>
        </p:nvSpPr>
        <p:spPr/>
        <p:txBody>
          <a:bodyPr/>
          <a:lstStyle/>
          <a:p>
            <a:pPr>
              <a:defRPr/>
            </a:pPr>
            <a:endParaRPr lang="en-US"/>
          </a:p>
        </p:txBody>
      </p:sp>
    </p:spTree>
    <p:extLst>
      <p:ext uri="{BB962C8B-B14F-4D97-AF65-F5344CB8AC3E}">
        <p14:creationId xmlns:p14="http://schemas.microsoft.com/office/powerpoint/2010/main" val="9089758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p>
        </p:txBody>
      </p:sp>
      <p:sp>
        <p:nvSpPr>
          <p:cNvPr id="2" name="Date Placeholder 1">
            <a:extLst>
              <a:ext uri="{FF2B5EF4-FFF2-40B4-BE49-F238E27FC236}">
                <a16:creationId xmlns:a16="http://schemas.microsoft.com/office/drawing/2014/main" id="{5924972D-0A6F-F846-5591-409F9756A745}"/>
              </a:ext>
            </a:extLst>
          </p:cNvPr>
          <p:cNvSpPr>
            <a:spLocks noGrp="1"/>
          </p:cNvSpPr>
          <p:nvPr>
            <p:ph type="dt" idx="1"/>
          </p:nvPr>
        </p:nvSpPr>
        <p:spPr/>
        <p:txBody>
          <a:bodyPr/>
          <a:lstStyle/>
          <a:p>
            <a:pPr>
              <a:defRPr/>
            </a:pPr>
            <a:fld id="{54C17BC0-579E-41AE-9506-ED71CA8D8113}" type="datetime1">
              <a:rPr lang="en-US" smtClean="0"/>
              <a:t>8/12/2025</a:t>
            </a:fld>
            <a:endParaRPr lang="en-US"/>
          </a:p>
        </p:txBody>
      </p:sp>
      <p:sp>
        <p:nvSpPr>
          <p:cNvPr id="3" name="Header Placeholder 2">
            <a:extLst>
              <a:ext uri="{FF2B5EF4-FFF2-40B4-BE49-F238E27FC236}">
                <a16:creationId xmlns:a16="http://schemas.microsoft.com/office/drawing/2014/main" id="{3D59BA2F-3BA5-B527-5D4B-20888A886ADA}"/>
              </a:ext>
            </a:extLst>
          </p:cNvPr>
          <p:cNvSpPr>
            <a:spLocks noGrp="1"/>
          </p:cNvSpPr>
          <p:nvPr>
            <p:ph type="hdr" sz="quarter"/>
          </p:nvPr>
        </p:nvSpPr>
        <p:spPr/>
        <p:txBody>
          <a:bodyPr/>
          <a:lstStyle/>
          <a:p>
            <a:pPr>
              <a:defRPr/>
            </a:pPr>
            <a:endParaRPr lang="en-US"/>
          </a:p>
        </p:txBody>
      </p:sp>
    </p:spTree>
    <p:extLst>
      <p:ext uri="{BB962C8B-B14F-4D97-AF65-F5344CB8AC3E}">
        <p14:creationId xmlns:p14="http://schemas.microsoft.com/office/powerpoint/2010/main" val="13264719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10FC6-C248-CEA6-CD5E-0E28BEA866C8}"/>
            </a:ext>
          </a:extLst>
        </p:cNvPr>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9E07F0B4-3EEA-CEA9-37F0-3CF1D4B4BB8A}"/>
              </a:ext>
            </a:extLst>
          </p:cNvPr>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id="{A3595B55-C7FE-055D-2775-BAA7A0A298F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p>
        </p:txBody>
      </p:sp>
      <p:sp>
        <p:nvSpPr>
          <p:cNvPr id="2" name="Date Placeholder 1">
            <a:extLst>
              <a:ext uri="{FF2B5EF4-FFF2-40B4-BE49-F238E27FC236}">
                <a16:creationId xmlns:a16="http://schemas.microsoft.com/office/drawing/2014/main" id="{614E7C72-A39E-B1EC-3D7E-71BC2800DDCC}"/>
              </a:ext>
            </a:extLst>
          </p:cNvPr>
          <p:cNvSpPr>
            <a:spLocks noGrp="1"/>
          </p:cNvSpPr>
          <p:nvPr>
            <p:ph type="dt" idx="1"/>
          </p:nvPr>
        </p:nvSpPr>
        <p:spPr/>
        <p:txBody>
          <a:bodyPr/>
          <a:lstStyle/>
          <a:p>
            <a:pPr>
              <a:defRPr/>
            </a:pPr>
            <a:fld id="{54C17BC0-579E-41AE-9506-ED71CA8D8113}" type="datetime1">
              <a:rPr lang="en-US" smtClean="0"/>
              <a:t>8/12/2025</a:t>
            </a:fld>
            <a:endParaRPr lang="en-US"/>
          </a:p>
        </p:txBody>
      </p:sp>
      <p:sp>
        <p:nvSpPr>
          <p:cNvPr id="3" name="Header Placeholder 2">
            <a:extLst>
              <a:ext uri="{FF2B5EF4-FFF2-40B4-BE49-F238E27FC236}">
                <a16:creationId xmlns:a16="http://schemas.microsoft.com/office/drawing/2014/main" id="{0E198E4C-684B-E123-D935-98BD4444BB38}"/>
              </a:ext>
            </a:extLst>
          </p:cNvPr>
          <p:cNvSpPr>
            <a:spLocks noGrp="1"/>
          </p:cNvSpPr>
          <p:nvPr>
            <p:ph type="hdr" sz="quarter"/>
          </p:nvPr>
        </p:nvSpPr>
        <p:spPr/>
        <p:txBody>
          <a:bodyPr/>
          <a:lstStyle/>
          <a:p>
            <a:pPr>
              <a:defRPr/>
            </a:pPr>
            <a:endParaRPr lang="en-US"/>
          </a:p>
        </p:txBody>
      </p:sp>
    </p:spTree>
    <p:extLst>
      <p:ext uri="{BB962C8B-B14F-4D97-AF65-F5344CB8AC3E}">
        <p14:creationId xmlns:p14="http://schemas.microsoft.com/office/powerpoint/2010/main" val="23127553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b="1"/>
              <a:t>Number of units FY25: 2,779 (SW) / 2582 Bulk Waste</a:t>
            </a:r>
            <a:endParaRPr lang="en-US" b="1"/>
          </a:p>
          <a:p>
            <a:pPr eaLnBrk="1" hangingPunct="1">
              <a:spcBef>
                <a:spcPct val="0"/>
              </a:spcBef>
            </a:pPr>
            <a:r>
              <a:rPr lang="en-US" altLang="en-US" b="0"/>
              <a:t>Number of units FY24: 2,552 FY24</a:t>
            </a:r>
          </a:p>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b="0"/>
              <a:t>Number of units FY23: 2,687 FY23</a:t>
            </a:r>
          </a:p>
        </p:txBody>
      </p:sp>
      <p:sp>
        <p:nvSpPr>
          <p:cNvPr id="2" name="Date Placeholder 1">
            <a:extLst>
              <a:ext uri="{FF2B5EF4-FFF2-40B4-BE49-F238E27FC236}">
                <a16:creationId xmlns:a16="http://schemas.microsoft.com/office/drawing/2014/main" id="{207C5708-8379-375E-B6C3-DB924C6B7BCA}"/>
              </a:ext>
            </a:extLst>
          </p:cNvPr>
          <p:cNvSpPr>
            <a:spLocks noGrp="1"/>
          </p:cNvSpPr>
          <p:nvPr>
            <p:ph type="dt" idx="1"/>
          </p:nvPr>
        </p:nvSpPr>
        <p:spPr/>
        <p:txBody>
          <a:bodyPr/>
          <a:lstStyle/>
          <a:p>
            <a:pPr>
              <a:defRPr/>
            </a:pPr>
            <a:fld id="{5EB7CFAC-D6F7-4E55-97CD-FDD0045229B9}" type="datetime1">
              <a:rPr lang="en-US" smtClean="0"/>
              <a:t>8/12/2025</a:t>
            </a:fld>
            <a:endParaRPr lang="en-US"/>
          </a:p>
        </p:txBody>
      </p:sp>
      <p:sp>
        <p:nvSpPr>
          <p:cNvPr id="3" name="Header Placeholder 2">
            <a:extLst>
              <a:ext uri="{FF2B5EF4-FFF2-40B4-BE49-F238E27FC236}">
                <a16:creationId xmlns:a16="http://schemas.microsoft.com/office/drawing/2014/main" id="{126AC85A-8EF8-CA70-B5DB-DBB9C5616471}"/>
              </a:ext>
            </a:extLst>
          </p:cNvPr>
          <p:cNvSpPr>
            <a:spLocks noGrp="1"/>
          </p:cNvSpPr>
          <p:nvPr>
            <p:ph type="hdr" sz="quarter"/>
          </p:nvPr>
        </p:nvSpPr>
        <p:spPr/>
        <p:txBody>
          <a:bodyPr/>
          <a:lstStyle/>
          <a:p>
            <a:pPr>
              <a:defRPr/>
            </a:pPr>
            <a:endParaRPr lang="en-US"/>
          </a:p>
        </p:txBody>
      </p:sp>
    </p:spTree>
    <p:extLst>
      <p:ext uri="{BB962C8B-B14F-4D97-AF65-F5344CB8AC3E}">
        <p14:creationId xmlns:p14="http://schemas.microsoft.com/office/powerpoint/2010/main" val="7846450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xfrm>
            <a:off x="-1465263" y="923925"/>
            <a:ext cx="8216901" cy="46228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t>STOP/STOP/STOP/STOP ON THIS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a:t>AND THIS END OUR PRESENTATION. WE WILL CONTINUE TO WORK TO FURTHER REFINE THIS BUDGET AS GUIDED BY COUNCIL. </a:t>
            </a:r>
            <a:r>
              <a:rPr lang="en-US" b="1" u="sng"/>
              <a:t>IF THERE ARE IMMEDIATE QUESTIONS, PLEASE POSE THEM NOW</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a:t>FY2025 budget is inclusive of funded program modifications and capital projects as well as those not funded</a:t>
            </a:r>
            <a:endParaRPr lang="en-US" altLang="en-US" u="sng"/>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C6E8256A-5D96-4D89-9ACE-B6F0C2D462A0}" type="slidenum">
              <a:rPr lang="en-US" altLang="en-US" smtClean="0"/>
              <a:pPr/>
              <a:t>25</a:t>
            </a:fld>
            <a:endParaRPr lang="en-US" altLang="en-US"/>
          </a:p>
        </p:txBody>
      </p:sp>
      <p:sp>
        <p:nvSpPr>
          <p:cNvPr id="2" name="Date Placeholder 1">
            <a:extLst>
              <a:ext uri="{FF2B5EF4-FFF2-40B4-BE49-F238E27FC236}">
                <a16:creationId xmlns:a16="http://schemas.microsoft.com/office/drawing/2014/main" id="{14852088-B257-F811-F4FF-537D76160ED9}"/>
              </a:ext>
            </a:extLst>
          </p:cNvPr>
          <p:cNvSpPr>
            <a:spLocks noGrp="1"/>
          </p:cNvSpPr>
          <p:nvPr>
            <p:ph type="dt" idx="1"/>
          </p:nvPr>
        </p:nvSpPr>
        <p:spPr/>
        <p:txBody>
          <a:bodyPr/>
          <a:lstStyle/>
          <a:p>
            <a:pPr>
              <a:defRPr/>
            </a:pPr>
            <a:fld id="{762A17CE-FE4C-4B80-BA77-B491F80D2208}" type="datetime1">
              <a:rPr lang="en-US" smtClean="0"/>
              <a:t>8/12/2025</a:t>
            </a:fld>
            <a:endParaRPr lang="en-US"/>
          </a:p>
        </p:txBody>
      </p:sp>
      <p:sp>
        <p:nvSpPr>
          <p:cNvPr id="3" name="Header Placeholder 2">
            <a:extLst>
              <a:ext uri="{FF2B5EF4-FFF2-40B4-BE49-F238E27FC236}">
                <a16:creationId xmlns:a16="http://schemas.microsoft.com/office/drawing/2014/main" id="{0A4C6125-41BB-5335-8141-092D5A233443}"/>
              </a:ext>
            </a:extLst>
          </p:cNvPr>
          <p:cNvSpPr>
            <a:spLocks noGrp="1"/>
          </p:cNvSpPr>
          <p:nvPr>
            <p:ph type="hdr" sz="quarter"/>
          </p:nvPr>
        </p:nvSpPr>
        <p:spPr/>
        <p:txBody>
          <a:bodyPr/>
          <a:lstStyle/>
          <a:p>
            <a:pPr>
              <a:defRPr/>
            </a:pPr>
            <a:endParaRPr lang="en-US"/>
          </a:p>
        </p:txBody>
      </p:sp>
    </p:spTree>
    <p:extLst>
      <p:ext uri="{BB962C8B-B14F-4D97-AF65-F5344CB8AC3E}">
        <p14:creationId xmlns:p14="http://schemas.microsoft.com/office/powerpoint/2010/main" val="24042549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Taxes with 3.9000 Millage Rate</a:t>
            </a:r>
          </a:p>
          <a:p>
            <a:r>
              <a:rPr lang="en-US"/>
              <a:t>See excel for detail and breakdown.  In case of questions.</a:t>
            </a:r>
          </a:p>
        </p:txBody>
      </p:sp>
      <p:sp>
        <p:nvSpPr>
          <p:cNvPr id="4" name="Slide Number Placeholder 3"/>
          <p:cNvSpPr>
            <a:spLocks noGrp="1"/>
          </p:cNvSpPr>
          <p:nvPr>
            <p:ph type="sldNum" sz="quarter" idx="5"/>
          </p:nvPr>
        </p:nvSpPr>
        <p:spPr/>
        <p:txBody>
          <a:bodyPr/>
          <a:lstStyle/>
          <a:p>
            <a:pPr>
              <a:defRPr/>
            </a:pPr>
            <a:fld id="{DBD08E13-496E-4571-8122-AF7B5B7C1DA7}" type="slidenum">
              <a:rPr lang="en-US" smtClean="0"/>
              <a:pPr>
                <a:defRPr/>
              </a:pPr>
              <a:t>3</a:t>
            </a:fld>
            <a:endParaRPr lang="en-US"/>
          </a:p>
        </p:txBody>
      </p:sp>
      <p:sp>
        <p:nvSpPr>
          <p:cNvPr id="5" name="Date Placeholder 4">
            <a:extLst>
              <a:ext uri="{FF2B5EF4-FFF2-40B4-BE49-F238E27FC236}">
                <a16:creationId xmlns:a16="http://schemas.microsoft.com/office/drawing/2014/main" id="{18F9C8E4-8EA0-473D-5456-D1259B8CFD7B}"/>
              </a:ext>
            </a:extLst>
          </p:cNvPr>
          <p:cNvSpPr>
            <a:spLocks noGrp="1"/>
          </p:cNvSpPr>
          <p:nvPr>
            <p:ph type="dt" idx="1"/>
          </p:nvPr>
        </p:nvSpPr>
        <p:spPr/>
        <p:txBody>
          <a:bodyPr/>
          <a:lstStyle/>
          <a:p>
            <a:pPr>
              <a:defRPr/>
            </a:pPr>
            <a:fld id="{2BFA622B-CF9E-45A8-B2A4-E284EB7C0DA2}" type="datetime1">
              <a:rPr lang="en-US" smtClean="0"/>
              <a:t>8/12/2025</a:t>
            </a:fld>
            <a:endParaRPr lang="en-US"/>
          </a:p>
        </p:txBody>
      </p:sp>
      <p:sp>
        <p:nvSpPr>
          <p:cNvPr id="6" name="Header Placeholder 5">
            <a:extLst>
              <a:ext uri="{FF2B5EF4-FFF2-40B4-BE49-F238E27FC236}">
                <a16:creationId xmlns:a16="http://schemas.microsoft.com/office/drawing/2014/main" id="{12553963-48FE-44A2-DA58-8A5460522DC8}"/>
              </a:ext>
            </a:extLst>
          </p:cNvPr>
          <p:cNvSpPr>
            <a:spLocks noGrp="1"/>
          </p:cNvSpPr>
          <p:nvPr>
            <p:ph type="hdr" sz="quarter"/>
          </p:nvPr>
        </p:nvSpPr>
        <p:spPr/>
        <p:txBody>
          <a:bodyPr/>
          <a:lstStyle/>
          <a:p>
            <a:pPr>
              <a:defRPr/>
            </a:pPr>
            <a:endParaRPr lang="en-US"/>
          </a:p>
        </p:txBody>
      </p:sp>
    </p:spTree>
    <p:extLst>
      <p:ext uri="{BB962C8B-B14F-4D97-AF65-F5344CB8AC3E}">
        <p14:creationId xmlns:p14="http://schemas.microsoft.com/office/powerpoint/2010/main" val="20491340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1"/>
              <a:t>See excel file for reference and address any possible questions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a:t>Note: Within Operating Expenses, Public Safety makes up 67% the operating expenditures ($8.6MM) and 39% of the total GF expenditures.</a:t>
            </a:r>
          </a:p>
          <a:p>
            <a:endParaRPr lang="en-US"/>
          </a:p>
        </p:txBody>
      </p:sp>
      <p:sp>
        <p:nvSpPr>
          <p:cNvPr id="4" name="Slide Number Placeholder 3"/>
          <p:cNvSpPr>
            <a:spLocks noGrp="1"/>
          </p:cNvSpPr>
          <p:nvPr>
            <p:ph type="sldNum" sz="quarter" idx="5"/>
          </p:nvPr>
        </p:nvSpPr>
        <p:spPr/>
        <p:txBody>
          <a:bodyPr/>
          <a:lstStyle/>
          <a:p>
            <a:pPr>
              <a:defRPr/>
            </a:pPr>
            <a:fld id="{DBD08E13-496E-4571-8122-AF7B5B7C1DA7}" type="slidenum">
              <a:rPr lang="en-US" smtClean="0"/>
              <a:pPr>
                <a:defRPr/>
              </a:pPr>
              <a:t>4</a:t>
            </a:fld>
            <a:endParaRPr lang="en-US"/>
          </a:p>
        </p:txBody>
      </p:sp>
    </p:spTree>
    <p:extLst>
      <p:ext uri="{BB962C8B-B14F-4D97-AF65-F5344CB8AC3E}">
        <p14:creationId xmlns:p14="http://schemas.microsoft.com/office/powerpoint/2010/main" val="35318680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800">
                <a:effectLst/>
                <a:latin typeface="Arial" panose="020B0604020202020204" pitchFamily="34" charset="0"/>
                <a:ea typeface="Times New Roman" panose="02020603050405020304" pitchFamily="18" charset="0"/>
              </a:rPr>
              <a:t>We are confident that leaving the proposed millage rate (3.9000) unchanged from last year, will be enough to cover the Town’s operations and meet Council directives. On every $500,000 of taxable value, this rate represents a combined $206 dollar increase from “current year rollback rate” of 3.4877 mills</a:t>
            </a:r>
          </a:p>
          <a:p>
            <a:pPr marL="285750" indent="-285750">
              <a:buFont typeface="Arial" panose="020B0604020202020204" pitchFamily="34" charset="0"/>
              <a:buChar char="•"/>
            </a:pPr>
            <a:r>
              <a:rPr lang="en-US" sz="1800">
                <a:effectLst/>
                <a:latin typeface="Arial" panose="020B0604020202020204" pitchFamily="34" charset="0"/>
              </a:rPr>
              <a:t>Fire Assessment – Last year’s rate of $889.66 was reduced to $764.44 after Council approved the use of funds totaling $502,832. </a:t>
            </a:r>
          </a:p>
          <a:p>
            <a:pPr marL="285750" indent="-285750">
              <a:buFont typeface="Arial" panose="020B0604020202020204" pitchFamily="34" charset="0"/>
              <a:buChar char="•"/>
            </a:pPr>
            <a:r>
              <a:rPr lang="en-US" sz="1800">
                <a:effectLst/>
                <a:latin typeface="Arial" panose="020B0604020202020204" pitchFamily="34" charset="0"/>
              </a:rPr>
              <a:t>Fire Assessment for this year also include a subsidy of $502,832.</a:t>
            </a:r>
            <a:endParaRPr lang="en-US"/>
          </a:p>
        </p:txBody>
      </p:sp>
      <p:sp>
        <p:nvSpPr>
          <p:cNvPr id="4" name="Date Placeholder 3">
            <a:extLst>
              <a:ext uri="{FF2B5EF4-FFF2-40B4-BE49-F238E27FC236}">
                <a16:creationId xmlns:a16="http://schemas.microsoft.com/office/drawing/2014/main" id="{4E81A39D-1D0E-4D7A-59EA-B6049F09C131}"/>
              </a:ext>
            </a:extLst>
          </p:cNvPr>
          <p:cNvSpPr>
            <a:spLocks noGrp="1"/>
          </p:cNvSpPr>
          <p:nvPr>
            <p:ph type="dt" idx="1"/>
          </p:nvPr>
        </p:nvSpPr>
        <p:spPr/>
        <p:txBody>
          <a:bodyPr/>
          <a:lstStyle/>
          <a:p>
            <a:pPr>
              <a:defRPr/>
            </a:pPr>
            <a:fld id="{55B1E4D1-E777-4A16-B171-0932FBE01A14}" type="datetime1">
              <a:rPr lang="en-US" smtClean="0"/>
              <a:t>8/12/2025</a:t>
            </a:fld>
            <a:endParaRPr lang="en-US"/>
          </a:p>
        </p:txBody>
      </p:sp>
      <p:sp>
        <p:nvSpPr>
          <p:cNvPr id="5" name="Header Placeholder 4">
            <a:extLst>
              <a:ext uri="{FF2B5EF4-FFF2-40B4-BE49-F238E27FC236}">
                <a16:creationId xmlns:a16="http://schemas.microsoft.com/office/drawing/2014/main" id="{7DF1D00E-5F2F-F59C-6AAA-02623A3B7FD6}"/>
              </a:ext>
            </a:extLst>
          </p:cNvPr>
          <p:cNvSpPr>
            <a:spLocks noGrp="1"/>
          </p:cNvSpPr>
          <p:nvPr>
            <p:ph type="hdr" sz="quarter"/>
          </p:nvPr>
        </p:nvSpPr>
        <p:spPr/>
        <p:txBody>
          <a:bodyPr/>
          <a:lstStyle/>
          <a:p>
            <a:pPr>
              <a:defRPr/>
            </a:pPr>
            <a:endParaRPr lang="en-US"/>
          </a:p>
        </p:txBody>
      </p:sp>
    </p:spTree>
    <p:extLst>
      <p:ext uri="{BB962C8B-B14F-4D97-AF65-F5344CB8AC3E}">
        <p14:creationId xmlns:p14="http://schemas.microsoft.com/office/powerpoint/2010/main" val="19523943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E275F-1B7B-D19B-FDF0-D048A1D58B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41FF47-31AF-B7F6-3076-C42FA9B09B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63F8CB-FD6B-3415-567A-251150AB1EF5}"/>
              </a:ext>
            </a:extLst>
          </p:cNvPr>
          <p:cNvSpPr>
            <a:spLocks noGrp="1"/>
          </p:cNvSpPr>
          <p:nvPr>
            <p:ph type="body" idx="1"/>
          </p:nvPr>
        </p:nvSpPr>
        <p:spPr/>
        <p:txBody>
          <a:bodyPr/>
          <a:lstStyle/>
          <a:p>
            <a:pPr marL="228600" indent="-228600">
              <a:buAutoNum type="arabicPeriod"/>
            </a:pPr>
            <a:r>
              <a:rPr lang="en-US" sz="1200" i="1">
                <a:solidFill>
                  <a:schemeClr val="tx1"/>
                </a:solidFill>
              </a:rPr>
              <a:t>We are confident that with keeping same millage as last year, the Town will generate sufficient resources to meet Council policy objectives and meet its operations.</a:t>
            </a:r>
          </a:p>
          <a:p>
            <a:pPr marL="228600" indent="-228600">
              <a:buAutoNum type="arabicPeriod"/>
            </a:pPr>
            <a:r>
              <a:rPr lang="en-US" sz="1200" b="1" i="1">
                <a:solidFill>
                  <a:schemeClr val="tx1"/>
                </a:solidFill>
              </a:rPr>
              <a:t>Rolled back rate is generally the amount of property taxes the property owner would owe if there no change to the taxing authority’s budget</a:t>
            </a:r>
            <a:r>
              <a:rPr lang="en-US" sz="1200" i="1">
                <a:solidFill>
                  <a:schemeClr val="tx1"/>
                </a:solidFill>
              </a:rPr>
              <a:t>.</a:t>
            </a:r>
          </a:p>
        </p:txBody>
      </p:sp>
      <p:sp>
        <p:nvSpPr>
          <p:cNvPr id="4" name="Date Placeholder 3">
            <a:extLst>
              <a:ext uri="{FF2B5EF4-FFF2-40B4-BE49-F238E27FC236}">
                <a16:creationId xmlns:a16="http://schemas.microsoft.com/office/drawing/2014/main" id="{9652188C-8386-2D7E-C0F2-5C66AE8A8C30}"/>
              </a:ext>
            </a:extLst>
          </p:cNvPr>
          <p:cNvSpPr>
            <a:spLocks noGrp="1"/>
          </p:cNvSpPr>
          <p:nvPr>
            <p:ph type="dt" idx="1"/>
          </p:nvPr>
        </p:nvSpPr>
        <p:spPr/>
        <p:txBody>
          <a:bodyPr/>
          <a:lstStyle/>
          <a:p>
            <a:pPr>
              <a:defRPr/>
            </a:pPr>
            <a:fld id="{F53FB4E4-94D8-4A24-A999-2545E73CCB9A}" type="datetime1">
              <a:rPr lang="en-US" smtClean="0"/>
              <a:t>8/12/2025</a:t>
            </a:fld>
            <a:endParaRPr lang="en-US"/>
          </a:p>
        </p:txBody>
      </p:sp>
      <p:sp>
        <p:nvSpPr>
          <p:cNvPr id="5" name="Header Placeholder 4">
            <a:extLst>
              <a:ext uri="{FF2B5EF4-FFF2-40B4-BE49-F238E27FC236}">
                <a16:creationId xmlns:a16="http://schemas.microsoft.com/office/drawing/2014/main" id="{57307693-C93E-E0F4-4177-64E13805CBC4}"/>
              </a:ext>
            </a:extLst>
          </p:cNvPr>
          <p:cNvSpPr>
            <a:spLocks noGrp="1"/>
          </p:cNvSpPr>
          <p:nvPr>
            <p:ph type="hdr" sz="quarter"/>
          </p:nvPr>
        </p:nvSpPr>
        <p:spPr/>
        <p:txBody>
          <a:bodyPr/>
          <a:lstStyle/>
          <a:p>
            <a:pPr>
              <a:defRPr/>
            </a:pPr>
            <a:endParaRPr lang="en-US"/>
          </a:p>
        </p:txBody>
      </p:sp>
    </p:spTree>
    <p:extLst>
      <p:ext uri="{BB962C8B-B14F-4D97-AF65-F5344CB8AC3E}">
        <p14:creationId xmlns:p14="http://schemas.microsoft.com/office/powerpoint/2010/main" val="15971897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b="1" baseline="0"/>
              <a:t>Thank you, Mayor and Council:  We are moving to agenda item #09 establishing the proposed initial not-to-exceed, Fire Protection Assessment rates for FY 2024</a:t>
            </a:r>
            <a:endParaRPr lang="en-US" altLang="en-US"/>
          </a:p>
        </p:txBody>
      </p:sp>
      <p:sp>
        <p:nvSpPr>
          <p:cNvPr id="2" name="Date Placeholder 1">
            <a:extLst>
              <a:ext uri="{FF2B5EF4-FFF2-40B4-BE49-F238E27FC236}">
                <a16:creationId xmlns:a16="http://schemas.microsoft.com/office/drawing/2014/main" id="{087C2D58-4E27-FC9F-DDB0-DD74755DA736}"/>
              </a:ext>
            </a:extLst>
          </p:cNvPr>
          <p:cNvSpPr>
            <a:spLocks noGrp="1"/>
          </p:cNvSpPr>
          <p:nvPr>
            <p:ph type="dt" idx="1"/>
          </p:nvPr>
        </p:nvSpPr>
        <p:spPr/>
        <p:txBody>
          <a:bodyPr/>
          <a:lstStyle/>
          <a:p>
            <a:pPr>
              <a:defRPr/>
            </a:pPr>
            <a:fld id="{74193F98-AA97-4F23-B8BD-CE174AF97108}" type="datetime1">
              <a:rPr lang="en-US" smtClean="0"/>
              <a:t>8/12/2025</a:t>
            </a:fld>
            <a:endParaRPr lang="en-US"/>
          </a:p>
        </p:txBody>
      </p:sp>
      <p:sp>
        <p:nvSpPr>
          <p:cNvPr id="3" name="Header Placeholder 2">
            <a:extLst>
              <a:ext uri="{FF2B5EF4-FFF2-40B4-BE49-F238E27FC236}">
                <a16:creationId xmlns:a16="http://schemas.microsoft.com/office/drawing/2014/main" id="{8FA99BA1-5EFB-E32D-CB1D-FFF4D1D1E26F}"/>
              </a:ext>
            </a:extLst>
          </p:cNvPr>
          <p:cNvSpPr>
            <a:spLocks noGrp="1"/>
          </p:cNvSpPr>
          <p:nvPr>
            <p:ph type="hdr" sz="quarter"/>
          </p:nvPr>
        </p:nvSpPr>
        <p:spPr/>
        <p:txBody>
          <a:bodyPr/>
          <a:lstStyle/>
          <a:p>
            <a:pPr>
              <a:defRPr/>
            </a:pPr>
            <a:endParaRPr lang="en-US"/>
          </a:p>
        </p:txBody>
      </p:sp>
    </p:spTree>
    <p:extLst>
      <p:ext uri="{BB962C8B-B14F-4D97-AF65-F5344CB8AC3E}">
        <p14:creationId xmlns:p14="http://schemas.microsoft.com/office/powerpoint/2010/main" val="20300130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sz="1200" i="1">
                <a:solidFill>
                  <a:schemeClr val="tx1"/>
                </a:solidFill>
              </a:rPr>
              <a:t>We are confident that with keeping same millage as last year, the Town will generate sufficient resources to meet Council policy objectives and meet its operations.</a:t>
            </a:r>
          </a:p>
          <a:p>
            <a:pPr marL="228600" indent="-228600">
              <a:buAutoNum type="arabicPeriod"/>
            </a:pPr>
            <a:r>
              <a:rPr lang="en-US" sz="1200" b="1" i="1">
                <a:solidFill>
                  <a:schemeClr val="tx1"/>
                </a:solidFill>
              </a:rPr>
              <a:t>Rolled back rate is generally the amount of property taxes the property owner would owe if there no change to the taxing authority’s budget</a:t>
            </a:r>
            <a:r>
              <a:rPr lang="en-US" sz="1200" i="1">
                <a:solidFill>
                  <a:schemeClr val="tx1"/>
                </a:solidFill>
              </a:rPr>
              <a:t>.</a:t>
            </a:r>
          </a:p>
        </p:txBody>
      </p:sp>
      <p:sp>
        <p:nvSpPr>
          <p:cNvPr id="4" name="Date Placeholder 3">
            <a:extLst>
              <a:ext uri="{FF2B5EF4-FFF2-40B4-BE49-F238E27FC236}">
                <a16:creationId xmlns:a16="http://schemas.microsoft.com/office/drawing/2014/main" id="{BDA3C645-F1EF-E94D-97EA-CE7223FA78A7}"/>
              </a:ext>
            </a:extLst>
          </p:cNvPr>
          <p:cNvSpPr>
            <a:spLocks noGrp="1"/>
          </p:cNvSpPr>
          <p:nvPr>
            <p:ph type="dt" idx="1"/>
          </p:nvPr>
        </p:nvSpPr>
        <p:spPr/>
        <p:txBody>
          <a:bodyPr/>
          <a:lstStyle/>
          <a:p>
            <a:pPr>
              <a:defRPr/>
            </a:pPr>
            <a:fld id="{F53FB4E4-94D8-4A24-A999-2545E73CCB9A}" type="datetime1">
              <a:rPr lang="en-US" smtClean="0"/>
              <a:t>8/12/2025</a:t>
            </a:fld>
            <a:endParaRPr lang="en-US"/>
          </a:p>
        </p:txBody>
      </p:sp>
      <p:sp>
        <p:nvSpPr>
          <p:cNvPr id="5" name="Header Placeholder 4">
            <a:extLst>
              <a:ext uri="{FF2B5EF4-FFF2-40B4-BE49-F238E27FC236}">
                <a16:creationId xmlns:a16="http://schemas.microsoft.com/office/drawing/2014/main" id="{771464B2-65A5-3AFD-7FFC-744B50A03EEB}"/>
              </a:ext>
            </a:extLst>
          </p:cNvPr>
          <p:cNvSpPr>
            <a:spLocks noGrp="1"/>
          </p:cNvSpPr>
          <p:nvPr>
            <p:ph type="hdr" sz="quarter"/>
          </p:nvPr>
        </p:nvSpPr>
        <p:spPr/>
        <p:txBody>
          <a:bodyPr/>
          <a:lstStyle/>
          <a:p>
            <a:pPr>
              <a:defRPr/>
            </a:pPr>
            <a:endParaRPr lang="en-US"/>
          </a:p>
        </p:txBody>
      </p:sp>
    </p:spTree>
    <p:extLst>
      <p:ext uri="{BB962C8B-B14F-4D97-AF65-F5344CB8AC3E}">
        <p14:creationId xmlns:p14="http://schemas.microsoft.com/office/powerpoint/2010/main" val="10193312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Although the current economic environment presents its challenges, and stabilization of the housing market (slow), we are proposing the same millage rage.  It’s important to note that this recommendation considers conservative approach in estimating revenue.</a:t>
            </a:r>
          </a:p>
        </p:txBody>
      </p:sp>
      <p:sp>
        <p:nvSpPr>
          <p:cNvPr id="4" name="Date Placeholder 3">
            <a:extLst>
              <a:ext uri="{FF2B5EF4-FFF2-40B4-BE49-F238E27FC236}">
                <a16:creationId xmlns:a16="http://schemas.microsoft.com/office/drawing/2014/main" id="{4D40E634-6138-98F9-0120-BEBE9C5CE312}"/>
              </a:ext>
            </a:extLst>
          </p:cNvPr>
          <p:cNvSpPr>
            <a:spLocks noGrp="1"/>
          </p:cNvSpPr>
          <p:nvPr>
            <p:ph type="dt" idx="1"/>
          </p:nvPr>
        </p:nvSpPr>
        <p:spPr/>
        <p:txBody>
          <a:bodyPr/>
          <a:lstStyle/>
          <a:p>
            <a:pPr>
              <a:defRPr/>
            </a:pPr>
            <a:fld id="{F72B7ED9-7849-4202-89CE-1116B377857D}" type="datetime1">
              <a:rPr lang="en-US" smtClean="0"/>
              <a:t>8/12/2025</a:t>
            </a:fld>
            <a:endParaRPr lang="en-US"/>
          </a:p>
        </p:txBody>
      </p:sp>
      <p:sp>
        <p:nvSpPr>
          <p:cNvPr id="5" name="Header Placeholder 4">
            <a:extLst>
              <a:ext uri="{FF2B5EF4-FFF2-40B4-BE49-F238E27FC236}">
                <a16:creationId xmlns:a16="http://schemas.microsoft.com/office/drawing/2014/main" id="{2D8F0048-C246-B28A-843B-756EDA88B8B3}"/>
              </a:ext>
            </a:extLst>
          </p:cNvPr>
          <p:cNvSpPr>
            <a:spLocks noGrp="1"/>
          </p:cNvSpPr>
          <p:nvPr>
            <p:ph type="hdr" sz="quarter"/>
          </p:nvPr>
        </p:nvSpPr>
        <p:spPr/>
        <p:txBody>
          <a:bodyPr/>
          <a:lstStyle/>
          <a:p>
            <a:pPr>
              <a:defRPr/>
            </a:pPr>
            <a:endParaRPr lang="en-US"/>
          </a:p>
        </p:txBody>
      </p:sp>
    </p:spTree>
    <p:extLst>
      <p:ext uri="{BB962C8B-B14F-4D97-AF65-F5344CB8AC3E}">
        <p14:creationId xmlns:p14="http://schemas.microsoft.com/office/powerpoint/2010/main" val="2160627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fld id="{BD592C10-6167-412B-838A-E9C13CF324B8}" type="datetime1">
              <a:rPr lang="en-US" smtClean="0"/>
              <a:t>8/12/2025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109A203-8B0C-4215-A769-C6CE2333761D}" type="slidenum">
              <a:rPr lang="en-US" smtClean="0"/>
              <a:pPr>
                <a:defRPr/>
              </a:pPr>
              <a:t>‹#›</a:t>
            </a:fld>
            <a:endParaRPr lang="en-US"/>
          </a:p>
        </p:txBody>
      </p:sp>
    </p:spTree>
    <p:extLst>
      <p:ext uri="{BB962C8B-B14F-4D97-AF65-F5344CB8AC3E}">
        <p14:creationId xmlns:p14="http://schemas.microsoft.com/office/powerpoint/2010/main" val="18304855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10A779CD-500F-4030-99AF-3D3CCD5095DB}" type="datetime1">
              <a:rPr lang="en-US" smtClean="0"/>
              <a:t>8/12/2025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02B3EF47-21DF-44D5-8A83-C2A219553897}" type="slidenum">
              <a:rPr lang="en-US" smtClean="0"/>
              <a:pPr>
                <a:defRPr/>
              </a:pPr>
              <a:t>‹#›</a:t>
            </a:fld>
            <a:endParaRPr lang="en-US"/>
          </a:p>
        </p:txBody>
      </p:sp>
    </p:spTree>
    <p:extLst>
      <p:ext uri="{BB962C8B-B14F-4D97-AF65-F5344CB8AC3E}">
        <p14:creationId xmlns:p14="http://schemas.microsoft.com/office/powerpoint/2010/main" val="8701307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189DC514-5561-46AB-AA7E-1392D5A6F48F}" type="datetime1">
              <a:rPr lang="en-US" smtClean="0"/>
              <a:t>8/12/2025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02B3EF47-21DF-44D5-8A83-C2A219553897}" type="slidenum">
              <a:rPr lang="en-US" smtClean="0"/>
              <a:pPr>
                <a:defRPr/>
              </a:pPr>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latin typeface="Arial"/>
              </a:rPr>
              <a:t>”</a:t>
            </a:r>
            <a:endParaRPr lang="en-US">
              <a:solidFill>
                <a:schemeClr val="accent1">
                  <a:lumMod val="60000"/>
                  <a:lumOff val="40000"/>
                </a:schemeClr>
              </a:solidFill>
              <a:latin typeface="Arial"/>
            </a:endParaRPr>
          </a:p>
        </p:txBody>
      </p:sp>
    </p:spTree>
    <p:extLst>
      <p:ext uri="{BB962C8B-B14F-4D97-AF65-F5344CB8AC3E}">
        <p14:creationId xmlns:p14="http://schemas.microsoft.com/office/powerpoint/2010/main" val="14802705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B6E027D9-2C0D-406E-BF45-DD850A963FC3}" type="datetime1">
              <a:rPr lang="en-US" smtClean="0"/>
              <a:t>8/12/2025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02B3EF47-21DF-44D5-8A83-C2A219553897}" type="slidenum">
              <a:rPr lang="en-US" smtClean="0"/>
              <a:pPr>
                <a:defRPr/>
              </a:pPr>
              <a:t>‹#›</a:t>
            </a:fld>
            <a:endParaRPr lang="en-US"/>
          </a:p>
        </p:txBody>
      </p:sp>
    </p:spTree>
    <p:extLst>
      <p:ext uri="{BB962C8B-B14F-4D97-AF65-F5344CB8AC3E}">
        <p14:creationId xmlns:p14="http://schemas.microsoft.com/office/powerpoint/2010/main" val="13609961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DE7AAB79-C6A2-4050-AA90-8514C6D881B8}" type="datetime1">
              <a:rPr lang="en-US" smtClean="0"/>
              <a:t>8/12/2025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02B3EF47-21DF-44D5-8A83-C2A219553897}" type="slidenum">
              <a:rPr lang="en-US" smtClean="0"/>
              <a:pPr>
                <a:defRPr/>
              </a:pPr>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0312055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D3B65EE9-3097-4F87-B72B-AEACE6DAD2DE}" type="datetime1">
              <a:rPr lang="en-US" smtClean="0"/>
              <a:t>8/12/2025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02B3EF47-21DF-44D5-8A83-C2A219553897}" type="slidenum">
              <a:rPr lang="en-US" smtClean="0"/>
              <a:pPr>
                <a:defRPr/>
              </a:pPr>
              <a:t>‹#›</a:t>
            </a:fld>
            <a:endParaRPr lang="en-US"/>
          </a:p>
        </p:txBody>
      </p:sp>
    </p:spTree>
    <p:extLst>
      <p:ext uri="{BB962C8B-B14F-4D97-AF65-F5344CB8AC3E}">
        <p14:creationId xmlns:p14="http://schemas.microsoft.com/office/powerpoint/2010/main" val="14171472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25900B08-E90B-4D89-B7D8-AF4B4825F2E5}" type="datetime1">
              <a:rPr lang="en-US" smtClean="0"/>
              <a:t>8/12/2025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DD3DF61-0856-47C4-BE10-7EAA721E0F09}" type="slidenum">
              <a:rPr lang="en-US" smtClean="0"/>
              <a:pPr>
                <a:defRPr/>
              </a:pPr>
              <a:t>‹#›</a:t>
            </a:fld>
            <a:endParaRPr lang="en-US"/>
          </a:p>
        </p:txBody>
      </p:sp>
    </p:spTree>
    <p:extLst>
      <p:ext uri="{BB962C8B-B14F-4D97-AF65-F5344CB8AC3E}">
        <p14:creationId xmlns:p14="http://schemas.microsoft.com/office/powerpoint/2010/main" val="34376127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DF393776-382A-4935-95E0-482450FB2FCA}" type="datetime1">
              <a:rPr lang="en-US" smtClean="0"/>
              <a:t>8/12/2025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3C4BC771-97EA-48C5-B7DE-113AE9CE1F8E}" type="slidenum">
              <a:rPr lang="en-US" smtClean="0"/>
              <a:pPr>
                <a:defRPr/>
              </a:pPr>
              <a:t>‹#›</a:t>
            </a:fld>
            <a:endParaRPr lang="en-US"/>
          </a:p>
        </p:txBody>
      </p:sp>
    </p:spTree>
    <p:extLst>
      <p:ext uri="{BB962C8B-B14F-4D97-AF65-F5344CB8AC3E}">
        <p14:creationId xmlns:p14="http://schemas.microsoft.com/office/powerpoint/2010/main" val="2160619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49818A5F-9DEE-4E83-80AA-777B8ABEB909}" type="datetime1">
              <a:rPr lang="en-US" smtClean="0"/>
              <a:t>8/12/2025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00A5DB3-69A9-4A85-96E0-CD31E43EC6FD}" type="slidenum">
              <a:rPr lang="en-US" smtClean="0"/>
              <a:pPr>
                <a:defRPr/>
              </a:pPr>
              <a:t>‹#›</a:t>
            </a:fld>
            <a:endParaRPr lang="en-US"/>
          </a:p>
        </p:txBody>
      </p:sp>
    </p:spTree>
    <p:extLst>
      <p:ext uri="{BB962C8B-B14F-4D97-AF65-F5344CB8AC3E}">
        <p14:creationId xmlns:p14="http://schemas.microsoft.com/office/powerpoint/2010/main" val="42564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BB87927F-6FE2-4688-8A63-3A5F9B0907B8}" type="datetime1">
              <a:rPr lang="en-US" smtClean="0"/>
              <a:t>8/12/2025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2AE39FA-C3AC-46D6-B7CF-8319282C04D6}" type="slidenum">
              <a:rPr lang="en-US" smtClean="0"/>
              <a:pPr>
                <a:defRPr/>
              </a:pPr>
              <a:t>‹#›</a:t>
            </a:fld>
            <a:endParaRPr lang="en-US"/>
          </a:p>
        </p:txBody>
      </p:sp>
    </p:spTree>
    <p:extLst>
      <p:ext uri="{BB962C8B-B14F-4D97-AF65-F5344CB8AC3E}">
        <p14:creationId xmlns:p14="http://schemas.microsoft.com/office/powerpoint/2010/main" val="41860082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fld id="{809294D8-BD0C-4D30-A6B9-78AE0C747312}" type="datetime1">
              <a:rPr lang="en-US" smtClean="0"/>
              <a:t>8/12/2025</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B5716835-58C8-466C-BC7F-CA639535AA9A}" type="slidenum">
              <a:rPr lang="en-US" smtClean="0"/>
              <a:pPr>
                <a:defRPr/>
              </a:pPr>
              <a:t>‹#›</a:t>
            </a:fld>
            <a:endParaRPr lang="en-US"/>
          </a:p>
        </p:txBody>
      </p:sp>
    </p:spTree>
    <p:extLst>
      <p:ext uri="{BB962C8B-B14F-4D97-AF65-F5344CB8AC3E}">
        <p14:creationId xmlns:p14="http://schemas.microsoft.com/office/powerpoint/2010/main" val="6942097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fld id="{E49D2B31-D671-4BDF-AEF5-391F838A981D}" type="datetime1">
              <a:rPr lang="en-US" smtClean="0"/>
              <a:t>8/12/2025</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059B6ACE-9CA3-4D34-B127-1E451B1C33CF}" type="slidenum">
              <a:rPr lang="en-US" smtClean="0"/>
              <a:pPr>
                <a:defRPr/>
              </a:pPr>
              <a:t>‹#›</a:t>
            </a:fld>
            <a:endParaRPr lang="en-US"/>
          </a:p>
        </p:txBody>
      </p:sp>
    </p:spTree>
    <p:extLst>
      <p:ext uri="{BB962C8B-B14F-4D97-AF65-F5344CB8AC3E}">
        <p14:creationId xmlns:p14="http://schemas.microsoft.com/office/powerpoint/2010/main" val="19868401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fld id="{61AE9090-79CE-4170-B42E-DF26D717E455}" type="datetime1">
              <a:rPr lang="en-US" smtClean="0"/>
              <a:t>8/12/2025</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BADCECB7-52BD-46DA-B96E-DC1948412C86}" type="slidenum">
              <a:rPr lang="en-US" smtClean="0"/>
              <a:pPr>
                <a:defRPr/>
              </a:pPr>
              <a:t>‹#›</a:t>
            </a:fld>
            <a:endParaRPr lang="en-US"/>
          </a:p>
        </p:txBody>
      </p:sp>
    </p:spTree>
    <p:extLst>
      <p:ext uri="{BB962C8B-B14F-4D97-AF65-F5344CB8AC3E}">
        <p14:creationId xmlns:p14="http://schemas.microsoft.com/office/powerpoint/2010/main" val="1914063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262D724E-AAC0-431C-9F73-F37A3DA8FE18}" type="datetime1">
              <a:rPr lang="en-US" smtClean="0"/>
              <a:t>8/12/2025</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E4943912-C17D-4F6F-9B93-C050513D0C97}" type="slidenum">
              <a:rPr lang="en-US" smtClean="0"/>
              <a:pPr>
                <a:defRPr/>
              </a:pPr>
              <a:t>‹#›</a:t>
            </a:fld>
            <a:endParaRPr lang="en-US"/>
          </a:p>
        </p:txBody>
      </p:sp>
    </p:spTree>
    <p:extLst>
      <p:ext uri="{BB962C8B-B14F-4D97-AF65-F5344CB8AC3E}">
        <p14:creationId xmlns:p14="http://schemas.microsoft.com/office/powerpoint/2010/main" val="620172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817CDADD-9AA6-44B7-9442-CBB324CF9947}" type="datetime1">
              <a:rPr lang="en-US" smtClean="0"/>
              <a:t>8/12/2025</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9082382D-4741-4B91-8FAB-65A5594DFCBD}" type="slidenum">
              <a:rPr lang="en-US" smtClean="0"/>
              <a:pPr>
                <a:defRPr/>
              </a:pPr>
              <a:t>‹#›</a:t>
            </a:fld>
            <a:endParaRPr lang="en-US"/>
          </a:p>
        </p:txBody>
      </p:sp>
    </p:spTree>
    <p:extLst>
      <p:ext uri="{BB962C8B-B14F-4D97-AF65-F5344CB8AC3E}">
        <p14:creationId xmlns:p14="http://schemas.microsoft.com/office/powerpoint/2010/main" val="36780191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46BC35B4-9AEF-4D25-85D3-BE924487FFC1}" type="datetime1">
              <a:rPr lang="en-US" smtClean="0"/>
              <a:t>8/12/2025</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01784D97-9D7E-45BE-8FE5-8A5671219109}" type="slidenum">
              <a:rPr lang="en-US" smtClean="0"/>
              <a:pPr>
                <a:defRPr/>
              </a:pPr>
              <a:t>‹#›</a:t>
            </a:fld>
            <a:endParaRPr lang="en-US"/>
          </a:p>
        </p:txBody>
      </p:sp>
    </p:spTree>
    <p:extLst>
      <p:ext uri="{BB962C8B-B14F-4D97-AF65-F5344CB8AC3E}">
        <p14:creationId xmlns:p14="http://schemas.microsoft.com/office/powerpoint/2010/main" val="4109531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7493AB7E-74B4-4FC5-83DA-37A1EFCC4ABB}" type="datetime1">
              <a:rPr lang="en-US" smtClean="0"/>
              <a:t>8/12/2025</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pPr>
              <a:defRPr/>
            </a:pPr>
            <a:fld id="{02B3EF47-21DF-44D5-8A83-C2A219553897}" type="slidenum">
              <a:rPr lang="en-US" smtClean="0"/>
              <a:pPr>
                <a:defRPr/>
              </a:pPr>
              <a:t>‹#›</a:t>
            </a:fld>
            <a:endParaRPr lang="en-US"/>
          </a:p>
        </p:txBody>
      </p:sp>
    </p:spTree>
    <p:extLst>
      <p:ext uri="{BB962C8B-B14F-4D97-AF65-F5344CB8AC3E}">
        <p14:creationId xmlns:p14="http://schemas.microsoft.com/office/powerpoint/2010/main" val="578767921"/>
      </p:ext>
    </p:extLst>
  </p:cSld>
  <p:clrMap bg1="lt1" tx1="dk1" bg2="lt2" tx2="dk2" accent1="accent1" accent2="accent2" accent3="accent3" accent4="accent4" accent5="accent5" accent6="accent6" hlink="hlink" folHlink="folHlink"/>
  <p:sldLayoutIdLst>
    <p:sldLayoutId id="2147484162" r:id="rId1"/>
    <p:sldLayoutId id="2147484163" r:id="rId2"/>
    <p:sldLayoutId id="2147484164" r:id="rId3"/>
    <p:sldLayoutId id="2147484165" r:id="rId4"/>
    <p:sldLayoutId id="2147484166" r:id="rId5"/>
    <p:sldLayoutId id="2147484167" r:id="rId6"/>
    <p:sldLayoutId id="2147484168" r:id="rId7"/>
    <p:sldLayoutId id="2147484169" r:id="rId8"/>
    <p:sldLayoutId id="2147484170" r:id="rId9"/>
    <p:sldLayoutId id="2147484171" r:id="rId10"/>
    <p:sldLayoutId id="2147484172" r:id="rId11"/>
    <p:sldLayoutId id="2147484173" r:id="rId12"/>
    <p:sldLayoutId id="2147484174" r:id="rId13"/>
    <p:sldLayoutId id="2147484175" r:id="rId14"/>
    <p:sldLayoutId id="2147484176" r:id="rId15"/>
    <p:sldLayoutId id="2147484177"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Title 1"/>
          <p:cNvSpPr>
            <a:spLocks noGrp="1"/>
          </p:cNvSpPr>
          <p:nvPr>
            <p:ph type="ctrTitle"/>
          </p:nvPr>
        </p:nvSpPr>
        <p:spPr>
          <a:xfrm>
            <a:off x="1504709" y="2182646"/>
            <a:ext cx="8275899" cy="627876"/>
          </a:xfrm>
        </p:spPr>
        <p:txBody>
          <a:bodyPr>
            <a:noAutofit/>
          </a:bodyPr>
          <a:lstStyle/>
          <a:p>
            <a:pPr algn="ctr" eaLnBrk="1" hangingPunct="1"/>
            <a:r>
              <a:rPr lang="en-US" altLang="en-US" sz="4400">
                <a:solidFill>
                  <a:schemeClr val="tx1"/>
                </a:solidFill>
              </a:rPr>
              <a:t>Town of Southwest Ranches, FL </a:t>
            </a:r>
          </a:p>
        </p:txBody>
      </p:sp>
      <p:sp>
        <p:nvSpPr>
          <p:cNvPr id="7171" name="Subtitle 2"/>
          <p:cNvSpPr>
            <a:spLocks noGrp="1"/>
          </p:cNvSpPr>
          <p:nvPr>
            <p:ph type="subTitle" idx="1"/>
          </p:nvPr>
        </p:nvSpPr>
        <p:spPr>
          <a:xfrm>
            <a:off x="2103020" y="2828313"/>
            <a:ext cx="7407797" cy="303610"/>
          </a:xfrm>
        </p:spPr>
        <p:txBody>
          <a:bodyPr>
            <a:normAutofit fontScale="25000" lnSpcReduction="20000"/>
          </a:bodyPr>
          <a:lstStyle/>
          <a:p>
            <a:pPr eaLnBrk="1" hangingPunct="1"/>
            <a:r>
              <a:rPr lang="en-US" altLang="en-US" sz="7200">
                <a:solidFill>
                  <a:schemeClr val="tx1"/>
                </a:solidFill>
              </a:rPr>
              <a:t>   Fiscal Year 2025-2026</a:t>
            </a:r>
          </a:p>
          <a:p>
            <a:pPr eaLnBrk="1" hangingPunct="1"/>
            <a:endParaRPr lang="en-US" altLang="en-US">
              <a:solidFill>
                <a:schemeClr val="accent3">
                  <a:lumMod val="50000"/>
                </a:schemeClr>
              </a:solidFill>
            </a:endParaRPr>
          </a:p>
        </p:txBody>
      </p:sp>
      <p:sp>
        <p:nvSpPr>
          <p:cNvPr id="2" name="Slide Number Placeholder 1">
            <a:extLst>
              <a:ext uri="{FF2B5EF4-FFF2-40B4-BE49-F238E27FC236}">
                <a16:creationId xmlns:a16="http://schemas.microsoft.com/office/drawing/2014/main" id="{4A65707F-8465-474D-A31F-F795AFABDF1D}"/>
              </a:ext>
            </a:extLst>
          </p:cNvPr>
          <p:cNvSpPr>
            <a:spLocks noGrp="1"/>
          </p:cNvSpPr>
          <p:nvPr>
            <p:ph type="sldNum" sz="quarter" idx="12"/>
          </p:nvPr>
        </p:nvSpPr>
        <p:spPr>
          <a:xfrm>
            <a:off x="10890311" y="6199370"/>
            <a:ext cx="683339" cy="283318"/>
          </a:xfrm>
        </p:spPr>
        <p:txBody>
          <a:bodyPr/>
          <a:lstStyle/>
          <a:p>
            <a:pPr>
              <a:defRPr/>
            </a:pPr>
            <a:fld id="{1109A203-8B0C-4215-A769-C6CE2333761D}" type="slidenum">
              <a:rPr lang="en-US" sz="1600" b="1" smtClean="0">
                <a:solidFill>
                  <a:schemeClr val="bg1"/>
                </a:solidFill>
              </a:rPr>
              <a:pPr>
                <a:defRPr/>
              </a:pPr>
              <a:t>1</a:t>
            </a:fld>
            <a:endParaRPr lang="en-US" sz="1600" b="1">
              <a:solidFill>
                <a:schemeClr val="bg1"/>
              </a:solidFill>
            </a:endParaRPr>
          </a:p>
        </p:txBody>
      </p:sp>
      <p:pic>
        <p:nvPicPr>
          <p:cNvPr id="1027" name="Picture 3" descr="logo"/>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18122" y="382841"/>
            <a:ext cx="1355756" cy="1630209"/>
          </a:xfrm>
          <a:prstGeom prst="rect">
            <a:avLst/>
          </a:prstGeom>
          <a:noFill/>
          <a:ln>
            <a:noFill/>
          </a:ln>
          <a:effectLst/>
          <a:extLst>
            <a:ext uri="{909E8E84-426E-40DD-AFC4-6F175D3DCCD1}">
              <a14:hiddenFill xmlns:a14="http://schemas.microsoft.com/office/drawing/2010/main">
                <a:solidFill>
                  <a:srgbClr val="EBD799"/>
                </a:solidFill>
              </a14:hiddenFill>
            </a:ext>
            <a:ext uri="{91240B29-F687-4F45-9708-019B960494DF}">
              <a14:hiddenLine xmlns:a14="http://schemas.microsoft.com/office/drawing/2010/main" w="9525" algn="in">
                <a:solidFill>
                  <a:srgbClr val="EBD799"/>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7" name="Subtitle 4">
            <a:extLst>
              <a:ext uri="{FF2B5EF4-FFF2-40B4-BE49-F238E27FC236}">
                <a16:creationId xmlns:a16="http://schemas.microsoft.com/office/drawing/2014/main" id="{390FACE5-9C71-E57E-3303-FB67924E6C2B}"/>
              </a:ext>
            </a:extLst>
          </p:cNvPr>
          <p:cNvSpPr txBox="1">
            <a:spLocks/>
          </p:cNvSpPr>
          <p:nvPr/>
        </p:nvSpPr>
        <p:spPr>
          <a:xfrm>
            <a:off x="2743200" y="4191000"/>
            <a:ext cx="7086600" cy="1905000"/>
          </a:xfrm>
          <a:prstGeom prst="rect">
            <a:avLst/>
          </a:prstGeom>
        </p:spPr>
        <p:txBody>
          <a:bodyPr vert="horz" lIns="91440" tIns="45720" rIns="91440" bIns="45720" rtlCol="0" anchor="t">
            <a:normAutofit fontScale="47500" lnSpcReduction="2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defRPr/>
            </a:pPr>
            <a:r>
              <a:rPr lang="en-US" sz="4400" b="1">
                <a:solidFill>
                  <a:schemeClr val="tx1"/>
                </a:solidFill>
              </a:rPr>
              <a:t>Proposed Budget Workshop</a:t>
            </a:r>
          </a:p>
          <a:p>
            <a:pPr>
              <a:defRPr/>
            </a:pPr>
            <a:r>
              <a:rPr lang="en-US" sz="4400" b="1">
                <a:solidFill>
                  <a:schemeClr val="tx1"/>
                </a:solidFill>
              </a:rPr>
              <a:t> Town Hall Council Chambers </a:t>
            </a:r>
          </a:p>
          <a:p>
            <a:pPr>
              <a:defRPr/>
            </a:pPr>
            <a:r>
              <a:rPr lang="en-US" sz="4400" b="1">
                <a:solidFill>
                  <a:schemeClr val="tx1"/>
                </a:solidFill>
              </a:rPr>
              <a:t>Tuesday, August 12, 2025 @ 7:00pm</a:t>
            </a:r>
          </a:p>
          <a:p>
            <a:pPr>
              <a:defRPr/>
            </a:pPr>
            <a:r>
              <a:rPr lang="en-US">
                <a:solidFill>
                  <a:srgbClr val="002060"/>
                </a:solidFill>
              </a:rPr>
              <a:t> </a:t>
            </a:r>
          </a:p>
          <a:p>
            <a:pPr>
              <a:defRPr/>
            </a:pPr>
            <a:endParaRPr lang="en-US">
              <a:solidFill>
                <a:srgbClr val="002060"/>
              </a:solidFill>
            </a:endParaRPr>
          </a:p>
          <a:p>
            <a:pPr>
              <a:defRPr/>
            </a:pPr>
            <a:r>
              <a:rPr lang="en-US">
                <a:solidFill>
                  <a:schemeClr val="accent6">
                    <a:lumMod val="75000"/>
                  </a:schemeClr>
                </a:solidFill>
              </a:rPr>
              <a:t> </a:t>
            </a:r>
          </a:p>
        </p:txBody>
      </p:sp>
    </p:spTree>
  </p:cSld>
  <p:clrMapOvr>
    <a:masterClrMapping/>
  </p:clrMapOvr>
  <mc:AlternateContent xmlns:mc="http://schemas.openxmlformats.org/markup-compatibility/2006" xmlns:p14="http://schemas.microsoft.com/office/powerpoint/2010/main">
    <mc:Choice Requires="p14">
      <p:transition p14:dur="0">
        <p:sndAc>
          <p:endSnd/>
        </p:sndAc>
      </p:transition>
    </mc:Choice>
    <mc:Fallback xmlns="">
      <p:transition>
        <p:sndAc>
          <p:endSnd/>
        </p:sndAc>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E5B6E4-DE78-29EC-9A26-E388B19FBC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B5863E-F63A-138F-6407-F5E06C38EE40}"/>
              </a:ext>
            </a:extLst>
          </p:cNvPr>
          <p:cNvSpPr>
            <a:spLocks noGrp="1"/>
          </p:cNvSpPr>
          <p:nvPr>
            <p:ph type="title"/>
          </p:nvPr>
        </p:nvSpPr>
        <p:spPr>
          <a:xfrm>
            <a:off x="2094743" y="607864"/>
            <a:ext cx="6447234" cy="990600"/>
          </a:xfrm>
        </p:spPr>
        <p:txBody>
          <a:bodyPr>
            <a:normAutofit fontScale="90000"/>
          </a:bodyPr>
          <a:lstStyle/>
          <a:p>
            <a:pPr algn="ctr"/>
            <a:r>
              <a:rPr lang="en-US" sz="3301" b="1" i="1">
                <a:solidFill>
                  <a:schemeClr val="tx1"/>
                </a:solidFill>
              </a:rPr>
              <a:t>How is the same Town Millage Proposed?</a:t>
            </a:r>
            <a:r>
              <a:rPr lang="en-US" sz="3000" b="1" i="1">
                <a:solidFill>
                  <a:schemeClr val="tx1"/>
                </a:solidFill>
              </a:rPr>
              <a:t> </a:t>
            </a:r>
          </a:p>
        </p:txBody>
      </p:sp>
      <p:sp>
        <p:nvSpPr>
          <p:cNvPr id="5" name="Slide Number Placeholder 3">
            <a:extLst>
              <a:ext uri="{FF2B5EF4-FFF2-40B4-BE49-F238E27FC236}">
                <a16:creationId xmlns:a16="http://schemas.microsoft.com/office/drawing/2014/main" id="{686D186A-CF1C-4999-7391-37E2EBD3222B}"/>
              </a:ext>
            </a:extLst>
          </p:cNvPr>
          <p:cNvSpPr txBox="1">
            <a:spLocks/>
          </p:cNvSpPr>
          <p:nvPr/>
        </p:nvSpPr>
        <p:spPr>
          <a:xfrm>
            <a:off x="10869839" y="619148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1109A203-8B0C-4215-A769-C6CE2333761D}" type="slidenum">
              <a:rPr lang="en-US" sz="1600" b="1" smtClean="0">
                <a:solidFill>
                  <a:schemeClr val="bg1"/>
                </a:solidFill>
              </a:rPr>
              <a:pPr>
                <a:defRPr/>
              </a:pPr>
              <a:t>10</a:t>
            </a:fld>
            <a:endParaRPr lang="en-US" sz="1600" b="1">
              <a:solidFill>
                <a:schemeClr val="bg1"/>
              </a:solidFill>
            </a:endParaRPr>
          </a:p>
        </p:txBody>
      </p:sp>
      <p:sp>
        <p:nvSpPr>
          <p:cNvPr id="7" name="Content Placeholder 2">
            <a:extLst>
              <a:ext uri="{FF2B5EF4-FFF2-40B4-BE49-F238E27FC236}">
                <a16:creationId xmlns:a16="http://schemas.microsoft.com/office/drawing/2014/main" id="{1FF16CB1-7224-3371-A4AD-5CC632F1D999}"/>
              </a:ext>
            </a:extLst>
          </p:cNvPr>
          <p:cNvSpPr txBox="1">
            <a:spLocks/>
          </p:cNvSpPr>
          <p:nvPr/>
        </p:nvSpPr>
        <p:spPr>
          <a:xfrm>
            <a:off x="1044790" y="1651677"/>
            <a:ext cx="8571650" cy="5084403"/>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8" indent="-342908" algn="just">
              <a:buSzPct val="100000"/>
              <a:buFont typeface="+mj-lt"/>
              <a:buAutoNum type="arabicPeriod"/>
            </a:pPr>
            <a:r>
              <a:rPr lang="en-US" sz="2000" dirty="0">
                <a:solidFill>
                  <a:schemeClr val="tx1"/>
                </a:solidFill>
              </a:rPr>
              <a:t>Current economic environment: Gross Domestic Product (GDP) growth will continue to moderate through 2025 at 2.1% with a similar outlook in 2026 (2.1%);</a:t>
            </a:r>
          </a:p>
          <a:p>
            <a:pPr lvl="1" algn="just">
              <a:buSzPct val="100000"/>
              <a:buFont typeface="Wingdings" panose="05000000000000000000" pitchFamily="2" charset="2"/>
              <a:buChar char="§"/>
            </a:pPr>
            <a:r>
              <a:rPr lang="en-US" sz="1800" dirty="0">
                <a:solidFill>
                  <a:schemeClr val="tx1"/>
                </a:solidFill>
              </a:rPr>
              <a:t>Unemployment rate is projected to decline to 3.9% in 2026 (4% - 2025)</a:t>
            </a:r>
          </a:p>
          <a:p>
            <a:pPr lvl="1" algn="just">
              <a:buSzPct val="100000"/>
              <a:buFont typeface="Wingdings" panose="05000000000000000000" pitchFamily="2" charset="2"/>
              <a:buChar char="§"/>
            </a:pPr>
            <a:r>
              <a:rPr lang="en-US" sz="1800" dirty="0">
                <a:solidFill>
                  <a:schemeClr val="tx1"/>
                </a:solidFill>
              </a:rPr>
              <a:t>Economists project two cuts from the Fed for the remaining of 2025 (.25) and two more in 2026 (.25) impacting the Town’s interest earnings.</a:t>
            </a:r>
          </a:p>
          <a:p>
            <a:pPr lvl="1" algn="just">
              <a:buSzPct val="100000"/>
              <a:buFont typeface="Wingdings" panose="05000000000000000000" pitchFamily="2" charset="2"/>
              <a:buChar char="§"/>
            </a:pPr>
            <a:r>
              <a:rPr lang="en-US" sz="1800" dirty="0">
                <a:solidFill>
                  <a:schemeClr val="tx1"/>
                </a:solidFill>
              </a:rPr>
              <a:t>There are three areas of uncertainty that we’re monitoring:</a:t>
            </a:r>
          </a:p>
          <a:p>
            <a:pPr marL="1200150" lvl="2" indent="-342900" algn="just">
              <a:buSzPct val="100000"/>
              <a:buFont typeface="+mj-lt"/>
              <a:buAutoNum type="arabicPeriod"/>
            </a:pPr>
            <a:r>
              <a:rPr lang="en-US" sz="1600" dirty="0">
                <a:solidFill>
                  <a:schemeClr val="tx1"/>
                </a:solidFill>
              </a:rPr>
              <a:t>Tariffs – may temporarily push goods inflation higher in 2025 and early 2026.</a:t>
            </a:r>
          </a:p>
          <a:p>
            <a:pPr marL="1200150" lvl="2" indent="-342900" algn="just">
              <a:buSzPct val="100000"/>
              <a:buFont typeface="+mj-lt"/>
              <a:buAutoNum type="arabicPeriod"/>
            </a:pPr>
            <a:r>
              <a:rPr lang="en-US" sz="1600" dirty="0">
                <a:solidFill>
                  <a:schemeClr val="tx1"/>
                </a:solidFill>
              </a:rPr>
              <a:t>Fiscal agenda (Florida – Gov. DeSantis) – the Governor established an “EOG DOGE Team to “recommend legislative reforms”.</a:t>
            </a:r>
          </a:p>
          <a:p>
            <a:pPr marL="1200150" lvl="2" indent="-342900" algn="just">
              <a:buSzPct val="100000"/>
              <a:buFont typeface="+mj-lt"/>
              <a:buAutoNum type="arabicPeriod"/>
            </a:pPr>
            <a:r>
              <a:rPr lang="en-US" sz="1600" dirty="0">
                <a:solidFill>
                  <a:schemeClr val="tx1"/>
                </a:solidFill>
              </a:rPr>
              <a:t>Aggressive efforts by the government to reshape the role and size of the federal government.</a:t>
            </a:r>
          </a:p>
          <a:p>
            <a:pPr marL="342908" indent="-342908" algn="just">
              <a:buSzPct val="100000"/>
              <a:buFont typeface="+mj-lt"/>
              <a:buAutoNum type="arabicPeriod"/>
            </a:pPr>
            <a:r>
              <a:rPr lang="en-US" sz="2000" dirty="0">
                <a:solidFill>
                  <a:schemeClr val="tx1"/>
                </a:solidFill>
              </a:rPr>
              <a:t>Growth in the Town’s FY2026 assessed valuation of 13.25% compared to last year growth rate of 12.55%.</a:t>
            </a:r>
          </a:p>
        </p:txBody>
      </p:sp>
    </p:spTree>
    <p:extLst>
      <p:ext uri="{BB962C8B-B14F-4D97-AF65-F5344CB8AC3E}">
        <p14:creationId xmlns:p14="http://schemas.microsoft.com/office/powerpoint/2010/main" val="22727145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19880" y="615240"/>
            <a:ext cx="9734967" cy="1200329"/>
          </a:xfrm>
          <a:prstGeom prst="rect">
            <a:avLst/>
          </a:prstGeom>
          <a:noFill/>
        </p:spPr>
        <p:txBody>
          <a:bodyPr wrap="square" rtlCol="0">
            <a:spAutoFit/>
          </a:bodyPr>
          <a:lstStyle/>
          <a:p>
            <a:r>
              <a:rPr lang="en-US" sz="3600" b="1" i="1">
                <a:solidFill>
                  <a:schemeClr val="accent1"/>
                </a:solidFill>
                <a:latin typeface="+mj-lt"/>
                <a:ea typeface="+mj-ea"/>
                <a:cs typeface="+mj-cs"/>
              </a:rPr>
              <a:t>Ten (10) Capital Improvement Projects Funded </a:t>
            </a:r>
            <a:r>
              <a:rPr lang="en-US" sz="3600" b="1" i="1" u="sng">
                <a:solidFill>
                  <a:schemeClr val="accent1"/>
                </a:solidFill>
                <a:latin typeface="+mj-lt"/>
                <a:ea typeface="+mj-ea"/>
                <a:cs typeface="+mj-cs"/>
              </a:rPr>
              <a:t>plus these two if Council approves</a:t>
            </a:r>
            <a:r>
              <a:rPr lang="en-US" sz="3600" b="1" i="1">
                <a:solidFill>
                  <a:schemeClr val="accent1"/>
                </a:solidFill>
                <a:latin typeface="+mj-lt"/>
                <a:ea typeface="+mj-ea"/>
                <a:cs typeface="+mj-cs"/>
              </a:rPr>
              <a:t>:</a:t>
            </a:r>
          </a:p>
        </p:txBody>
      </p:sp>
      <p:sp>
        <p:nvSpPr>
          <p:cNvPr id="6" name="AutoShape 4" descr="Image result for fire department clip art"/>
          <p:cNvSpPr>
            <a:spLocks noChangeAspect="1" noChangeArrowheads="1"/>
          </p:cNvSpPr>
          <p:nvPr/>
        </p:nvSpPr>
        <p:spPr bwMode="auto">
          <a:xfrm>
            <a:off x="1500187" y="754856"/>
            <a:ext cx="228600" cy="228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9" name="Slide Number Placeholder 3">
            <a:extLst>
              <a:ext uri="{FF2B5EF4-FFF2-40B4-BE49-F238E27FC236}">
                <a16:creationId xmlns:a16="http://schemas.microsoft.com/office/drawing/2014/main" id="{C1724FD2-2F2D-4F39-A276-1959028FE6C3}"/>
              </a:ext>
            </a:extLst>
          </p:cNvPr>
          <p:cNvSpPr txBox="1">
            <a:spLocks/>
          </p:cNvSpPr>
          <p:nvPr/>
        </p:nvSpPr>
        <p:spPr>
          <a:xfrm>
            <a:off x="10869839" y="619148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1109A203-8B0C-4215-A769-C6CE2333761D}" type="slidenum">
              <a:rPr lang="en-US" sz="1600" b="1" smtClean="0">
                <a:solidFill>
                  <a:schemeClr val="bg1"/>
                </a:solidFill>
              </a:rPr>
              <a:pPr>
                <a:defRPr/>
              </a:pPr>
              <a:t>11</a:t>
            </a:fld>
            <a:endParaRPr lang="en-US" sz="1600" b="1">
              <a:solidFill>
                <a:schemeClr val="bg1"/>
              </a:solidFill>
            </a:endParaRPr>
          </a:p>
        </p:txBody>
      </p:sp>
      <p:sp>
        <p:nvSpPr>
          <p:cNvPr id="2" name="TextBox 1">
            <a:extLst>
              <a:ext uri="{FF2B5EF4-FFF2-40B4-BE49-F238E27FC236}">
                <a16:creationId xmlns:a16="http://schemas.microsoft.com/office/drawing/2014/main" id="{40680C21-7D01-6B5B-C522-A66720B96205}"/>
              </a:ext>
            </a:extLst>
          </p:cNvPr>
          <p:cNvSpPr txBox="1"/>
          <p:nvPr/>
        </p:nvSpPr>
        <p:spPr>
          <a:xfrm>
            <a:off x="634312" y="2051101"/>
            <a:ext cx="8301869" cy="2862322"/>
          </a:xfrm>
          <a:prstGeom prst="rect">
            <a:avLst/>
          </a:prstGeom>
          <a:noFill/>
        </p:spPr>
        <p:txBody>
          <a:bodyPr wrap="square" rtlCol="0">
            <a:spAutoFit/>
          </a:bodyPr>
          <a:lstStyle/>
          <a:p>
            <a:pPr marL="285750" indent="-285750">
              <a:buClr>
                <a:schemeClr val="accent1"/>
              </a:buClr>
              <a:buFont typeface="Wingdings" panose="05000000000000000000" pitchFamily="2" charset="2"/>
              <a:buChar char="Ø"/>
            </a:pPr>
            <a:r>
              <a:rPr lang="en-US" u="sng"/>
              <a:t>General Fund (GF) Projects: </a:t>
            </a:r>
          </a:p>
          <a:p>
            <a:pPr marL="742950" lvl="1" indent="-285750">
              <a:buClr>
                <a:schemeClr val="accent1"/>
              </a:buClr>
              <a:buFont typeface="Wingdings" panose="05000000000000000000" pitchFamily="2" charset="2"/>
              <a:buChar char="Ø"/>
            </a:pPr>
            <a:r>
              <a:rPr lang="en-US"/>
              <a:t>Town’s Emergency Operations Center. The Town was awarded a grant of $900,000 for design and construction (No Millage Impact).</a:t>
            </a:r>
          </a:p>
          <a:p>
            <a:pPr marL="742950" lvl="1" indent="-285750">
              <a:buClr>
                <a:schemeClr val="accent1"/>
              </a:buClr>
              <a:buFont typeface="Wingdings" panose="05000000000000000000" pitchFamily="2" charset="2"/>
              <a:buChar char="Ø"/>
            </a:pPr>
            <a:endParaRPr lang="en-US">
              <a:highlight>
                <a:srgbClr val="FFFF00"/>
              </a:highlight>
            </a:endParaRPr>
          </a:p>
          <a:p>
            <a:pPr marL="285750" indent="-285750">
              <a:buClr>
                <a:schemeClr val="accent1"/>
              </a:buClr>
              <a:buFont typeface="Wingdings" panose="05000000000000000000" pitchFamily="2" charset="2"/>
              <a:buChar char="Ø"/>
            </a:pPr>
            <a:r>
              <a:rPr lang="en-US" u="sng"/>
              <a:t>Transportation Projects: </a:t>
            </a:r>
            <a:endParaRPr lang="en-US" i="1" u="sng"/>
          </a:p>
          <a:p>
            <a:pPr marL="742950" lvl="1" indent="-285750">
              <a:buClr>
                <a:schemeClr val="accent1"/>
              </a:buClr>
              <a:buFont typeface="Wingdings" panose="05000000000000000000" pitchFamily="2" charset="2"/>
              <a:buChar char="Ø"/>
            </a:pPr>
            <a:r>
              <a:rPr lang="en-US"/>
              <a:t>SW 160</a:t>
            </a:r>
            <a:r>
              <a:rPr lang="en-US" baseline="30000"/>
              <a:t>th</a:t>
            </a:r>
            <a:r>
              <a:rPr lang="en-US"/>
              <a:t> Avenue lanes project (Dykes Rd. Turn Lanes) – The Town was awarded a grant of $405,990 for design and construction. Completing the project requires a Town’s match in the amount of $135,330 from unassigned fund balance.</a:t>
            </a:r>
          </a:p>
          <a:p>
            <a:pPr lvl="1">
              <a:buClr>
                <a:schemeClr val="accent1"/>
              </a:buClr>
            </a:pPr>
            <a:endParaRPr lang="en-US"/>
          </a:p>
        </p:txBody>
      </p:sp>
    </p:spTree>
    <p:extLst>
      <p:ext uri="{BB962C8B-B14F-4D97-AF65-F5344CB8AC3E}">
        <p14:creationId xmlns:p14="http://schemas.microsoft.com/office/powerpoint/2010/main" val="26693395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1285084" y="152401"/>
            <a:ext cx="776239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75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75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2pPr>
            <a:lvl3pPr marL="1143000" indent="-228600">
              <a:spcBef>
                <a:spcPts val="750"/>
              </a:spcBef>
              <a:buClr>
                <a:schemeClr val="accent1"/>
              </a:buClr>
              <a:buSzPct val="80000"/>
              <a:buFont typeface="Wingdings 3" panose="05040102010807070707" pitchFamily="18" charset="2"/>
              <a:buChar char=""/>
              <a:defRPr sz="1000">
                <a:solidFill>
                  <a:srgbClr val="404040"/>
                </a:solidFill>
                <a:latin typeface="Trebuchet MS" panose="020B0603020202020204" pitchFamily="34" charset="0"/>
              </a:defRPr>
            </a:lvl3pPr>
            <a:lvl4pPr marL="1600200" indent="-228600">
              <a:spcBef>
                <a:spcPts val="750"/>
              </a:spcBef>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4pPr>
            <a:lvl5pPr marL="2057400" indent="-228600">
              <a:spcBef>
                <a:spcPts val="750"/>
              </a:spcBef>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5pPr>
            <a:lvl6pPr marL="2514600" indent="-2286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6pPr>
            <a:lvl7pPr marL="2971800" indent="-2286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7pPr>
            <a:lvl8pPr marL="3429000" indent="-2286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8pPr>
            <a:lvl9pPr marL="3886200" indent="-2286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9pPr>
          </a:lstStyle>
          <a:p>
            <a:pPr algn="ctr" fontAlgn="ctr">
              <a:spcBef>
                <a:spcPct val="0"/>
              </a:spcBef>
              <a:buClrTx/>
              <a:buSzTx/>
              <a:buFontTx/>
              <a:buNone/>
            </a:pPr>
            <a:r>
              <a:rPr lang="en-US" altLang="en-US" b="1">
                <a:solidFill>
                  <a:schemeClr val="tx2"/>
                </a:solidFill>
                <a:latin typeface="Arial" panose="020B0604020202020204" pitchFamily="34" charset="0"/>
              </a:rPr>
              <a:t>Municipal Millage Rate Comparison </a:t>
            </a:r>
          </a:p>
          <a:p>
            <a:pPr algn="ctr" fontAlgn="ctr">
              <a:spcBef>
                <a:spcPct val="0"/>
              </a:spcBef>
              <a:buClrTx/>
              <a:buSzTx/>
              <a:buFontTx/>
              <a:buNone/>
            </a:pPr>
            <a:r>
              <a:rPr lang="en-US" altLang="en-US" b="1" i="1">
                <a:solidFill>
                  <a:schemeClr val="tx2"/>
                </a:solidFill>
                <a:latin typeface="Arial" panose="020B0604020202020204" pitchFamily="34" charset="0"/>
              </a:rPr>
              <a:t>(ranked by FY 2026 PROPOSED COMBINED MILLAGES)</a:t>
            </a:r>
            <a:endParaRPr lang="en-US" altLang="en-US" b="1">
              <a:solidFill>
                <a:schemeClr val="tx2"/>
              </a:solidFill>
              <a:latin typeface="Arial" panose="020B0604020202020204" pitchFamily="34" charset="0"/>
            </a:endParaRPr>
          </a:p>
        </p:txBody>
      </p:sp>
      <p:sp>
        <p:nvSpPr>
          <p:cNvPr id="2" name="Slide Number Placeholder 1">
            <a:extLst>
              <a:ext uri="{FF2B5EF4-FFF2-40B4-BE49-F238E27FC236}">
                <a16:creationId xmlns:a16="http://schemas.microsoft.com/office/drawing/2014/main" id="{BB1E9F42-5CB2-417F-8F45-9BA4DF87985C}"/>
              </a:ext>
            </a:extLst>
          </p:cNvPr>
          <p:cNvSpPr>
            <a:spLocks noGrp="1"/>
          </p:cNvSpPr>
          <p:nvPr>
            <p:ph type="sldNum" sz="quarter" idx="12"/>
          </p:nvPr>
        </p:nvSpPr>
        <p:spPr>
          <a:xfrm>
            <a:off x="10669890" y="6215533"/>
            <a:ext cx="683339" cy="365125"/>
          </a:xfrm>
        </p:spPr>
        <p:txBody>
          <a:bodyPr/>
          <a:lstStyle/>
          <a:p>
            <a:pPr>
              <a:defRPr/>
            </a:pPr>
            <a:fld id="{E4943912-C17D-4F6F-9B93-C050513D0C97}" type="slidenum">
              <a:rPr lang="en-US" sz="1400" smtClean="0">
                <a:solidFill>
                  <a:schemeClr val="bg1"/>
                </a:solidFill>
              </a:rPr>
              <a:pPr>
                <a:defRPr/>
              </a:pPr>
              <a:t>12</a:t>
            </a:fld>
            <a:endParaRPr lang="en-US">
              <a:solidFill>
                <a:schemeClr val="bg1"/>
              </a:solidFill>
            </a:endParaRPr>
          </a:p>
        </p:txBody>
      </p:sp>
      <p:pic>
        <p:nvPicPr>
          <p:cNvPr id="4" name="Picture 3">
            <a:extLst>
              <a:ext uri="{FF2B5EF4-FFF2-40B4-BE49-F238E27FC236}">
                <a16:creationId xmlns:a16="http://schemas.microsoft.com/office/drawing/2014/main" id="{DAE56D78-2CF8-B6BC-63B0-13F71E1836AF}"/>
              </a:ext>
            </a:extLst>
          </p:cNvPr>
          <p:cNvPicPr>
            <a:picLocks noChangeAspect="1"/>
          </p:cNvPicPr>
          <p:nvPr/>
        </p:nvPicPr>
        <p:blipFill>
          <a:blip r:embed="rId3"/>
          <a:stretch>
            <a:fillRect/>
          </a:stretch>
        </p:blipFill>
        <p:spPr>
          <a:xfrm>
            <a:off x="838771" y="883920"/>
            <a:ext cx="9086814" cy="5703007"/>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1455200" y="160945"/>
            <a:ext cx="785688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75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75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2pPr>
            <a:lvl3pPr marL="1143000" indent="-228600">
              <a:spcBef>
                <a:spcPts val="750"/>
              </a:spcBef>
              <a:buClr>
                <a:schemeClr val="accent1"/>
              </a:buClr>
              <a:buSzPct val="80000"/>
              <a:buFont typeface="Wingdings 3" panose="05040102010807070707" pitchFamily="18" charset="2"/>
              <a:buChar char=""/>
              <a:defRPr sz="1000">
                <a:solidFill>
                  <a:srgbClr val="404040"/>
                </a:solidFill>
                <a:latin typeface="Trebuchet MS" panose="020B0603020202020204" pitchFamily="34" charset="0"/>
              </a:defRPr>
            </a:lvl3pPr>
            <a:lvl4pPr marL="1600200" indent="-228600">
              <a:spcBef>
                <a:spcPts val="750"/>
              </a:spcBef>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4pPr>
            <a:lvl5pPr marL="2057400" indent="-228600">
              <a:spcBef>
                <a:spcPts val="750"/>
              </a:spcBef>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5pPr>
            <a:lvl6pPr marL="2514600" indent="-2286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6pPr>
            <a:lvl7pPr marL="2971800" indent="-2286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7pPr>
            <a:lvl8pPr marL="3429000" indent="-2286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8pPr>
            <a:lvl9pPr marL="3886200" indent="-228600" eaLnBrk="0" fontAlgn="base" hangingPunct="0">
              <a:spcBef>
                <a:spcPts val="750"/>
              </a:spcBef>
              <a:spcAft>
                <a:spcPct val="0"/>
              </a:spcAft>
              <a:buClr>
                <a:schemeClr val="accent1"/>
              </a:buClr>
              <a:buSzPct val="80000"/>
              <a:buFont typeface="Wingdings 3" panose="05040102010807070707" pitchFamily="18" charset="2"/>
              <a:buChar char=""/>
              <a:defRPr sz="900">
                <a:solidFill>
                  <a:srgbClr val="404040"/>
                </a:solidFill>
                <a:latin typeface="Trebuchet MS" panose="020B0603020202020204" pitchFamily="34" charset="0"/>
              </a:defRPr>
            </a:lvl9pPr>
          </a:lstStyle>
          <a:p>
            <a:pPr algn="ctr" fontAlgn="ctr">
              <a:spcBef>
                <a:spcPct val="0"/>
              </a:spcBef>
              <a:buClrTx/>
              <a:buSzTx/>
              <a:buFontTx/>
              <a:buNone/>
            </a:pPr>
            <a:r>
              <a:rPr lang="en-US" altLang="en-US" b="1">
                <a:solidFill>
                  <a:schemeClr val="tx2"/>
                </a:solidFill>
                <a:latin typeface="Arial" panose="020B0604020202020204" pitchFamily="34" charset="0"/>
              </a:rPr>
              <a:t>Municipal Millage Rate Comparisons </a:t>
            </a:r>
          </a:p>
          <a:p>
            <a:pPr algn="ctr" fontAlgn="ctr">
              <a:spcBef>
                <a:spcPct val="0"/>
              </a:spcBef>
              <a:buClrTx/>
              <a:buSzTx/>
              <a:buFontTx/>
              <a:buNone/>
            </a:pPr>
            <a:r>
              <a:rPr lang="en-US" altLang="en-US" b="1" i="1">
                <a:solidFill>
                  <a:schemeClr val="tx2"/>
                </a:solidFill>
                <a:latin typeface="Arial" panose="020B0604020202020204" pitchFamily="34" charset="0"/>
              </a:rPr>
              <a:t>(ranked by FY 2026 PROPOSED COMBINED MILLAGES) Continue</a:t>
            </a:r>
            <a:endParaRPr lang="en-US" altLang="en-US" b="1">
              <a:solidFill>
                <a:schemeClr val="tx2"/>
              </a:solidFill>
              <a:latin typeface="Arial" panose="020B0604020202020204" pitchFamily="34" charset="0"/>
            </a:endParaRPr>
          </a:p>
        </p:txBody>
      </p:sp>
      <p:sp>
        <p:nvSpPr>
          <p:cNvPr id="2" name="Slide Number Placeholder 1">
            <a:extLst>
              <a:ext uri="{FF2B5EF4-FFF2-40B4-BE49-F238E27FC236}">
                <a16:creationId xmlns:a16="http://schemas.microsoft.com/office/drawing/2014/main" id="{19647D6A-D3F1-4B8B-A2BF-1AB502FD8047}"/>
              </a:ext>
            </a:extLst>
          </p:cNvPr>
          <p:cNvSpPr>
            <a:spLocks noGrp="1"/>
          </p:cNvSpPr>
          <p:nvPr>
            <p:ph type="sldNum" sz="quarter" idx="12"/>
          </p:nvPr>
        </p:nvSpPr>
        <p:spPr>
          <a:xfrm>
            <a:off x="10680720" y="6209838"/>
            <a:ext cx="683339" cy="365125"/>
          </a:xfrm>
        </p:spPr>
        <p:txBody>
          <a:bodyPr/>
          <a:lstStyle/>
          <a:p>
            <a:pPr>
              <a:defRPr/>
            </a:pPr>
            <a:fld id="{E4943912-C17D-4F6F-9B93-C050513D0C97}" type="slidenum">
              <a:rPr lang="en-US" sz="1400" smtClean="0">
                <a:solidFill>
                  <a:schemeClr val="bg1"/>
                </a:solidFill>
              </a:rPr>
              <a:pPr>
                <a:defRPr/>
              </a:pPr>
              <a:t>13</a:t>
            </a:fld>
            <a:endParaRPr lang="en-US">
              <a:solidFill>
                <a:schemeClr val="bg1"/>
              </a:solidFill>
            </a:endParaRPr>
          </a:p>
        </p:txBody>
      </p:sp>
      <p:pic>
        <p:nvPicPr>
          <p:cNvPr id="4" name="Picture 3">
            <a:extLst>
              <a:ext uri="{FF2B5EF4-FFF2-40B4-BE49-F238E27FC236}">
                <a16:creationId xmlns:a16="http://schemas.microsoft.com/office/drawing/2014/main" id="{72E9DADB-3E6C-4ACB-17C1-FD0F7F716DEC}"/>
              </a:ext>
            </a:extLst>
          </p:cNvPr>
          <p:cNvPicPr>
            <a:picLocks noChangeAspect="1"/>
          </p:cNvPicPr>
          <p:nvPr/>
        </p:nvPicPr>
        <p:blipFill>
          <a:blip r:embed="rId3"/>
          <a:stretch>
            <a:fillRect/>
          </a:stretch>
        </p:blipFill>
        <p:spPr>
          <a:xfrm>
            <a:off x="1211042" y="904240"/>
            <a:ext cx="8633998" cy="551688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ctrTitle"/>
          </p:nvPr>
        </p:nvSpPr>
        <p:spPr>
          <a:xfrm>
            <a:off x="1413269" y="2011196"/>
            <a:ext cx="8275899" cy="627876"/>
          </a:xfrm>
        </p:spPr>
        <p:txBody>
          <a:bodyPr>
            <a:noAutofit/>
          </a:bodyPr>
          <a:lstStyle/>
          <a:p>
            <a:pPr algn="ctr" eaLnBrk="1" hangingPunct="1"/>
            <a:r>
              <a:rPr lang="en-US" altLang="en-US" sz="3600">
                <a:solidFill>
                  <a:schemeClr val="tx1"/>
                </a:solidFill>
              </a:rPr>
              <a:t>Town of Southwest Ranches, FL </a:t>
            </a:r>
          </a:p>
        </p:txBody>
      </p:sp>
      <p:sp>
        <p:nvSpPr>
          <p:cNvPr id="7171" name="Subtitle 2"/>
          <p:cNvSpPr>
            <a:spLocks noGrp="1"/>
          </p:cNvSpPr>
          <p:nvPr>
            <p:ph type="subTitle" idx="1"/>
          </p:nvPr>
        </p:nvSpPr>
        <p:spPr>
          <a:xfrm>
            <a:off x="2559982" y="2650522"/>
            <a:ext cx="5578178" cy="303610"/>
          </a:xfrm>
        </p:spPr>
        <p:txBody>
          <a:bodyPr>
            <a:normAutofit fontScale="85000" lnSpcReduction="20000"/>
          </a:bodyPr>
          <a:lstStyle/>
          <a:p>
            <a:pPr eaLnBrk="1" hangingPunct="1"/>
            <a:r>
              <a:rPr lang="en-US" altLang="en-US" sz="1900">
                <a:solidFill>
                  <a:schemeClr val="tx1"/>
                </a:solidFill>
              </a:rPr>
              <a:t> Fiscal Year 2025-2026: August 12, 2025, Budget Workshop</a:t>
            </a:r>
          </a:p>
          <a:p>
            <a:pPr eaLnBrk="1" hangingPunct="1"/>
            <a:endParaRPr lang="en-US" altLang="en-US">
              <a:solidFill>
                <a:schemeClr val="accent3">
                  <a:lumMod val="50000"/>
                </a:schemeClr>
              </a:solidFill>
            </a:endParaRPr>
          </a:p>
        </p:txBody>
      </p:sp>
      <p:sp>
        <p:nvSpPr>
          <p:cNvPr id="2" name="Slide Number Placeholder 1">
            <a:extLst>
              <a:ext uri="{FF2B5EF4-FFF2-40B4-BE49-F238E27FC236}">
                <a16:creationId xmlns:a16="http://schemas.microsoft.com/office/drawing/2014/main" id="{4A65707F-8465-474D-A31F-F795AFABDF1D}"/>
              </a:ext>
            </a:extLst>
          </p:cNvPr>
          <p:cNvSpPr>
            <a:spLocks noGrp="1"/>
          </p:cNvSpPr>
          <p:nvPr>
            <p:ph type="sldNum" sz="quarter" idx="12"/>
          </p:nvPr>
        </p:nvSpPr>
        <p:spPr>
          <a:xfrm>
            <a:off x="10890311" y="6199370"/>
            <a:ext cx="683339" cy="283318"/>
          </a:xfrm>
        </p:spPr>
        <p:txBody>
          <a:bodyPr/>
          <a:lstStyle/>
          <a:p>
            <a:pPr>
              <a:defRPr/>
            </a:pPr>
            <a:fld id="{1109A203-8B0C-4215-A769-C6CE2333761D}" type="slidenum">
              <a:rPr lang="en-US" sz="1600" b="1" smtClean="0">
                <a:solidFill>
                  <a:schemeClr val="bg1"/>
                </a:solidFill>
              </a:rPr>
              <a:pPr>
                <a:defRPr/>
              </a:pPr>
              <a:t>14</a:t>
            </a:fld>
            <a:endParaRPr lang="en-US" sz="1600" b="1">
              <a:solidFill>
                <a:schemeClr val="bg1"/>
              </a:solidFill>
            </a:endParaRPr>
          </a:p>
        </p:txBody>
      </p:sp>
      <p:pic>
        <p:nvPicPr>
          <p:cNvPr id="1027" name="Picture 3" descr="logo"/>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20892" y="245681"/>
            <a:ext cx="1355756" cy="1630209"/>
          </a:xfrm>
          <a:prstGeom prst="rect">
            <a:avLst/>
          </a:prstGeom>
          <a:noFill/>
          <a:ln>
            <a:noFill/>
          </a:ln>
          <a:effectLst/>
          <a:extLst>
            <a:ext uri="{909E8E84-426E-40DD-AFC4-6F175D3DCCD1}">
              <a14:hiddenFill xmlns:a14="http://schemas.microsoft.com/office/drawing/2010/main">
                <a:solidFill>
                  <a:srgbClr val="EBD799"/>
                </a:solidFill>
              </a14:hiddenFill>
            </a:ext>
            <a:ext uri="{91240B29-F687-4F45-9708-019B960494DF}">
              <a14:hiddenLine xmlns:a14="http://schemas.microsoft.com/office/drawing/2010/main" w="9525" algn="in">
                <a:solidFill>
                  <a:srgbClr val="EBD799"/>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3" name="TextBox 5">
            <a:extLst>
              <a:ext uri="{FF2B5EF4-FFF2-40B4-BE49-F238E27FC236}">
                <a16:creationId xmlns:a16="http://schemas.microsoft.com/office/drawing/2014/main" id="{0A306EEF-120E-D3C7-7DF2-98A4C3D11292}"/>
              </a:ext>
            </a:extLst>
          </p:cNvPr>
          <p:cNvSpPr txBox="1">
            <a:spLocks noChangeArrowheads="1"/>
          </p:cNvSpPr>
          <p:nvPr/>
        </p:nvSpPr>
        <p:spPr bwMode="auto">
          <a:xfrm>
            <a:off x="920046" y="3181978"/>
            <a:ext cx="9332664" cy="3211135"/>
          </a:xfrm>
          <a:prstGeom prst="rect">
            <a:avLst/>
          </a:prstGeom>
          <a:noFill/>
          <a:ln>
            <a:noFill/>
          </a:ln>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endParaRPr lang="en-US" altLang="en-US" b="1">
              <a:solidFill>
                <a:schemeClr val="tx1"/>
              </a:solidFill>
            </a:endParaRPr>
          </a:p>
          <a:p>
            <a:pPr algn="r">
              <a:lnSpc>
                <a:spcPts val="1800"/>
              </a:lnSpc>
              <a:spcBef>
                <a:spcPct val="0"/>
              </a:spcBef>
              <a:buClrTx/>
              <a:buSzTx/>
              <a:buNone/>
            </a:pPr>
            <a:r>
              <a:rPr lang="en-US" altLang="en-US" sz="2000" b="1">
                <a:solidFill>
                  <a:schemeClr val="tx1"/>
                </a:solidFill>
              </a:rPr>
              <a:t>INITIAL FIRE ASSESSMENT</a:t>
            </a:r>
            <a:r>
              <a:rPr lang="en-US" altLang="en-US" b="1">
                <a:solidFill>
                  <a:schemeClr val="tx1"/>
                </a:solidFill>
              </a:rPr>
              <a:t>                                  		</a:t>
            </a:r>
          </a:p>
          <a:p>
            <a:pPr>
              <a:lnSpc>
                <a:spcPts val="1800"/>
              </a:lnSpc>
              <a:spcBef>
                <a:spcPct val="0"/>
              </a:spcBef>
              <a:buClrTx/>
              <a:buSzTx/>
              <a:buNone/>
            </a:pPr>
            <a:endParaRPr lang="en-US" altLang="en-US" b="1">
              <a:solidFill>
                <a:schemeClr val="tx1"/>
              </a:solidFill>
            </a:endParaRPr>
          </a:p>
          <a:p>
            <a:pPr algn="just">
              <a:defRPr/>
            </a:pPr>
            <a:r>
              <a:rPr lang="en-US" sz="1800">
                <a:solidFill>
                  <a:schemeClr val="tx1"/>
                </a:solidFill>
              </a:rPr>
              <a:t> This assessment is permitted by Florida Statute Chapters 166.021 and 166.041 and is adopted by Town Ordinance 2001-09 which requires that the annual rate be established each year. </a:t>
            </a:r>
          </a:p>
          <a:p>
            <a:pPr algn="just">
              <a:defRPr/>
            </a:pPr>
            <a:r>
              <a:rPr lang="en-US" sz="1800">
                <a:solidFill>
                  <a:schemeClr val="tx1"/>
                </a:solidFill>
              </a:rPr>
              <a:t> Resolution 2020-045 adopted a fire assessment methodology impacting all categories due to allocable fire protection costs from the most recent 5-years rolling average of response data.</a:t>
            </a:r>
          </a:p>
          <a:p>
            <a:pPr>
              <a:lnSpc>
                <a:spcPts val="1800"/>
              </a:lnSpc>
              <a:spcBef>
                <a:spcPct val="0"/>
              </a:spcBef>
              <a:buClrTx/>
              <a:buSzTx/>
              <a:buNone/>
            </a:pPr>
            <a:r>
              <a:rPr lang="en-US" altLang="en-US" b="1">
                <a:solidFill>
                  <a:schemeClr val="tx1"/>
                </a:solidFill>
              </a:rPr>
              <a:t> </a:t>
            </a:r>
          </a:p>
          <a:p>
            <a:pPr>
              <a:lnSpc>
                <a:spcPts val="1800"/>
              </a:lnSpc>
              <a:spcBef>
                <a:spcPct val="0"/>
              </a:spcBef>
              <a:buClrTx/>
              <a:buSzTx/>
              <a:buNone/>
            </a:pPr>
            <a:endParaRPr lang="en-US" altLang="en-US" b="1">
              <a:solidFill>
                <a:schemeClr val="tx1"/>
              </a:solidFill>
            </a:endParaRPr>
          </a:p>
        </p:txBody>
      </p:sp>
    </p:spTree>
    <p:extLst>
      <p:ext uri="{BB962C8B-B14F-4D97-AF65-F5344CB8AC3E}">
        <p14:creationId xmlns:p14="http://schemas.microsoft.com/office/powerpoint/2010/main" val="2736391611"/>
      </p:ext>
    </p:extLst>
  </p:cSld>
  <p:clrMapOvr>
    <a:masterClrMapping/>
  </p:clrMapOvr>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1745509" y="478504"/>
            <a:ext cx="6447234" cy="488156"/>
          </a:xfrm>
        </p:spPr>
        <p:txBody>
          <a:bodyPr>
            <a:normAutofit fontScale="90000"/>
          </a:bodyPr>
          <a:lstStyle/>
          <a:p>
            <a:pPr algn="ctr" eaLnBrk="1" hangingPunct="1"/>
            <a:r>
              <a:rPr lang="en-US" altLang="en-US">
                <a:solidFill>
                  <a:schemeClr val="tx1"/>
                </a:solidFill>
              </a:rPr>
              <a:t>Fire Assessment continues </a:t>
            </a:r>
          </a:p>
        </p:txBody>
      </p:sp>
      <p:sp>
        <p:nvSpPr>
          <p:cNvPr id="3" name="Content Placeholder 2"/>
          <p:cNvSpPr>
            <a:spLocks noGrp="1"/>
          </p:cNvSpPr>
          <p:nvPr>
            <p:ph idx="1"/>
          </p:nvPr>
        </p:nvSpPr>
        <p:spPr>
          <a:xfrm>
            <a:off x="736638" y="1511927"/>
            <a:ext cx="8944710" cy="4614553"/>
          </a:xfrm>
        </p:spPr>
        <p:txBody>
          <a:bodyPr rtlCol="0">
            <a:normAutofit/>
          </a:bodyPr>
          <a:lstStyle/>
          <a:p>
            <a:pPr algn="just">
              <a:defRPr/>
            </a:pPr>
            <a:r>
              <a:rPr lang="en-US" sz="2000">
                <a:solidFill>
                  <a:schemeClr val="tx1"/>
                </a:solidFill>
              </a:rPr>
              <a:t>The proposed Resolution tonight will continue with established fire protection methodology combining (blending) the Commercial, Institutional, Warehouse &amp; Industrial categories.  </a:t>
            </a:r>
            <a:endParaRPr lang="en-US" sz="2400">
              <a:solidFill>
                <a:schemeClr val="tx1"/>
              </a:solidFill>
            </a:endParaRPr>
          </a:p>
          <a:p>
            <a:pPr algn="just">
              <a:defRPr/>
            </a:pPr>
            <a:r>
              <a:rPr lang="en-US" sz="2100">
                <a:solidFill>
                  <a:schemeClr val="tx1"/>
                </a:solidFill>
              </a:rPr>
              <a:t>Twenty-four (24) homesteaded properties owned by total and permanent service - connected disabled U.S. veterans are proposed tonight to Town Council. The Town impact resulting from adopting this 100% tax exemption is </a:t>
            </a:r>
            <a:r>
              <a:rPr lang="en-US" sz="2100" u="sng">
                <a:solidFill>
                  <a:schemeClr val="tx1"/>
                </a:solidFill>
              </a:rPr>
              <a:t>$19,771 </a:t>
            </a:r>
            <a:r>
              <a:rPr lang="en-US" sz="2100">
                <a:solidFill>
                  <a:schemeClr val="tx1"/>
                </a:solidFill>
              </a:rPr>
              <a:t>and is absorbed within the General Fund. </a:t>
            </a:r>
          </a:p>
          <a:p>
            <a:pPr algn="just">
              <a:defRPr/>
            </a:pPr>
            <a:r>
              <a:rPr lang="en-US" sz="2000">
                <a:solidFill>
                  <a:schemeClr val="tx1"/>
                </a:solidFill>
              </a:rPr>
              <a:t>Per Florida Statute 170.01(4), the Town may not levy the fire assessment on lands classified as agricultural lands without a dwelling or farm building under FS 193.461. The General Fund millage impact pertaining to this tax exemption is approximately </a:t>
            </a:r>
            <a:r>
              <a:rPr lang="en-US" sz="2000" u="sng">
                <a:solidFill>
                  <a:schemeClr val="tx1"/>
                </a:solidFill>
              </a:rPr>
              <a:t>$94,105 (1,097.7 acres)</a:t>
            </a:r>
            <a:r>
              <a:rPr lang="en-US" sz="2000">
                <a:solidFill>
                  <a:schemeClr val="tx1"/>
                </a:solidFill>
              </a:rPr>
              <a:t>.</a:t>
            </a:r>
            <a:endParaRPr lang="en-US">
              <a:solidFill>
                <a:schemeClr val="accent6">
                  <a:lumMod val="75000"/>
                </a:schemeClr>
              </a:solidFill>
            </a:endParaRPr>
          </a:p>
        </p:txBody>
      </p:sp>
      <p:sp>
        <p:nvSpPr>
          <p:cNvPr id="5" name="Slide Number Placeholder 3">
            <a:extLst>
              <a:ext uri="{FF2B5EF4-FFF2-40B4-BE49-F238E27FC236}">
                <a16:creationId xmlns:a16="http://schemas.microsoft.com/office/drawing/2014/main" id="{92A66124-11AF-4FF7-862B-C5676E9B0354}"/>
              </a:ext>
            </a:extLst>
          </p:cNvPr>
          <p:cNvSpPr txBox="1">
            <a:spLocks/>
          </p:cNvSpPr>
          <p:nvPr/>
        </p:nvSpPr>
        <p:spPr>
          <a:xfrm>
            <a:off x="10869839" y="619148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1109A203-8B0C-4215-A769-C6CE2333761D}" type="slidenum">
              <a:rPr lang="en-US" sz="1600" b="1" smtClean="0">
                <a:solidFill>
                  <a:schemeClr val="bg1"/>
                </a:solidFill>
              </a:rPr>
              <a:pPr>
                <a:defRPr/>
              </a:pPr>
              <a:t>15</a:t>
            </a:fld>
            <a:endParaRPr lang="en-US" sz="1600" b="1">
              <a:solidFill>
                <a:schemeClr val="bg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95383-8093-7D45-B8FD-22AF5ABB41B9}"/>
              </a:ext>
            </a:extLst>
          </p:cNvPr>
          <p:cNvSpPr>
            <a:spLocks noGrp="1"/>
          </p:cNvSpPr>
          <p:nvPr>
            <p:ph type="title"/>
          </p:nvPr>
        </p:nvSpPr>
        <p:spPr>
          <a:xfrm>
            <a:off x="2166620" y="400777"/>
            <a:ext cx="6200140" cy="1146669"/>
          </a:xfrm>
        </p:spPr>
        <p:txBody>
          <a:bodyPr>
            <a:normAutofit fontScale="90000"/>
          </a:bodyPr>
          <a:lstStyle/>
          <a:p>
            <a:pPr algn="ctr"/>
            <a:r>
              <a:rPr lang="en-US" sz="2500" b="1">
                <a:solidFill>
                  <a:schemeClr val="tx1"/>
                </a:solidFill>
              </a:rPr>
              <a:t>FY2025-2026 Preliminary Proposed Budget</a:t>
            </a:r>
            <a:br>
              <a:rPr lang="en-US" sz="2500"/>
            </a:br>
            <a:r>
              <a:rPr lang="en-US" sz="2800" b="1">
                <a:solidFill>
                  <a:schemeClr val="tx1"/>
                </a:solidFill>
              </a:rPr>
              <a:t>Council Directive – July 24, 2025</a:t>
            </a:r>
            <a:br>
              <a:rPr lang="en-US" sz="2500"/>
            </a:br>
            <a:r>
              <a:rPr lang="en-US" sz="2500">
                <a:solidFill>
                  <a:schemeClr val="tx1"/>
                </a:solidFill>
              </a:rPr>
              <a:t>No millage impact</a:t>
            </a:r>
          </a:p>
        </p:txBody>
      </p:sp>
      <p:sp>
        <p:nvSpPr>
          <p:cNvPr id="7" name="Slide Number Placeholder 3">
            <a:extLst>
              <a:ext uri="{FF2B5EF4-FFF2-40B4-BE49-F238E27FC236}">
                <a16:creationId xmlns:a16="http://schemas.microsoft.com/office/drawing/2014/main" id="{429CF04E-A010-4723-8AB1-9EAECA5A419F}"/>
              </a:ext>
            </a:extLst>
          </p:cNvPr>
          <p:cNvSpPr txBox="1">
            <a:spLocks/>
          </p:cNvSpPr>
          <p:nvPr/>
        </p:nvSpPr>
        <p:spPr>
          <a:xfrm>
            <a:off x="10869839" y="619148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1109A203-8B0C-4215-A769-C6CE2333761D}" type="slidenum">
              <a:rPr lang="en-US" sz="1600" b="1" smtClean="0">
                <a:solidFill>
                  <a:schemeClr val="bg1"/>
                </a:solidFill>
              </a:rPr>
              <a:pPr>
                <a:defRPr/>
              </a:pPr>
              <a:t>16</a:t>
            </a:fld>
            <a:endParaRPr lang="en-US" sz="1600" b="1">
              <a:solidFill>
                <a:schemeClr val="bg1"/>
              </a:solidFill>
            </a:endParaRPr>
          </a:p>
        </p:txBody>
      </p:sp>
      <p:pic>
        <p:nvPicPr>
          <p:cNvPr id="4" name="Picture 3">
            <a:extLst>
              <a:ext uri="{FF2B5EF4-FFF2-40B4-BE49-F238E27FC236}">
                <a16:creationId xmlns:a16="http://schemas.microsoft.com/office/drawing/2014/main" id="{EA5BDDAE-1531-EA8B-1F1F-41BCE4A06C79}"/>
              </a:ext>
            </a:extLst>
          </p:cNvPr>
          <p:cNvPicPr>
            <a:picLocks noChangeAspect="1"/>
          </p:cNvPicPr>
          <p:nvPr/>
        </p:nvPicPr>
        <p:blipFill>
          <a:blip r:embed="rId3"/>
          <a:stretch>
            <a:fillRect/>
          </a:stretch>
        </p:blipFill>
        <p:spPr>
          <a:xfrm>
            <a:off x="829767" y="1563432"/>
            <a:ext cx="9609516" cy="4034728"/>
          </a:xfrm>
          <a:prstGeom prst="rect">
            <a:avLst/>
          </a:prstGeom>
        </p:spPr>
      </p:pic>
    </p:spTree>
    <p:extLst>
      <p:ext uri="{BB962C8B-B14F-4D97-AF65-F5344CB8AC3E}">
        <p14:creationId xmlns:p14="http://schemas.microsoft.com/office/powerpoint/2010/main" val="2996368215"/>
      </p:ext>
    </p:extLst>
  </p:cSld>
  <p:clrMapOvr>
    <a:masterClrMapping/>
  </p:clrMapOvr>
  <mc:AlternateContent xmlns:mc="http://schemas.openxmlformats.org/markup-compatibility/2006" xmlns:p14="http://schemas.microsoft.com/office/powerpoint/2010/main">
    <mc:Choice Requires="p14">
      <p:transition p14:dur="0">
        <p:sndAc>
          <p:endSnd/>
        </p:sndAc>
      </p:transition>
    </mc:Choice>
    <mc:Fallback xmlns="">
      <p:transition>
        <p:sndAc>
          <p:endSnd/>
        </p:sndAc>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38822" y="1028299"/>
            <a:ext cx="9152878" cy="5401236"/>
          </a:xfrm>
        </p:spPr>
        <p:txBody>
          <a:bodyPr rtlCol="0">
            <a:noAutofit/>
          </a:bodyPr>
          <a:lstStyle/>
          <a:p>
            <a:pPr algn="just">
              <a:defRPr/>
            </a:pPr>
            <a:r>
              <a:rPr lang="en-US" sz="2200" b="1" u="sng">
                <a:solidFill>
                  <a:srgbClr val="00B0F0"/>
                </a:solidFill>
              </a:rPr>
              <a:t>Residential Fire Rate:</a:t>
            </a:r>
          </a:p>
          <a:p>
            <a:pPr marL="557226" lvl="2" indent="-257182" algn="just">
              <a:defRPr/>
            </a:pPr>
            <a:r>
              <a:rPr lang="en-US" sz="2000">
                <a:solidFill>
                  <a:schemeClr val="tx1"/>
                </a:solidFill>
              </a:rPr>
              <a:t>The proposed fire assessment rate includes a subsidy of $250,000 and it will result in an increase of $16.83 versus last year (FY26 $775.46 vs. FY25 $758.63).</a:t>
            </a:r>
          </a:p>
          <a:p>
            <a:pPr marL="300044" lvl="2" indent="0" algn="just">
              <a:buNone/>
              <a:defRPr/>
            </a:pPr>
            <a:endParaRPr lang="en-US" sz="1000">
              <a:solidFill>
                <a:schemeClr val="tx1"/>
              </a:solidFill>
            </a:endParaRPr>
          </a:p>
          <a:p>
            <a:pPr algn="just">
              <a:defRPr/>
            </a:pPr>
            <a:r>
              <a:rPr lang="en-US" sz="2200" b="1" u="sng">
                <a:solidFill>
                  <a:srgbClr val="00B0F0"/>
                </a:solidFill>
              </a:rPr>
              <a:t>Acreage Fire Rate (Vacant, non-agricultural acreage):</a:t>
            </a:r>
          </a:p>
          <a:p>
            <a:pPr marL="557226" lvl="2" indent="-257182" algn="just">
              <a:defRPr/>
            </a:pPr>
            <a:r>
              <a:rPr lang="en-US" sz="2000">
                <a:solidFill>
                  <a:schemeClr val="tx1"/>
                </a:solidFill>
              </a:rPr>
              <a:t>The proposed fire assessment rate includes a subsidy of $250,000 and it will result in a decrease of $5.95 versus last year (FY26 $80.54 vs. FY25 $86.49).  The Town of Southwest Ranches has 1,775 acres.</a:t>
            </a:r>
          </a:p>
          <a:p>
            <a:pPr marL="557226" lvl="2" indent="-257182" algn="just">
              <a:defRPr/>
            </a:pPr>
            <a:endParaRPr lang="en-US" sz="1000">
              <a:solidFill>
                <a:schemeClr val="tx1"/>
              </a:solidFill>
            </a:endParaRPr>
          </a:p>
          <a:p>
            <a:pPr algn="just">
              <a:defRPr/>
            </a:pPr>
            <a:r>
              <a:rPr lang="en-US" sz="2200" b="1" u="sng">
                <a:solidFill>
                  <a:srgbClr val="00B0F0"/>
                </a:solidFill>
              </a:rPr>
              <a:t>Combined Non-Residential Rate (Commercial, Institutional, Warehouse/Industrial:</a:t>
            </a:r>
          </a:p>
          <a:p>
            <a:pPr marL="557226" lvl="2" indent="-257182" algn="just">
              <a:defRPr/>
            </a:pPr>
            <a:r>
              <a:rPr lang="en-US" sz="2000">
                <a:solidFill>
                  <a:schemeClr val="tx1"/>
                </a:solidFill>
              </a:rPr>
              <a:t>The proposed fire assessment rate includes a subsidy of $250,000 and it will result in an increase of $0.1187 versus last year (FY26 $1.0999 vs, FY25 $0.9812).</a:t>
            </a:r>
            <a:endParaRPr lang="en-US" sz="2400">
              <a:solidFill>
                <a:schemeClr val="tx1"/>
              </a:solidFill>
            </a:endParaRPr>
          </a:p>
        </p:txBody>
      </p:sp>
      <p:sp>
        <p:nvSpPr>
          <p:cNvPr id="5" name="Slide Number Placeholder 3">
            <a:extLst>
              <a:ext uri="{FF2B5EF4-FFF2-40B4-BE49-F238E27FC236}">
                <a16:creationId xmlns:a16="http://schemas.microsoft.com/office/drawing/2014/main" id="{298DEFCA-39F0-40DE-95D5-7C4D8BA3A6C7}"/>
              </a:ext>
            </a:extLst>
          </p:cNvPr>
          <p:cNvSpPr txBox="1">
            <a:spLocks/>
          </p:cNvSpPr>
          <p:nvPr/>
        </p:nvSpPr>
        <p:spPr>
          <a:xfrm>
            <a:off x="10869839" y="619148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1109A203-8B0C-4215-A769-C6CE2333761D}" type="slidenum">
              <a:rPr lang="en-US" sz="1600" b="1" smtClean="0">
                <a:solidFill>
                  <a:schemeClr val="bg1"/>
                </a:solidFill>
              </a:rPr>
              <a:pPr>
                <a:defRPr/>
              </a:pPr>
              <a:t>17</a:t>
            </a:fld>
            <a:endParaRPr lang="en-US" sz="1600" b="1">
              <a:solidFill>
                <a:schemeClr val="bg1"/>
              </a:solidFill>
            </a:endParaRPr>
          </a:p>
        </p:txBody>
      </p:sp>
      <p:sp>
        <p:nvSpPr>
          <p:cNvPr id="2" name="Title 1">
            <a:extLst>
              <a:ext uri="{FF2B5EF4-FFF2-40B4-BE49-F238E27FC236}">
                <a16:creationId xmlns:a16="http://schemas.microsoft.com/office/drawing/2014/main" id="{1A97CAFF-CB90-EF80-FA5F-6D38ED5FF715}"/>
              </a:ext>
            </a:extLst>
          </p:cNvPr>
          <p:cNvSpPr>
            <a:spLocks noGrp="1"/>
          </p:cNvSpPr>
          <p:nvPr>
            <p:ph type="title"/>
          </p:nvPr>
        </p:nvSpPr>
        <p:spPr>
          <a:xfrm>
            <a:off x="1918229" y="285464"/>
            <a:ext cx="6447234" cy="488156"/>
          </a:xfrm>
        </p:spPr>
        <p:txBody>
          <a:bodyPr>
            <a:normAutofit fontScale="90000"/>
          </a:bodyPr>
          <a:lstStyle/>
          <a:p>
            <a:pPr algn="ctr" eaLnBrk="1" hangingPunct="1"/>
            <a:r>
              <a:rPr lang="en-US" altLang="en-US">
                <a:solidFill>
                  <a:schemeClr val="tx1"/>
                </a:solidFill>
              </a:rPr>
              <a:t>Fire Assessment Impact</a:t>
            </a:r>
          </a:p>
        </p:txBody>
      </p:sp>
    </p:spTree>
    <p:extLst>
      <p:ext uri="{BB962C8B-B14F-4D97-AF65-F5344CB8AC3E}">
        <p14:creationId xmlns:p14="http://schemas.microsoft.com/office/powerpoint/2010/main" val="15078398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Box 6"/>
          <p:cNvSpPr txBox="1">
            <a:spLocks noChangeArrowheads="1"/>
          </p:cNvSpPr>
          <p:nvPr/>
        </p:nvSpPr>
        <p:spPr bwMode="auto">
          <a:xfrm>
            <a:off x="2061636" y="596675"/>
            <a:ext cx="697060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Tx/>
              <a:buNone/>
            </a:pPr>
            <a:r>
              <a:rPr lang="en-US" altLang="en-US" sz="2400" b="1">
                <a:solidFill>
                  <a:schemeClr val="tx1"/>
                </a:solidFill>
              </a:rPr>
              <a:t>Fire Assessment Residential and Acreage Category Rates </a:t>
            </a:r>
          </a:p>
          <a:p>
            <a:pPr algn="ctr" eaLnBrk="1" hangingPunct="1">
              <a:spcBef>
                <a:spcPct val="0"/>
              </a:spcBef>
              <a:buClrTx/>
              <a:buSzTx/>
              <a:buFontTx/>
              <a:buNone/>
            </a:pPr>
            <a:r>
              <a:rPr lang="en-US" altLang="en-US" sz="2400" b="1">
                <a:solidFill>
                  <a:schemeClr val="tx1"/>
                </a:solidFill>
              </a:rPr>
              <a:t>Four Year History and Proposed FY2025-2026</a:t>
            </a:r>
          </a:p>
        </p:txBody>
      </p:sp>
      <p:graphicFrame>
        <p:nvGraphicFramePr>
          <p:cNvPr id="8" name="Chart 7"/>
          <p:cNvGraphicFramePr>
            <a:graphicFrameLocks/>
          </p:cNvGraphicFramePr>
          <p:nvPr>
            <p:extLst>
              <p:ext uri="{D42A27DB-BD31-4B8C-83A1-F6EECF244321}">
                <p14:modId xmlns:p14="http://schemas.microsoft.com/office/powerpoint/2010/main" val="1855910414"/>
              </p:ext>
            </p:extLst>
          </p:nvPr>
        </p:nvGraphicFramePr>
        <p:xfrm>
          <a:off x="1262104" y="1903684"/>
          <a:ext cx="8262896" cy="4244358"/>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3">
            <a:extLst>
              <a:ext uri="{FF2B5EF4-FFF2-40B4-BE49-F238E27FC236}">
                <a16:creationId xmlns:a16="http://schemas.microsoft.com/office/drawing/2014/main" id="{578A4DDD-8512-4709-A303-4BD3F85C0B4A}"/>
              </a:ext>
            </a:extLst>
          </p:cNvPr>
          <p:cNvSpPr txBox="1">
            <a:spLocks/>
          </p:cNvSpPr>
          <p:nvPr/>
        </p:nvSpPr>
        <p:spPr>
          <a:xfrm>
            <a:off x="10869839" y="619148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1109A203-8B0C-4215-A769-C6CE2333761D}" type="slidenum">
              <a:rPr lang="en-US" sz="1600" b="1" smtClean="0">
                <a:solidFill>
                  <a:schemeClr val="bg1"/>
                </a:solidFill>
              </a:rPr>
              <a:pPr>
                <a:defRPr/>
              </a:pPr>
              <a:t>18</a:t>
            </a:fld>
            <a:endParaRPr lang="en-US" sz="1600" b="1">
              <a:solidFill>
                <a:schemeClr val="bg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4" name="TextBox 3"/>
          <p:cNvSpPr txBox="1">
            <a:spLocks noChangeArrowheads="1"/>
          </p:cNvSpPr>
          <p:nvPr/>
        </p:nvSpPr>
        <p:spPr bwMode="auto">
          <a:xfrm>
            <a:off x="1514902" y="98509"/>
            <a:ext cx="730155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a:spcBef>
                <a:spcPct val="0"/>
              </a:spcBef>
              <a:buClrTx/>
              <a:buSzTx/>
              <a:buFontTx/>
              <a:buNone/>
              <a:defRPr/>
            </a:pPr>
            <a:r>
              <a:rPr lang="en-US" sz="2000" b="1">
                <a:solidFill>
                  <a:schemeClr val="tx1"/>
                </a:solidFill>
                <a:latin typeface="+mj-lt"/>
              </a:rPr>
              <a:t>Municipal Residential Fire Rates compared </a:t>
            </a:r>
          </a:p>
          <a:p>
            <a:pPr algn="ctr">
              <a:spcBef>
                <a:spcPct val="0"/>
              </a:spcBef>
              <a:buClrTx/>
              <a:buSzTx/>
              <a:buFontTx/>
              <a:buNone/>
              <a:defRPr/>
            </a:pPr>
            <a:r>
              <a:rPr lang="en-US" sz="2000" b="1">
                <a:solidFill>
                  <a:schemeClr val="accent1">
                    <a:lumMod val="75000"/>
                  </a:schemeClr>
                </a:solidFill>
                <a:latin typeface="+mj-lt"/>
              </a:rPr>
              <a:t>(rank-based on FY2026 Proposed fee)</a:t>
            </a:r>
          </a:p>
        </p:txBody>
      </p:sp>
      <p:sp>
        <p:nvSpPr>
          <p:cNvPr id="2" name="Slide Number Placeholder 1">
            <a:extLst>
              <a:ext uri="{FF2B5EF4-FFF2-40B4-BE49-F238E27FC236}">
                <a16:creationId xmlns:a16="http://schemas.microsoft.com/office/drawing/2014/main" id="{A14F5E79-4E6D-4A87-B879-E4550FB8F276}"/>
              </a:ext>
            </a:extLst>
          </p:cNvPr>
          <p:cNvSpPr>
            <a:spLocks noGrp="1"/>
          </p:cNvSpPr>
          <p:nvPr>
            <p:ph type="sldNum" sz="quarter" idx="12"/>
          </p:nvPr>
        </p:nvSpPr>
        <p:spPr>
          <a:xfrm>
            <a:off x="10658948" y="6106512"/>
            <a:ext cx="683339" cy="365125"/>
          </a:xfrm>
        </p:spPr>
        <p:txBody>
          <a:bodyPr/>
          <a:lstStyle/>
          <a:p>
            <a:pPr>
              <a:defRPr/>
            </a:pPr>
            <a:fld id="{E4943912-C17D-4F6F-9B93-C050513D0C97}" type="slidenum">
              <a:rPr lang="en-US" sz="1400" smtClean="0">
                <a:solidFill>
                  <a:schemeClr val="bg1"/>
                </a:solidFill>
              </a:rPr>
              <a:pPr>
                <a:defRPr/>
              </a:pPr>
              <a:t>19</a:t>
            </a:fld>
            <a:endParaRPr lang="en-US">
              <a:solidFill>
                <a:schemeClr val="bg1"/>
              </a:solidFill>
            </a:endParaRPr>
          </a:p>
        </p:txBody>
      </p:sp>
      <p:graphicFrame>
        <p:nvGraphicFramePr>
          <p:cNvPr id="4" name="Table 3">
            <a:extLst>
              <a:ext uri="{FF2B5EF4-FFF2-40B4-BE49-F238E27FC236}">
                <a16:creationId xmlns:a16="http://schemas.microsoft.com/office/drawing/2014/main" id="{01283A23-5F4F-B8D1-4500-4F8ABF7B079E}"/>
              </a:ext>
            </a:extLst>
          </p:cNvPr>
          <p:cNvGraphicFramePr>
            <a:graphicFrameLocks noGrp="1"/>
          </p:cNvGraphicFramePr>
          <p:nvPr>
            <p:extLst>
              <p:ext uri="{D42A27DB-BD31-4B8C-83A1-F6EECF244321}">
                <p14:modId xmlns:p14="http://schemas.microsoft.com/office/powerpoint/2010/main" val="3095473503"/>
              </p:ext>
            </p:extLst>
          </p:nvPr>
        </p:nvGraphicFramePr>
        <p:xfrm>
          <a:off x="1036320" y="722745"/>
          <a:ext cx="8412479" cy="5839563"/>
        </p:xfrm>
        <a:graphic>
          <a:graphicData uri="http://schemas.openxmlformats.org/drawingml/2006/table">
            <a:tbl>
              <a:tblPr/>
              <a:tblGrid>
                <a:gridCol w="792480">
                  <a:extLst>
                    <a:ext uri="{9D8B030D-6E8A-4147-A177-3AD203B41FA5}">
                      <a16:colId xmlns:a16="http://schemas.microsoft.com/office/drawing/2014/main" val="54393909"/>
                    </a:ext>
                  </a:extLst>
                </a:gridCol>
                <a:gridCol w="2783251">
                  <a:extLst>
                    <a:ext uri="{9D8B030D-6E8A-4147-A177-3AD203B41FA5}">
                      <a16:colId xmlns:a16="http://schemas.microsoft.com/office/drawing/2014/main" val="3913602410"/>
                    </a:ext>
                  </a:extLst>
                </a:gridCol>
                <a:gridCol w="1704139">
                  <a:extLst>
                    <a:ext uri="{9D8B030D-6E8A-4147-A177-3AD203B41FA5}">
                      <a16:colId xmlns:a16="http://schemas.microsoft.com/office/drawing/2014/main" val="3253319139"/>
                    </a:ext>
                  </a:extLst>
                </a:gridCol>
                <a:gridCol w="1829443">
                  <a:extLst>
                    <a:ext uri="{9D8B030D-6E8A-4147-A177-3AD203B41FA5}">
                      <a16:colId xmlns:a16="http://schemas.microsoft.com/office/drawing/2014/main" val="4056691"/>
                    </a:ext>
                  </a:extLst>
                </a:gridCol>
                <a:gridCol w="1303166">
                  <a:extLst>
                    <a:ext uri="{9D8B030D-6E8A-4147-A177-3AD203B41FA5}">
                      <a16:colId xmlns:a16="http://schemas.microsoft.com/office/drawing/2014/main" val="1140310016"/>
                    </a:ext>
                  </a:extLst>
                </a:gridCol>
              </a:tblGrid>
              <a:tr h="476671">
                <a:tc>
                  <a:txBody>
                    <a:bodyPr/>
                    <a:lstStyle/>
                    <a:p>
                      <a:pPr marL="0" algn="ctr" defTabSz="457200" rtl="0" eaLnBrk="1" fontAlgn="t" latinLnBrk="0" hangingPunct="1"/>
                      <a:r>
                        <a:rPr lang="en-US" sz="1600" b="1" i="0" u="none" strike="noStrike" kern="1200">
                          <a:solidFill>
                            <a:srgbClr val="000000"/>
                          </a:solidFill>
                          <a:effectLst/>
                          <a:latin typeface="Times New Roman" panose="02020603050405020304" pitchFamily="18" charset="0"/>
                          <a:ea typeface="+mn-ea"/>
                          <a:cs typeface="+mn-cs"/>
                        </a:rPr>
                        <a:t>Rank</a:t>
                      </a:r>
                    </a:p>
                  </a:txBody>
                  <a:tcPr marL="6084" marR="6084" marT="60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a:txBody>
                    <a:bodyPr/>
                    <a:lstStyle/>
                    <a:p>
                      <a:pPr marL="0" algn="ctr" defTabSz="457200" rtl="0" eaLnBrk="1" fontAlgn="t" latinLnBrk="0" hangingPunct="1"/>
                      <a:r>
                        <a:rPr lang="en-US" sz="1600" b="1" i="0" u="none" strike="noStrike" kern="1200">
                          <a:solidFill>
                            <a:srgbClr val="000000"/>
                          </a:solidFill>
                          <a:effectLst/>
                          <a:latin typeface="Times New Roman" panose="02020603050405020304" pitchFamily="18" charset="0"/>
                          <a:ea typeface="+mn-ea"/>
                          <a:cs typeface="+mn-cs"/>
                        </a:rPr>
                        <a:t>Municipality</a:t>
                      </a:r>
                    </a:p>
                  </a:txBody>
                  <a:tcPr marL="6084" marR="6084" marT="60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a:txBody>
                    <a:bodyPr/>
                    <a:lstStyle/>
                    <a:p>
                      <a:pPr marL="0" algn="ctr" defTabSz="457200" rtl="0" eaLnBrk="1" fontAlgn="t" latinLnBrk="0" hangingPunct="1"/>
                      <a:r>
                        <a:rPr lang="en-US" sz="1600" b="1" i="0" u="none" strike="noStrike" kern="1200">
                          <a:solidFill>
                            <a:srgbClr val="000000"/>
                          </a:solidFill>
                          <a:effectLst/>
                          <a:latin typeface="Times New Roman" panose="02020603050405020304" pitchFamily="18" charset="0"/>
                          <a:ea typeface="+mn-ea"/>
                          <a:cs typeface="+mn-cs"/>
                        </a:rPr>
                        <a:t>FY25 Adopted</a:t>
                      </a:r>
                      <a:br>
                        <a:rPr lang="en-US" sz="1600" b="1" i="0" u="none" strike="noStrike" kern="1200">
                          <a:solidFill>
                            <a:srgbClr val="000000"/>
                          </a:solidFill>
                          <a:effectLst/>
                          <a:latin typeface="Times New Roman" panose="02020603050405020304" pitchFamily="18" charset="0"/>
                          <a:ea typeface="+mn-ea"/>
                          <a:cs typeface="+mn-cs"/>
                        </a:rPr>
                      </a:br>
                      <a:r>
                        <a:rPr lang="en-US" sz="1600" b="1" i="0" u="none" strike="noStrike" kern="1200">
                          <a:solidFill>
                            <a:srgbClr val="000000"/>
                          </a:solidFill>
                          <a:effectLst/>
                          <a:latin typeface="Times New Roman" panose="02020603050405020304" pitchFamily="18" charset="0"/>
                          <a:ea typeface="+mn-ea"/>
                          <a:cs typeface="+mn-cs"/>
                        </a:rPr>
                        <a:t>Fire Rates</a:t>
                      </a:r>
                    </a:p>
                  </a:txBody>
                  <a:tcPr marL="6084" marR="6084" marT="608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a:txBody>
                    <a:bodyPr/>
                    <a:lstStyle/>
                    <a:p>
                      <a:pPr marL="0" algn="ctr" defTabSz="457200" rtl="0" eaLnBrk="1" fontAlgn="t" latinLnBrk="0" hangingPunct="1"/>
                      <a:r>
                        <a:rPr lang="en-US" sz="1600" b="1" i="0" u="none" strike="noStrike" kern="1200">
                          <a:solidFill>
                            <a:srgbClr val="000000"/>
                          </a:solidFill>
                          <a:effectLst/>
                          <a:latin typeface="Times New Roman" panose="02020603050405020304" pitchFamily="18" charset="0"/>
                          <a:ea typeface="+mn-ea"/>
                          <a:cs typeface="+mn-cs"/>
                        </a:rPr>
                        <a:t>FY26 Proposed</a:t>
                      </a:r>
                      <a:br>
                        <a:rPr lang="en-US" sz="1600" b="1" i="0" u="none" strike="noStrike" kern="1200">
                          <a:solidFill>
                            <a:srgbClr val="000000"/>
                          </a:solidFill>
                          <a:effectLst/>
                          <a:latin typeface="Times New Roman" panose="02020603050405020304" pitchFamily="18" charset="0"/>
                          <a:ea typeface="+mn-ea"/>
                          <a:cs typeface="+mn-cs"/>
                        </a:rPr>
                      </a:br>
                      <a:r>
                        <a:rPr lang="en-US" sz="1600" b="1" i="0" u="none" strike="noStrike" kern="1200">
                          <a:solidFill>
                            <a:srgbClr val="000000"/>
                          </a:solidFill>
                          <a:effectLst/>
                          <a:latin typeface="Times New Roman" panose="02020603050405020304" pitchFamily="18" charset="0"/>
                          <a:ea typeface="+mn-ea"/>
                          <a:cs typeface="+mn-cs"/>
                        </a:rPr>
                        <a:t>Fire Rates</a:t>
                      </a:r>
                    </a:p>
                  </a:txBody>
                  <a:tcPr marL="6084" marR="6084" marT="608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a:txBody>
                    <a:bodyPr/>
                    <a:lstStyle/>
                    <a:p>
                      <a:pPr marL="0" algn="ctr" defTabSz="457200" rtl="0" eaLnBrk="1" fontAlgn="t" latinLnBrk="0" hangingPunct="1"/>
                      <a:r>
                        <a:rPr lang="en-US" sz="1600" b="1" i="0" u="none" strike="noStrike" kern="1200">
                          <a:solidFill>
                            <a:srgbClr val="000000"/>
                          </a:solidFill>
                          <a:effectLst/>
                          <a:latin typeface="Times New Roman" panose="02020603050405020304" pitchFamily="18" charset="0"/>
                          <a:ea typeface="+mn-ea"/>
                          <a:cs typeface="+mn-cs"/>
                        </a:rPr>
                        <a:t>Percentage Change (%)</a:t>
                      </a:r>
                    </a:p>
                  </a:txBody>
                  <a:tcPr marL="6084" marR="6084" marT="608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608136489"/>
                  </a:ext>
                </a:extLst>
              </a:tr>
              <a:tr h="215169">
                <a:tc>
                  <a:txBody>
                    <a:bodyPr/>
                    <a:lstStyle/>
                    <a:p>
                      <a:pPr algn="ctr" fontAlgn="t"/>
                      <a:r>
                        <a:rPr lang="en-US" sz="1400" b="0" i="0" u="none" strike="noStrike">
                          <a:solidFill>
                            <a:srgbClr val="000000"/>
                          </a:solidFill>
                          <a:effectLst/>
                          <a:latin typeface="Times New Roman" panose="02020603050405020304" pitchFamily="18" charset="0"/>
                          <a:cs typeface="Times New Roman" panose="02020603050405020304" pitchFamily="18" charset="0"/>
                        </a:rPr>
                        <a:t>1</a:t>
                      </a:r>
                    </a:p>
                  </a:txBody>
                  <a:tcPr marL="6084" marR="6084" marT="608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l"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Dania Beach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241.05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270.76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12.33%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extLst>
                  <a:ext uri="{0D108BD9-81ED-4DB2-BD59-A6C34878D82A}">
                    <a16:rowId xmlns:a16="http://schemas.microsoft.com/office/drawing/2014/main" val="1528351456"/>
                  </a:ext>
                </a:extLst>
              </a:tr>
              <a:tr h="215169">
                <a:tc>
                  <a:txBody>
                    <a:bodyPr/>
                    <a:lstStyle/>
                    <a:p>
                      <a:pPr algn="ctr" fontAlgn="t"/>
                      <a:r>
                        <a:rPr lang="en-US" sz="1400" b="0" i="0" u="none" strike="noStrike">
                          <a:solidFill>
                            <a:srgbClr val="000000"/>
                          </a:solidFill>
                          <a:effectLst/>
                          <a:latin typeface="Times New Roman" panose="02020603050405020304" pitchFamily="18" charset="0"/>
                          <a:cs typeface="Times New Roman" panose="02020603050405020304" pitchFamily="18" charset="0"/>
                        </a:rPr>
                        <a:t>2</a:t>
                      </a:r>
                    </a:p>
                  </a:txBody>
                  <a:tcPr marL="6084" marR="6084" marT="608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l"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North Lauderdale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278.00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278.00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extLst>
                  <a:ext uri="{0D108BD9-81ED-4DB2-BD59-A6C34878D82A}">
                    <a16:rowId xmlns:a16="http://schemas.microsoft.com/office/drawing/2014/main" val="3280574018"/>
                  </a:ext>
                </a:extLst>
              </a:tr>
              <a:tr h="215169">
                <a:tc>
                  <a:txBody>
                    <a:bodyPr/>
                    <a:lstStyle/>
                    <a:p>
                      <a:pPr algn="ctr" fontAlgn="t"/>
                      <a:r>
                        <a:rPr lang="en-US" sz="1400" b="0" i="0" u="none" strike="noStrike">
                          <a:solidFill>
                            <a:srgbClr val="000000"/>
                          </a:solidFill>
                          <a:effectLst/>
                          <a:latin typeface="Times New Roman" panose="02020603050405020304" pitchFamily="18" charset="0"/>
                          <a:cs typeface="Times New Roman" panose="02020603050405020304" pitchFamily="18" charset="0"/>
                        </a:rPr>
                        <a:t>3</a:t>
                      </a:r>
                    </a:p>
                  </a:txBody>
                  <a:tcPr marL="6084" marR="6084" marT="608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l"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Davie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296.00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296.00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extLst>
                  <a:ext uri="{0D108BD9-81ED-4DB2-BD59-A6C34878D82A}">
                    <a16:rowId xmlns:a16="http://schemas.microsoft.com/office/drawing/2014/main" val="2343706782"/>
                  </a:ext>
                </a:extLst>
              </a:tr>
              <a:tr h="215169">
                <a:tc>
                  <a:txBody>
                    <a:bodyPr/>
                    <a:lstStyle/>
                    <a:p>
                      <a:pPr algn="ctr" fontAlgn="t"/>
                      <a:r>
                        <a:rPr lang="en-US" sz="1400" b="0" i="0" u="none" strike="noStrike">
                          <a:solidFill>
                            <a:srgbClr val="000000"/>
                          </a:solidFill>
                          <a:effectLst/>
                          <a:latin typeface="Times New Roman" panose="02020603050405020304" pitchFamily="18" charset="0"/>
                          <a:cs typeface="Times New Roman" panose="02020603050405020304" pitchFamily="18" charset="0"/>
                        </a:rPr>
                        <a:t>4</a:t>
                      </a:r>
                    </a:p>
                  </a:txBody>
                  <a:tcPr marL="6084" marR="6084" marT="608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l"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Lighthouse Point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300.00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300.00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extLst>
                  <a:ext uri="{0D108BD9-81ED-4DB2-BD59-A6C34878D82A}">
                    <a16:rowId xmlns:a16="http://schemas.microsoft.com/office/drawing/2014/main" val="833927627"/>
                  </a:ext>
                </a:extLst>
              </a:tr>
              <a:tr h="215169">
                <a:tc>
                  <a:txBody>
                    <a:bodyPr/>
                    <a:lstStyle/>
                    <a:p>
                      <a:pPr algn="ctr" fontAlgn="t"/>
                      <a:r>
                        <a:rPr lang="en-US" sz="1400" b="0" i="0" u="none" strike="noStrike">
                          <a:solidFill>
                            <a:srgbClr val="000000"/>
                          </a:solidFill>
                          <a:effectLst/>
                          <a:latin typeface="Times New Roman" panose="02020603050405020304" pitchFamily="18" charset="0"/>
                          <a:cs typeface="Times New Roman" panose="02020603050405020304" pitchFamily="18" charset="0"/>
                        </a:rPr>
                        <a:t>5</a:t>
                      </a:r>
                    </a:p>
                  </a:txBody>
                  <a:tcPr marL="6084" marR="6084" marT="608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l"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Lauderdale-By-The-Sea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175.37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303.39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73.00%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extLst>
                  <a:ext uri="{0D108BD9-81ED-4DB2-BD59-A6C34878D82A}">
                    <a16:rowId xmlns:a16="http://schemas.microsoft.com/office/drawing/2014/main" val="2964024127"/>
                  </a:ext>
                </a:extLst>
              </a:tr>
              <a:tr h="215169">
                <a:tc>
                  <a:txBody>
                    <a:bodyPr/>
                    <a:lstStyle/>
                    <a:p>
                      <a:pPr algn="ctr" fontAlgn="t"/>
                      <a:r>
                        <a:rPr lang="en-US" sz="1400" b="0" i="0" u="none" strike="noStrike">
                          <a:solidFill>
                            <a:srgbClr val="000000"/>
                          </a:solidFill>
                          <a:effectLst/>
                          <a:latin typeface="Times New Roman" panose="02020603050405020304" pitchFamily="18" charset="0"/>
                          <a:cs typeface="Times New Roman" panose="02020603050405020304" pitchFamily="18" charset="0"/>
                        </a:rPr>
                        <a:t>6</a:t>
                      </a:r>
                    </a:p>
                  </a:txBody>
                  <a:tcPr marL="6084" marR="6084" marT="608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l"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Coral Springs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287.18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308.18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7.31%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extLst>
                  <a:ext uri="{0D108BD9-81ED-4DB2-BD59-A6C34878D82A}">
                    <a16:rowId xmlns:a16="http://schemas.microsoft.com/office/drawing/2014/main" val="3984223420"/>
                  </a:ext>
                </a:extLst>
              </a:tr>
              <a:tr h="215169">
                <a:tc>
                  <a:txBody>
                    <a:bodyPr/>
                    <a:lstStyle/>
                    <a:p>
                      <a:pPr algn="ctr" fontAlgn="t"/>
                      <a:r>
                        <a:rPr lang="en-US" sz="1400" b="0" i="0" u="none" strike="noStrike">
                          <a:solidFill>
                            <a:srgbClr val="000000"/>
                          </a:solidFill>
                          <a:effectLst/>
                          <a:latin typeface="Times New Roman" panose="02020603050405020304" pitchFamily="18" charset="0"/>
                          <a:cs typeface="Times New Roman" panose="02020603050405020304" pitchFamily="18" charset="0"/>
                        </a:rPr>
                        <a:t>7</a:t>
                      </a:r>
                    </a:p>
                  </a:txBody>
                  <a:tcPr marL="6084" marR="6084" marT="608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l"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Sunrise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279.50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309.50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10.73%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extLst>
                  <a:ext uri="{0D108BD9-81ED-4DB2-BD59-A6C34878D82A}">
                    <a16:rowId xmlns:a16="http://schemas.microsoft.com/office/drawing/2014/main" val="2784635711"/>
                  </a:ext>
                </a:extLst>
              </a:tr>
              <a:tr h="215169">
                <a:tc>
                  <a:txBody>
                    <a:bodyPr/>
                    <a:lstStyle/>
                    <a:p>
                      <a:pPr algn="ctr" fontAlgn="t"/>
                      <a:r>
                        <a:rPr lang="en-US" sz="1400" b="0" i="0" u="none" strike="noStrike">
                          <a:solidFill>
                            <a:srgbClr val="000000"/>
                          </a:solidFill>
                          <a:effectLst/>
                          <a:latin typeface="Times New Roman" panose="02020603050405020304" pitchFamily="18" charset="0"/>
                          <a:cs typeface="Times New Roman" panose="02020603050405020304" pitchFamily="18" charset="0"/>
                        </a:rPr>
                        <a:t>8</a:t>
                      </a:r>
                    </a:p>
                  </a:txBody>
                  <a:tcPr marL="6084" marR="6084" marT="608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l"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Parkland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310.98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327.06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5.17%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extLst>
                  <a:ext uri="{0D108BD9-81ED-4DB2-BD59-A6C34878D82A}">
                    <a16:rowId xmlns:a16="http://schemas.microsoft.com/office/drawing/2014/main" val="1561297100"/>
                  </a:ext>
                </a:extLst>
              </a:tr>
              <a:tr h="215169">
                <a:tc>
                  <a:txBody>
                    <a:bodyPr/>
                    <a:lstStyle/>
                    <a:p>
                      <a:pPr algn="ctr" fontAlgn="t"/>
                      <a:r>
                        <a:rPr lang="en-US" sz="1400" b="0" i="0" u="none" strike="noStrike">
                          <a:solidFill>
                            <a:srgbClr val="000000"/>
                          </a:solidFill>
                          <a:effectLst/>
                          <a:latin typeface="Times New Roman" panose="02020603050405020304" pitchFamily="18" charset="0"/>
                          <a:cs typeface="Times New Roman" panose="02020603050405020304" pitchFamily="18" charset="0"/>
                        </a:rPr>
                        <a:t>9</a:t>
                      </a:r>
                    </a:p>
                  </a:txBody>
                  <a:tcPr marL="6084" marR="6084" marT="608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l"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Coconut Creek</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302.96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333.26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10.00%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extLst>
                  <a:ext uri="{0D108BD9-81ED-4DB2-BD59-A6C34878D82A}">
                    <a16:rowId xmlns:a16="http://schemas.microsoft.com/office/drawing/2014/main" val="637854244"/>
                  </a:ext>
                </a:extLst>
              </a:tr>
              <a:tr h="215169">
                <a:tc>
                  <a:txBody>
                    <a:bodyPr/>
                    <a:lstStyle/>
                    <a:p>
                      <a:pPr algn="ctr" fontAlgn="t"/>
                      <a:r>
                        <a:rPr lang="en-US" sz="1400" b="0" i="0" u="none" strike="noStrike">
                          <a:solidFill>
                            <a:srgbClr val="000000"/>
                          </a:solidFill>
                          <a:effectLst/>
                          <a:latin typeface="Times New Roman" panose="02020603050405020304" pitchFamily="18" charset="0"/>
                          <a:cs typeface="Times New Roman" panose="02020603050405020304" pitchFamily="18" charset="0"/>
                        </a:rPr>
                        <a:t>10</a:t>
                      </a:r>
                    </a:p>
                  </a:txBody>
                  <a:tcPr marL="6084" marR="6084" marT="608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l"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Lauderdale Lakes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333.84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333.84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extLst>
                  <a:ext uri="{0D108BD9-81ED-4DB2-BD59-A6C34878D82A}">
                    <a16:rowId xmlns:a16="http://schemas.microsoft.com/office/drawing/2014/main" val="3349827027"/>
                  </a:ext>
                </a:extLst>
              </a:tr>
              <a:tr h="215169">
                <a:tc>
                  <a:txBody>
                    <a:bodyPr/>
                    <a:lstStyle/>
                    <a:p>
                      <a:pPr algn="ctr" fontAlgn="t"/>
                      <a:r>
                        <a:rPr lang="en-US" sz="1400" b="0" i="0" u="none" strike="noStrike">
                          <a:solidFill>
                            <a:srgbClr val="000000"/>
                          </a:solidFill>
                          <a:effectLst/>
                          <a:latin typeface="Times New Roman" panose="02020603050405020304" pitchFamily="18" charset="0"/>
                          <a:cs typeface="Times New Roman" panose="02020603050405020304" pitchFamily="18" charset="0"/>
                        </a:rPr>
                        <a:t>11</a:t>
                      </a:r>
                    </a:p>
                  </a:txBody>
                  <a:tcPr marL="6084" marR="6084" marT="608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l"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Hallandale Beach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347.98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347.98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extLst>
                  <a:ext uri="{0D108BD9-81ED-4DB2-BD59-A6C34878D82A}">
                    <a16:rowId xmlns:a16="http://schemas.microsoft.com/office/drawing/2014/main" val="3237772337"/>
                  </a:ext>
                </a:extLst>
              </a:tr>
              <a:tr h="215169">
                <a:tc>
                  <a:txBody>
                    <a:bodyPr/>
                    <a:lstStyle/>
                    <a:p>
                      <a:pPr algn="ctr" fontAlgn="t"/>
                      <a:r>
                        <a:rPr lang="en-US" sz="1400" b="0" i="0" u="none" strike="noStrike">
                          <a:solidFill>
                            <a:srgbClr val="000000"/>
                          </a:solidFill>
                          <a:effectLst/>
                          <a:latin typeface="Times New Roman" panose="02020603050405020304" pitchFamily="18" charset="0"/>
                          <a:cs typeface="Times New Roman" panose="02020603050405020304" pitchFamily="18" charset="0"/>
                        </a:rPr>
                        <a:t>12</a:t>
                      </a:r>
                    </a:p>
                  </a:txBody>
                  <a:tcPr marL="6084" marR="6084" marT="608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l"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Wilton Manors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315.80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351.56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11.32%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extLst>
                  <a:ext uri="{0D108BD9-81ED-4DB2-BD59-A6C34878D82A}">
                    <a16:rowId xmlns:a16="http://schemas.microsoft.com/office/drawing/2014/main" val="1231025619"/>
                  </a:ext>
                </a:extLst>
              </a:tr>
              <a:tr h="215169">
                <a:tc>
                  <a:txBody>
                    <a:bodyPr/>
                    <a:lstStyle/>
                    <a:p>
                      <a:pPr algn="ctr" fontAlgn="t"/>
                      <a:r>
                        <a:rPr lang="en-US" sz="1400" b="0" i="0" u="none" strike="noStrike">
                          <a:solidFill>
                            <a:srgbClr val="000000"/>
                          </a:solidFill>
                          <a:effectLst/>
                          <a:latin typeface="Times New Roman" panose="02020603050405020304" pitchFamily="18" charset="0"/>
                          <a:cs typeface="Times New Roman" panose="02020603050405020304" pitchFamily="18" charset="0"/>
                        </a:rPr>
                        <a:t>13</a:t>
                      </a:r>
                    </a:p>
                  </a:txBody>
                  <a:tcPr marL="6084" marR="6084" marT="608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l"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Hollywood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345.00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354.00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2.61%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extLst>
                  <a:ext uri="{0D108BD9-81ED-4DB2-BD59-A6C34878D82A}">
                    <a16:rowId xmlns:a16="http://schemas.microsoft.com/office/drawing/2014/main" val="3445985590"/>
                  </a:ext>
                </a:extLst>
              </a:tr>
              <a:tr h="215169">
                <a:tc>
                  <a:txBody>
                    <a:bodyPr/>
                    <a:lstStyle/>
                    <a:p>
                      <a:pPr algn="ctr" fontAlgn="t"/>
                      <a:r>
                        <a:rPr lang="en-US" sz="1400" b="0" i="0" u="none" strike="noStrike">
                          <a:solidFill>
                            <a:srgbClr val="000000"/>
                          </a:solidFill>
                          <a:effectLst/>
                          <a:latin typeface="Times New Roman" panose="02020603050405020304" pitchFamily="18" charset="0"/>
                          <a:cs typeface="Times New Roman" panose="02020603050405020304" pitchFamily="18" charset="0"/>
                        </a:rPr>
                        <a:t>14</a:t>
                      </a:r>
                    </a:p>
                  </a:txBody>
                  <a:tcPr marL="6084" marR="6084" marT="608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l"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Pompano Beach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331.00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361.00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9.06%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extLst>
                  <a:ext uri="{0D108BD9-81ED-4DB2-BD59-A6C34878D82A}">
                    <a16:rowId xmlns:a16="http://schemas.microsoft.com/office/drawing/2014/main" val="3907921874"/>
                  </a:ext>
                </a:extLst>
              </a:tr>
              <a:tr h="215169">
                <a:tc>
                  <a:txBody>
                    <a:bodyPr/>
                    <a:lstStyle/>
                    <a:p>
                      <a:pPr algn="ctr" fontAlgn="t"/>
                      <a:r>
                        <a:rPr lang="en-US" sz="1400" b="0" i="0" u="none" strike="noStrike">
                          <a:solidFill>
                            <a:srgbClr val="000000"/>
                          </a:solidFill>
                          <a:effectLst/>
                          <a:latin typeface="Times New Roman" panose="02020603050405020304" pitchFamily="18" charset="0"/>
                          <a:cs typeface="Times New Roman" panose="02020603050405020304" pitchFamily="18" charset="0"/>
                        </a:rPr>
                        <a:t>15</a:t>
                      </a:r>
                    </a:p>
                  </a:txBody>
                  <a:tcPr marL="6084" marR="6084" marT="608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l"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Deerfield Beach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315.00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365.00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15.87%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extLst>
                  <a:ext uri="{0D108BD9-81ED-4DB2-BD59-A6C34878D82A}">
                    <a16:rowId xmlns:a16="http://schemas.microsoft.com/office/drawing/2014/main" val="3178804214"/>
                  </a:ext>
                </a:extLst>
              </a:tr>
              <a:tr h="215169">
                <a:tc>
                  <a:txBody>
                    <a:bodyPr/>
                    <a:lstStyle/>
                    <a:p>
                      <a:pPr algn="ctr" fontAlgn="t"/>
                      <a:r>
                        <a:rPr lang="en-US" sz="1400" b="0" i="0" u="none" strike="noStrike">
                          <a:solidFill>
                            <a:srgbClr val="000000"/>
                          </a:solidFill>
                          <a:effectLst/>
                          <a:latin typeface="Times New Roman" panose="02020603050405020304" pitchFamily="18" charset="0"/>
                          <a:cs typeface="Times New Roman" panose="02020603050405020304" pitchFamily="18" charset="0"/>
                        </a:rPr>
                        <a:t>16</a:t>
                      </a:r>
                    </a:p>
                  </a:txBody>
                  <a:tcPr marL="6084" marR="6084" marT="608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l"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Oakland Park</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382.00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382.00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extLst>
                  <a:ext uri="{0D108BD9-81ED-4DB2-BD59-A6C34878D82A}">
                    <a16:rowId xmlns:a16="http://schemas.microsoft.com/office/drawing/2014/main" val="3714805064"/>
                  </a:ext>
                </a:extLst>
              </a:tr>
              <a:tr h="215169">
                <a:tc>
                  <a:txBody>
                    <a:bodyPr/>
                    <a:lstStyle/>
                    <a:p>
                      <a:pPr algn="ctr" fontAlgn="t"/>
                      <a:r>
                        <a:rPr lang="en-US" sz="1400" b="0" i="0" u="none" strike="noStrike">
                          <a:solidFill>
                            <a:srgbClr val="000000"/>
                          </a:solidFill>
                          <a:effectLst/>
                          <a:latin typeface="Times New Roman" panose="02020603050405020304" pitchFamily="18" charset="0"/>
                          <a:cs typeface="Times New Roman" panose="02020603050405020304" pitchFamily="18" charset="0"/>
                        </a:rPr>
                        <a:t>17</a:t>
                      </a:r>
                    </a:p>
                  </a:txBody>
                  <a:tcPr marL="6084" marR="6084" marT="608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l"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Fort Lauderdale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328.00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403.00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22.87%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extLst>
                  <a:ext uri="{0D108BD9-81ED-4DB2-BD59-A6C34878D82A}">
                    <a16:rowId xmlns:a16="http://schemas.microsoft.com/office/drawing/2014/main" val="3034668729"/>
                  </a:ext>
                </a:extLst>
              </a:tr>
              <a:tr h="215169">
                <a:tc>
                  <a:txBody>
                    <a:bodyPr/>
                    <a:lstStyle/>
                    <a:p>
                      <a:pPr algn="ctr" fontAlgn="t"/>
                      <a:r>
                        <a:rPr lang="en-US" sz="1400" b="0" i="0" u="none" strike="noStrike">
                          <a:solidFill>
                            <a:srgbClr val="000000"/>
                          </a:solidFill>
                          <a:effectLst/>
                          <a:latin typeface="Times New Roman" panose="02020603050405020304" pitchFamily="18" charset="0"/>
                          <a:cs typeface="Times New Roman" panose="02020603050405020304" pitchFamily="18" charset="0"/>
                        </a:rPr>
                        <a:t>18</a:t>
                      </a:r>
                    </a:p>
                  </a:txBody>
                  <a:tcPr marL="6084" marR="6084" marT="608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l"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Pembroke Pines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406.71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408.14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0.35%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extLst>
                  <a:ext uri="{0D108BD9-81ED-4DB2-BD59-A6C34878D82A}">
                    <a16:rowId xmlns:a16="http://schemas.microsoft.com/office/drawing/2014/main" val="3365472778"/>
                  </a:ext>
                </a:extLst>
              </a:tr>
              <a:tr h="215169">
                <a:tc>
                  <a:txBody>
                    <a:bodyPr/>
                    <a:lstStyle/>
                    <a:p>
                      <a:pPr algn="ctr" fontAlgn="t"/>
                      <a:r>
                        <a:rPr lang="en-US" sz="1400" b="0" i="0" u="none" strike="noStrike">
                          <a:solidFill>
                            <a:srgbClr val="000000"/>
                          </a:solidFill>
                          <a:effectLst/>
                          <a:latin typeface="Times New Roman" panose="02020603050405020304" pitchFamily="18" charset="0"/>
                          <a:cs typeface="Times New Roman" panose="02020603050405020304" pitchFamily="18" charset="0"/>
                        </a:rPr>
                        <a:t>19</a:t>
                      </a:r>
                    </a:p>
                  </a:txBody>
                  <a:tcPr marL="6084" marR="6084" marT="608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l"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Cooper City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398.18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446.33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12.09%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extLst>
                  <a:ext uri="{0D108BD9-81ED-4DB2-BD59-A6C34878D82A}">
                    <a16:rowId xmlns:a16="http://schemas.microsoft.com/office/drawing/2014/main" val="917480588"/>
                  </a:ext>
                </a:extLst>
              </a:tr>
              <a:tr h="215169">
                <a:tc>
                  <a:txBody>
                    <a:bodyPr/>
                    <a:lstStyle/>
                    <a:p>
                      <a:pPr algn="ctr" fontAlgn="t"/>
                      <a:r>
                        <a:rPr lang="en-US" sz="1400" b="0" i="0" u="none" strike="noStrike">
                          <a:solidFill>
                            <a:srgbClr val="000000"/>
                          </a:solidFill>
                          <a:effectLst/>
                          <a:latin typeface="Times New Roman" panose="02020603050405020304" pitchFamily="18" charset="0"/>
                          <a:cs typeface="Times New Roman" panose="02020603050405020304" pitchFamily="18" charset="0"/>
                        </a:rPr>
                        <a:t>20</a:t>
                      </a:r>
                    </a:p>
                  </a:txBody>
                  <a:tcPr marL="6084" marR="6084" marT="608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l"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Tamarac</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420.00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450.00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7.14%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extLst>
                  <a:ext uri="{0D108BD9-81ED-4DB2-BD59-A6C34878D82A}">
                    <a16:rowId xmlns:a16="http://schemas.microsoft.com/office/drawing/2014/main" val="453715845"/>
                  </a:ext>
                </a:extLst>
              </a:tr>
              <a:tr h="215169">
                <a:tc>
                  <a:txBody>
                    <a:bodyPr/>
                    <a:lstStyle/>
                    <a:p>
                      <a:pPr algn="ctr" fontAlgn="t"/>
                      <a:r>
                        <a:rPr lang="en-US" sz="1400" b="0" i="0" u="none" strike="noStrike">
                          <a:solidFill>
                            <a:srgbClr val="000000"/>
                          </a:solidFill>
                          <a:effectLst/>
                          <a:latin typeface="Times New Roman" panose="02020603050405020304" pitchFamily="18" charset="0"/>
                          <a:cs typeface="Times New Roman" panose="02020603050405020304" pitchFamily="18" charset="0"/>
                        </a:rPr>
                        <a:t>21</a:t>
                      </a:r>
                    </a:p>
                  </a:txBody>
                  <a:tcPr marL="6084" marR="6084" marT="608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l"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Miramar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479.21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479.21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extLst>
                  <a:ext uri="{0D108BD9-81ED-4DB2-BD59-A6C34878D82A}">
                    <a16:rowId xmlns:a16="http://schemas.microsoft.com/office/drawing/2014/main" val="4164798892"/>
                  </a:ext>
                </a:extLst>
              </a:tr>
              <a:tr h="215169">
                <a:tc>
                  <a:txBody>
                    <a:bodyPr/>
                    <a:lstStyle/>
                    <a:p>
                      <a:pPr algn="ctr" fontAlgn="t"/>
                      <a:r>
                        <a:rPr lang="en-US" sz="1400" b="0" i="0" u="none" strike="noStrike">
                          <a:solidFill>
                            <a:srgbClr val="000000"/>
                          </a:solidFill>
                          <a:effectLst/>
                          <a:latin typeface="Times New Roman" panose="02020603050405020304" pitchFamily="18" charset="0"/>
                          <a:cs typeface="Times New Roman" panose="02020603050405020304" pitchFamily="18" charset="0"/>
                        </a:rPr>
                        <a:t>22</a:t>
                      </a:r>
                    </a:p>
                  </a:txBody>
                  <a:tcPr marL="6084" marR="6084" marT="608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l"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West Park</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500.52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500.52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extLst>
                  <a:ext uri="{0D108BD9-81ED-4DB2-BD59-A6C34878D82A}">
                    <a16:rowId xmlns:a16="http://schemas.microsoft.com/office/drawing/2014/main" val="2041173210"/>
                  </a:ext>
                </a:extLst>
              </a:tr>
              <a:tr h="215169">
                <a:tc>
                  <a:txBody>
                    <a:bodyPr/>
                    <a:lstStyle/>
                    <a:p>
                      <a:pPr algn="ctr" fontAlgn="t"/>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24</a:t>
                      </a:r>
                    </a:p>
                  </a:txBody>
                  <a:tcPr marL="6084" marR="6084" marT="608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l" fontAlgn="b"/>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Weston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660.00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buNone/>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660.00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tc>
                  <a:txBody>
                    <a:bodyPr/>
                    <a:lstStyle/>
                    <a:p>
                      <a:pPr algn="ctr" fontAlgn="b"/>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9.46%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6F1"/>
                    </a:solidFill>
                  </a:tcPr>
                </a:tc>
                <a:extLst>
                  <a:ext uri="{0D108BD9-81ED-4DB2-BD59-A6C34878D82A}">
                    <a16:rowId xmlns:a16="http://schemas.microsoft.com/office/drawing/2014/main" val="2841919491"/>
                  </a:ext>
                </a:extLst>
              </a:tr>
              <a:tr h="211848">
                <a:tc>
                  <a:txBody>
                    <a:bodyPr/>
                    <a:lstStyle/>
                    <a:p>
                      <a:pPr marL="0" algn="ctr" defTabSz="457200" rtl="0" eaLnBrk="1" fontAlgn="ctr" latinLnBrk="0" hangingPunct="1"/>
                      <a:r>
                        <a:rPr lang="en-US" sz="1400" b="1" kern="1200">
                          <a:solidFill>
                            <a:schemeClr val="tx1"/>
                          </a:solidFill>
                          <a:latin typeface="Times New Roman" panose="02020603050405020304" pitchFamily="18" charset="0"/>
                          <a:ea typeface="Cambria" panose="02040503050406030204" pitchFamily="18" charset="0"/>
                          <a:cs typeface="Times New Roman" panose="02020603050405020304" pitchFamily="18" charset="0"/>
                        </a:rPr>
                        <a:t>25</a:t>
                      </a:r>
                    </a:p>
                  </a:txBody>
                  <a:tcPr marL="6084" marR="6084" marT="608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marL="0" algn="l" defTabSz="457200" rtl="0" eaLnBrk="1" fontAlgn="ctr" latinLnBrk="0" hangingPunct="1"/>
                      <a:r>
                        <a:rPr lang="en-US" sz="1400" b="1" kern="1200">
                          <a:solidFill>
                            <a:schemeClr val="tx1"/>
                          </a:solidFill>
                          <a:latin typeface="Times New Roman" panose="02020603050405020304" pitchFamily="18" charset="0"/>
                          <a:ea typeface="Cambria" panose="02040503050406030204" pitchFamily="18" charset="0"/>
                          <a:cs typeface="Times New Roman" panose="02020603050405020304" pitchFamily="18" charset="0"/>
                        </a:rPr>
                        <a:t>Town of Southwest Ranches</a:t>
                      </a:r>
                    </a:p>
                  </a:txBody>
                  <a:tcPr marL="6084" marR="6084" marT="608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marL="0" algn="ctr" defTabSz="457200" rtl="0" eaLnBrk="1" fontAlgn="ctr" latinLnBrk="0" hangingPunct="1"/>
                      <a:r>
                        <a:rPr lang="en-US" sz="1400" b="1" kern="1200">
                          <a:solidFill>
                            <a:schemeClr val="tx1"/>
                          </a:solidFill>
                          <a:latin typeface="Times New Roman" panose="02020603050405020304" pitchFamily="18" charset="0"/>
                          <a:ea typeface="Cambria" panose="02040503050406030204" pitchFamily="18" charset="0"/>
                          <a:cs typeface="Times New Roman" panose="02020603050405020304" pitchFamily="18" charset="0"/>
                        </a:rPr>
                        <a:t>758.63</a:t>
                      </a:r>
                    </a:p>
                  </a:txBody>
                  <a:tcPr marL="6084" marR="6084" marT="608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marL="0" algn="ctr" defTabSz="457200" rtl="0" eaLnBrk="1" fontAlgn="ctr" latinLnBrk="0" hangingPunct="1"/>
                      <a:r>
                        <a:rPr lang="en-US" sz="1400" b="1" kern="1200">
                          <a:solidFill>
                            <a:schemeClr val="tx1"/>
                          </a:solidFill>
                          <a:latin typeface="Times New Roman" panose="02020603050405020304" pitchFamily="18" charset="0"/>
                          <a:ea typeface="Cambria" panose="02040503050406030204" pitchFamily="18" charset="0"/>
                          <a:cs typeface="Times New Roman" panose="02020603050405020304" pitchFamily="18" charset="0"/>
                        </a:rPr>
                        <a:t>775.46</a:t>
                      </a:r>
                    </a:p>
                  </a:txBody>
                  <a:tcPr marL="6084" marR="6084" marT="608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marL="0" marR="0" lvl="0" indent="0" algn="ctr" defTabSz="457200" rtl="0" eaLnBrk="1" fontAlgn="ctr" latinLnBrk="0" hangingPunct="1">
                        <a:lnSpc>
                          <a:spcPct val="100000"/>
                        </a:lnSpc>
                        <a:spcBef>
                          <a:spcPts val="0"/>
                        </a:spcBef>
                        <a:spcAft>
                          <a:spcPts val="0"/>
                        </a:spcAft>
                        <a:buClrTx/>
                        <a:buSzTx/>
                        <a:buFontTx/>
                        <a:buNone/>
                        <a:tabLst/>
                        <a:defRPr/>
                      </a:pPr>
                      <a:r>
                        <a:rPr lang="en-US" sz="1400" b="0" i="0" u="none" strike="noStrike" kern="1200">
                          <a:solidFill>
                            <a:srgbClr val="000000"/>
                          </a:solidFill>
                          <a:effectLst/>
                          <a:latin typeface="Times New Roman" panose="02020603050405020304" pitchFamily="18" charset="0"/>
                          <a:ea typeface="+mn-ea"/>
                          <a:cs typeface="Times New Roman" panose="02020603050405020304" pitchFamily="18" charset="0"/>
                        </a:rPr>
                        <a:t>2.22%</a:t>
                      </a:r>
                    </a:p>
                  </a:txBody>
                  <a:tcPr marL="6084" marR="6084" marT="608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865487595"/>
                  </a:ext>
                </a:extLst>
              </a:tr>
            </a:tbl>
          </a:graphicData>
        </a:graphic>
      </p:graphicFrame>
    </p:spTree>
    <p:extLst>
      <p:ext uri="{BB962C8B-B14F-4D97-AF65-F5344CB8AC3E}">
        <p14:creationId xmlns:p14="http://schemas.microsoft.com/office/powerpoint/2010/main" val="12885474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1960419" y="597131"/>
            <a:ext cx="7207394" cy="542925"/>
          </a:xfrm>
        </p:spPr>
        <p:txBody>
          <a:bodyPr>
            <a:normAutofit fontScale="90000"/>
          </a:bodyPr>
          <a:lstStyle/>
          <a:p>
            <a:pPr eaLnBrk="1" hangingPunct="1"/>
            <a:r>
              <a:rPr lang="en-US" altLang="en-US" b="1">
                <a:solidFill>
                  <a:schemeClr val="tx1"/>
                </a:solidFill>
              </a:rPr>
              <a:t>Budget Process Calendar Of Events</a:t>
            </a:r>
          </a:p>
        </p:txBody>
      </p:sp>
      <p:sp>
        <p:nvSpPr>
          <p:cNvPr id="2" name="Slide Number Placeholder 1">
            <a:extLst>
              <a:ext uri="{FF2B5EF4-FFF2-40B4-BE49-F238E27FC236}">
                <a16:creationId xmlns:a16="http://schemas.microsoft.com/office/drawing/2014/main" id="{75D344DC-65D2-4054-AB0F-17DA62755BB0}"/>
              </a:ext>
            </a:extLst>
          </p:cNvPr>
          <p:cNvSpPr>
            <a:spLocks noGrp="1"/>
          </p:cNvSpPr>
          <p:nvPr>
            <p:ph type="sldNum" sz="quarter" idx="12"/>
          </p:nvPr>
        </p:nvSpPr>
        <p:spPr>
          <a:xfrm>
            <a:off x="10909110" y="6169416"/>
            <a:ext cx="683339" cy="365125"/>
          </a:xfrm>
        </p:spPr>
        <p:txBody>
          <a:bodyPr/>
          <a:lstStyle/>
          <a:p>
            <a:pPr>
              <a:defRPr/>
            </a:pPr>
            <a:fld id="{BADCECB7-52BD-46DA-B96E-DC1948412C86}" type="slidenum">
              <a:rPr lang="en-US" sz="1600" b="1" smtClean="0">
                <a:solidFill>
                  <a:schemeClr val="bg1"/>
                </a:solidFill>
              </a:rPr>
              <a:pPr>
                <a:defRPr/>
              </a:pPr>
              <a:t>2</a:t>
            </a:fld>
            <a:endParaRPr lang="en-US" sz="1600" b="1">
              <a:solidFill>
                <a:schemeClr val="bg1"/>
              </a:solidFill>
            </a:endParaRPr>
          </a:p>
        </p:txBody>
      </p:sp>
      <p:sp>
        <p:nvSpPr>
          <p:cNvPr id="3" name="TextBox 2"/>
          <p:cNvSpPr txBox="1">
            <a:spLocks noChangeArrowheads="1"/>
          </p:cNvSpPr>
          <p:nvPr/>
        </p:nvSpPr>
        <p:spPr bwMode="auto">
          <a:xfrm>
            <a:off x="1282890" y="1414595"/>
            <a:ext cx="8724710" cy="535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257182" indent="-257182">
              <a:spcBef>
                <a:spcPct val="0"/>
              </a:spcBef>
              <a:buClrTx/>
              <a:buSzTx/>
              <a:buFont typeface="Wingdings" panose="05000000000000000000" pitchFamily="2" charset="2"/>
              <a:buChar char="Ø"/>
              <a:defRPr/>
            </a:pPr>
            <a:r>
              <a:rPr lang="en-US" altLang="en-US">
                <a:solidFill>
                  <a:schemeClr val="tx1"/>
                </a:solidFill>
                <a:latin typeface="Calibri" panose="020F0502020204030204" pitchFamily="34" charset="0"/>
              </a:rPr>
              <a:t>     Thursday, </a:t>
            </a:r>
            <a:r>
              <a:rPr lang="en-US" altLang="en-US">
                <a:solidFill>
                  <a:schemeClr val="tx1"/>
                </a:solidFill>
              </a:rPr>
              <a:t>July 24th</a:t>
            </a:r>
            <a:r>
              <a:rPr lang="en-US" altLang="en-US">
                <a:solidFill>
                  <a:schemeClr val="tx1"/>
                </a:solidFill>
                <a:latin typeface="Calibri" panose="020F0502020204030204" pitchFamily="34" charset="0"/>
              </a:rPr>
              <a:t>, 2025</a:t>
            </a:r>
          </a:p>
          <a:p>
            <a:pPr lvl="2" indent="-257182">
              <a:spcBef>
                <a:spcPct val="0"/>
              </a:spcBef>
              <a:buClrTx/>
              <a:buSzTx/>
              <a:buFont typeface="Wingdings" panose="05000000000000000000" pitchFamily="2" charset="2"/>
              <a:buChar char="ü"/>
              <a:defRPr/>
            </a:pPr>
            <a:r>
              <a:rPr lang="en-US" altLang="en-US" sz="1800">
                <a:solidFill>
                  <a:schemeClr val="tx1"/>
                </a:solidFill>
                <a:latin typeface="Calibri" panose="020F0502020204030204" pitchFamily="34" charset="0"/>
              </a:rPr>
              <a:t>   Preliminary Millage and Initial Fire/Solid Waste Assessment Adoption</a:t>
            </a:r>
          </a:p>
          <a:p>
            <a:pPr lvl="2" indent="-257182">
              <a:spcBef>
                <a:spcPct val="0"/>
              </a:spcBef>
              <a:buClrTx/>
              <a:buSzTx/>
              <a:buFont typeface="Wingdings" panose="05000000000000000000" pitchFamily="2" charset="2"/>
              <a:buChar char="ü"/>
              <a:defRPr/>
            </a:pPr>
            <a:endParaRPr lang="en-US" altLang="en-US" sz="1800">
              <a:solidFill>
                <a:schemeClr val="tx1"/>
              </a:solidFill>
              <a:latin typeface="Calibri" panose="020F0502020204030204" pitchFamily="34" charset="0"/>
            </a:endParaRPr>
          </a:p>
          <a:p>
            <a:pPr indent="-257182">
              <a:spcBef>
                <a:spcPct val="0"/>
              </a:spcBef>
              <a:buClrTx/>
              <a:buSzTx/>
              <a:buFont typeface="Wingdings" panose="05000000000000000000" pitchFamily="2" charset="2"/>
              <a:buChar char="Ø"/>
              <a:defRPr/>
            </a:pPr>
            <a:r>
              <a:rPr lang="en-US" altLang="en-US">
                <a:solidFill>
                  <a:schemeClr val="tx1"/>
                </a:solidFill>
                <a:latin typeface="Calibri" panose="020F0502020204030204" pitchFamily="34" charset="0"/>
              </a:rPr>
              <a:t>    Tuesday, August 12, 2025 </a:t>
            </a:r>
            <a:r>
              <a:rPr lang="en-US" altLang="en-US" b="1">
                <a:solidFill>
                  <a:schemeClr val="tx1"/>
                </a:solidFill>
                <a:latin typeface="Calibri" panose="020F0502020204030204" pitchFamily="34" charset="0"/>
              </a:rPr>
              <a:t>(7 pm)</a:t>
            </a:r>
            <a:r>
              <a:rPr lang="en-US" altLang="en-US">
                <a:solidFill>
                  <a:schemeClr val="tx1"/>
                </a:solidFill>
                <a:latin typeface="Calibri" panose="020F0502020204030204" pitchFamily="34" charset="0"/>
              </a:rPr>
              <a:t> (</a:t>
            </a:r>
            <a:r>
              <a:rPr lang="en-US" altLang="en-US" b="1">
                <a:solidFill>
                  <a:srgbClr val="FF0000"/>
                </a:solidFill>
                <a:latin typeface="Calibri" panose="020F0502020204030204" pitchFamily="34" charset="0"/>
              </a:rPr>
              <a:t>TONIGHT</a:t>
            </a:r>
            <a:r>
              <a:rPr lang="en-US" altLang="en-US">
                <a:solidFill>
                  <a:schemeClr val="tx1"/>
                </a:solidFill>
                <a:latin typeface="Calibri" panose="020F0502020204030204" pitchFamily="34" charset="0"/>
              </a:rPr>
              <a:t>)</a:t>
            </a:r>
            <a:r>
              <a:rPr lang="en-US" altLang="en-US" b="1">
                <a:solidFill>
                  <a:schemeClr val="tx1"/>
                </a:solidFill>
                <a:latin typeface="Calibri" panose="020F0502020204030204" pitchFamily="34" charset="0"/>
              </a:rPr>
              <a:t>:</a:t>
            </a:r>
          </a:p>
          <a:p>
            <a:pPr marL="942968" lvl="2" indent="-285750">
              <a:spcBef>
                <a:spcPct val="0"/>
              </a:spcBef>
              <a:buClrTx/>
              <a:buSzTx/>
              <a:buFont typeface="Wingdings" panose="05000000000000000000" pitchFamily="2" charset="2"/>
              <a:buChar char="ü"/>
              <a:defRPr/>
            </a:pPr>
            <a:r>
              <a:rPr lang="en-US" altLang="en-US" sz="1800">
                <a:solidFill>
                  <a:schemeClr val="tx1"/>
                </a:solidFill>
                <a:latin typeface="Calibri" panose="020F0502020204030204" pitchFamily="34" charset="0"/>
              </a:rPr>
              <a:t>   FY 2025/2026 Proposed Budget Workshop </a:t>
            </a:r>
          </a:p>
          <a:p>
            <a:pPr marL="942968" lvl="2" indent="-285750">
              <a:spcBef>
                <a:spcPct val="0"/>
              </a:spcBef>
              <a:buClrTx/>
              <a:buSzTx/>
              <a:buFont typeface="Wingdings" panose="05000000000000000000" pitchFamily="2" charset="2"/>
              <a:buChar char="ü"/>
              <a:defRPr/>
            </a:pPr>
            <a:endParaRPr lang="en-US" altLang="en-US" sz="1800">
              <a:solidFill>
                <a:schemeClr val="tx1"/>
              </a:solidFill>
              <a:latin typeface="Calibri" panose="020F0502020204030204" pitchFamily="34" charset="0"/>
            </a:endParaRPr>
          </a:p>
          <a:p>
            <a:pPr indent="-257182">
              <a:spcBef>
                <a:spcPct val="0"/>
              </a:spcBef>
              <a:buClrTx/>
              <a:buSzTx/>
              <a:buFont typeface="Wingdings" panose="05000000000000000000" pitchFamily="2" charset="2"/>
              <a:buChar char="Ø"/>
              <a:defRPr/>
            </a:pPr>
            <a:r>
              <a:rPr lang="en-US" altLang="en-US">
                <a:solidFill>
                  <a:schemeClr val="tx1"/>
                </a:solidFill>
                <a:latin typeface="Calibri" panose="020F0502020204030204" pitchFamily="34" charset="0"/>
              </a:rPr>
              <a:t>     Saturday, August 23 – On or prior:</a:t>
            </a:r>
          </a:p>
          <a:p>
            <a:pPr lvl="2" indent="-257182">
              <a:spcBef>
                <a:spcPct val="0"/>
              </a:spcBef>
              <a:buClrTx/>
              <a:buSzTx/>
              <a:buFont typeface="Wingdings" panose="05000000000000000000" pitchFamily="2" charset="2"/>
              <a:buChar char="q"/>
              <a:defRPr/>
            </a:pPr>
            <a:r>
              <a:rPr lang="en-US" altLang="en-US" sz="1800">
                <a:solidFill>
                  <a:schemeClr val="tx1"/>
                </a:solidFill>
                <a:latin typeface="Calibri" panose="020F0502020204030204" pitchFamily="34" charset="0"/>
              </a:rPr>
              <a:t>   Final Fire &amp; Solid Waste Assessment Advertised</a:t>
            </a:r>
          </a:p>
          <a:p>
            <a:pPr marL="657218" lvl="2">
              <a:spcBef>
                <a:spcPct val="0"/>
              </a:spcBef>
              <a:buClrTx/>
              <a:buSzTx/>
              <a:buNone/>
              <a:defRPr/>
            </a:pPr>
            <a:endParaRPr lang="en-US" altLang="en-US" sz="1800">
              <a:solidFill>
                <a:schemeClr val="tx1"/>
              </a:solidFill>
              <a:latin typeface="Calibri" panose="020F0502020204030204" pitchFamily="34" charset="0"/>
            </a:endParaRPr>
          </a:p>
          <a:p>
            <a:pPr indent="-257182">
              <a:spcBef>
                <a:spcPct val="0"/>
              </a:spcBef>
              <a:buClrTx/>
              <a:buSzTx/>
              <a:buFont typeface="Wingdings" panose="05000000000000000000" pitchFamily="2" charset="2"/>
              <a:buChar char="Ø"/>
              <a:defRPr/>
            </a:pPr>
            <a:r>
              <a:rPr lang="en-US" altLang="en-US">
                <a:solidFill>
                  <a:schemeClr val="tx1"/>
                </a:solidFill>
                <a:latin typeface="Calibri" panose="020F0502020204030204" pitchFamily="34" charset="0"/>
              </a:rPr>
              <a:t>    Monday, September 15, 2025 </a:t>
            </a:r>
            <a:r>
              <a:rPr lang="en-US" altLang="en-US" b="1">
                <a:solidFill>
                  <a:schemeClr val="tx1"/>
                </a:solidFill>
                <a:latin typeface="Calibri" panose="020F0502020204030204" pitchFamily="34" charset="0"/>
              </a:rPr>
              <a:t>(6 pm):</a:t>
            </a:r>
          </a:p>
          <a:p>
            <a:pPr lvl="2" indent="-257182">
              <a:spcBef>
                <a:spcPct val="0"/>
              </a:spcBef>
              <a:buClrTx/>
              <a:buSzTx/>
              <a:buFont typeface="Wingdings" panose="05000000000000000000" pitchFamily="2" charset="2"/>
              <a:buChar char="q"/>
              <a:defRPr/>
            </a:pPr>
            <a:r>
              <a:rPr lang="en-US" altLang="en-US" sz="1800">
                <a:solidFill>
                  <a:schemeClr val="tx1"/>
                </a:solidFill>
                <a:latin typeface="Calibri" panose="020F0502020204030204" pitchFamily="34" charset="0"/>
              </a:rPr>
              <a:t> Final Fire Protection and Solid Waste Special Assessment Adoption</a:t>
            </a:r>
          </a:p>
          <a:p>
            <a:pPr lvl="2" indent="-257182">
              <a:spcBef>
                <a:spcPct val="0"/>
              </a:spcBef>
              <a:buClrTx/>
              <a:buSzTx/>
              <a:buFont typeface="Wingdings" panose="05000000000000000000" pitchFamily="2" charset="2"/>
              <a:buChar char="q"/>
              <a:defRPr/>
            </a:pPr>
            <a:r>
              <a:rPr lang="en-US" altLang="en-US" sz="1800">
                <a:solidFill>
                  <a:schemeClr val="tx1"/>
                </a:solidFill>
                <a:latin typeface="Calibri" panose="020F0502020204030204" pitchFamily="34" charset="0"/>
              </a:rPr>
              <a:t> First Public Hearing for Tentative Millage and Budget Adoption</a:t>
            </a:r>
          </a:p>
          <a:p>
            <a:pPr marL="428636" lvl="2">
              <a:spcBef>
                <a:spcPct val="0"/>
              </a:spcBef>
              <a:buClrTx/>
              <a:buSzTx/>
              <a:buNone/>
              <a:defRPr/>
            </a:pPr>
            <a:r>
              <a:rPr lang="en-US" altLang="en-US" sz="1800">
                <a:solidFill>
                  <a:schemeClr val="tx1"/>
                </a:solidFill>
                <a:latin typeface="Calibri" panose="020F0502020204030204" pitchFamily="34" charset="0"/>
              </a:rPr>
              <a:t>                  </a:t>
            </a:r>
          </a:p>
          <a:p>
            <a:pPr indent="-257182">
              <a:spcBef>
                <a:spcPct val="0"/>
              </a:spcBef>
              <a:buClrTx/>
              <a:buSzTx/>
              <a:buFont typeface="Wingdings" panose="05000000000000000000" pitchFamily="2" charset="2"/>
              <a:buChar char="Ø"/>
              <a:defRPr/>
            </a:pPr>
            <a:r>
              <a:rPr lang="en-US" altLang="en-US">
                <a:solidFill>
                  <a:schemeClr val="tx1"/>
                </a:solidFill>
                <a:latin typeface="Calibri" panose="020F0502020204030204" pitchFamily="34" charset="0"/>
              </a:rPr>
              <a:t>    Saturday, September 20 – Tuesday, September 23, 2025 (First &amp; last date to advertise):</a:t>
            </a:r>
          </a:p>
          <a:p>
            <a:pPr lvl="2" indent="-257182">
              <a:spcBef>
                <a:spcPct val="0"/>
              </a:spcBef>
              <a:buClrTx/>
              <a:buSzTx/>
              <a:buFont typeface="Wingdings" panose="05000000000000000000" pitchFamily="2" charset="2"/>
              <a:buChar char="q"/>
              <a:defRPr/>
            </a:pPr>
            <a:r>
              <a:rPr lang="en-US" altLang="en-US" sz="1800">
                <a:solidFill>
                  <a:schemeClr val="tx1"/>
                </a:solidFill>
                <a:latin typeface="Calibri" panose="020F0502020204030204" pitchFamily="34" charset="0"/>
              </a:rPr>
              <a:t>   Final Budget Advertised                                                   </a:t>
            </a:r>
          </a:p>
          <a:p>
            <a:pPr lvl="2" indent="-257182">
              <a:spcBef>
                <a:spcPct val="0"/>
              </a:spcBef>
              <a:buClrTx/>
              <a:buSzTx/>
              <a:buFont typeface="Wingdings" panose="05000000000000000000" pitchFamily="2" charset="2"/>
              <a:buChar char="q"/>
              <a:defRPr/>
            </a:pPr>
            <a:endParaRPr lang="en-US" altLang="en-US" sz="1800">
              <a:solidFill>
                <a:schemeClr val="tx1"/>
              </a:solidFill>
              <a:latin typeface="Calibri" panose="020F0502020204030204" pitchFamily="34" charset="0"/>
            </a:endParaRPr>
          </a:p>
          <a:p>
            <a:pPr indent="-257182">
              <a:spcBef>
                <a:spcPct val="0"/>
              </a:spcBef>
              <a:buClrTx/>
              <a:buSzTx/>
              <a:buFont typeface="Wingdings" panose="05000000000000000000" pitchFamily="2" charset="2"/>
              <a:buChar char="Ø"/>
              <a:defRPr/>
            </a:pPr>
            <a:r>
              <a:rPr lang="en-US" altLang="en-US">
                <a:solidFill>
                  <a:schemeClr val="tx1"/>
                </a:solidFill>
                <a:latin typeface="Calibri" panose="020F0502020204030204" pitchFamily="34" charset="0"/>
              </a:rPr>
              <a:t>   Thursday, September 25, 2025 </a:t>
            </a:r>
            <a:r>
              <a:rPr lang="en-US" altLang="en-US" b="1">
                <a:solidFill>
                  <a:schemeClr val="tx1"/>
                </a:solidFill>
                <a:latin typeface="Calibri" panose="020F0502020204030204" pitchFamily="34" charset="0"/>
              </a:rPr>
              <a:t>(6 pm): </a:t>
            </a:r>
          </a:p>
          <a:p>
            <a:pPr lvl="2" indent="-257182">
              <a:spcBef>
                <a:spcPct val="0"/>
              </a:spcBef>
              <a:buClrTx/>
              <a:buSzTx/>
              <a:buFont typeface="Wingdings" panose="05000000000000000000" pitchFamily="2" charset="2"/>
              <a:buChar char="q"/>
              <a:defRPr/>
            </a:pPr>
            <a:r>
              <a:rPr lang="en-US" altLang="en-US" sz="1800">
                <a:solidFill>
                  <a:schemeClr val="tx1"/>
                </a:solidFill>
                <a:latin typeface="Calibri" panose="020F0502020204030204" pitchFamily="34" charset="0"/>
              </a:rPr>
              <a:t>   Second Public Hearing for Final Millage and Budget Adoption</a:t>
            </a:r>
          </a:p>
          <a:p>
            <a:pPr marL="428636" lvl="2" indent="-257182">
              <a:spcBef>
                <a:spcPct val="0"/>
              </a:spcBef>
              <a:buClrTx/>
              <a:buSzTx/>
              <a:buNone/>
              <a:defRPr/>
            </a:pPr>
            <a:endParaRPr lang="en-US" altLang="en-US" sz="1800">
              <a:solidFill>
                <a:schemeClr val="tx1"/>
              </a:solidFill>
              <a:latin typeface="Calibri" panose="020F050202020403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ctrTitle"/>
          </p:nvPr>
        </p:nvSpPr>
        <p:spPr>
          <a:xfrm>
            <a:off x="1413269" y="1905689"/>
            <a:ext cx="8275899" cy="627876"/>
          </a:xfrm>
        </p:spPr>
        <p:txBody>
          <a:bodyPr>
            <a:noAutofit/>
          </a:bodyPr>
          <a:lstStyle/>
          <a:p>
            <a:pPr algn="ctr" eaLnBrk="1" hangingPunct="1"/>
            <a:r>
              <a:rPr lang="en-US" altLang="en-US" sz="3600">
                <a:solidFill>
                  <a:schemeClr val="tx1"/>
                </a:solidFill>
              </a:rPr>
              <a:t>Town of Southwest Ranches, FL </a:t>
            </a:r>
          </a:p>
        </p:txBody>
      </p:sp>
      <p:sp>
        <p:nvSpPr>
          <p:cNvPr id="7171" name="Subtitle 2"/>
          <p:cNvSpPr>
            <a:spLocks noGrp="1"/>
          </p:cNvSpPr>
          <p:nvPr>
            <p:ph type="subTitle" idx="1"/>
          </p:nvPr>
        </p:nvSpPr>
        <p:spPr>
          <a:xfrm>
            <a:off x="2559982" y="2556738"/>
            <a:ext cx="5578178" cy="303610"/>
          </a:xfrm>
        </p:spPr>
        <p:txBody>
          <a:bodyPr>
            <a:normAutofit fontScale="85000" lnSpcReduction="20000"/>
          </a:bodyPr>
          <a:lstStyle/>
          <a:p>
            <a:pPr eaLnBrk="1" hangingPunct="1"/>
            <a:r>
              <a:rPr lang="en-US" altLang="en-US" sz="1900">
                <a:solidFill>
                  <a:schemeClr val="tx1"/>
                </a:solidFill>
              </a:rPr>
              <a:t> Fiscal Year 2025-2026: August 12, 2025, Budget Workshop</a:t>
            </a:r>
          </a:p>
          <a:p>
            <a:pPr eaLnBrk="1" hangingPunct="1"/>
            <a:endParaRPr lang="en-US" altLang="en-US">
              <a:solidFill>
                <a:schemeClr val="accent3">
                  <a:lumMod val="50000"/>
                </a:schemeClr>
              </a:solidFill>
            </a:endParaRPr>
          </a:p>
        </p:txBody>
      </p:sp>
      <p:sp>
        <p:nvSpPr>
          <p:cNvPr id="2" name="Slide Number Placeholder 1">
            <a:extLst>
              <a:ext uri="{FF2B5EF4-FFF2-40B4-BE49-F238E27FC236}">
                <a16:creationId xmlns:a16="http://schemas.microsoft.com/office/drawing/2014/main" id="{4A65707F-8465-474D-A31F-F795AFABDF1D}"/>
              </a:ext>
            </a:extLst>
          </p:cNvPr>
          <p:cNvSpPr>
            <a:spLocks noGrp="1"/>
          </p:cNvSpPr>
          <p:nvPr>
            <p:ph type="sldNum" sz="quarter" idx="12"/>
          </p:nvPr>
        </p:nvSpPr>
        <p:spPr>
          <a:xfrm>
            <a:off x="10890311" y="6199370"/>
            <a:ext cx="683339" cy="283318"/>
          </a:xfrm>
        </p:spPr>
        <p:txBody>
          <a:bodyPr/>
          <a:lstStyle/>
          <a:p>
            <a:pPr>
              <a:defRPr/>
            </a:pPr>
            <a:fld id="{1109A203-8B0C-4215-A769-C6CE2333761D}" type="slidenum">
              <a:rPr lang="en-US" sz="1600" b="1" smtClean="0">
                <a:solidFill>
                  <a:schemeClr val="bg1"/>
                </a:solidFill>
              </a:rPr>
              <a:pPr>
                <a:defRPr/>
              </a:pPr>
              <a:t>20</a:t>
            </a:fld>
            <a:endParaRPr lang="en-US" sz="1600" b="1">
              <a:solidFill>
                <a:schemeClr val="bg1"/>
              </a:solidFill>
            </a:endParaRPr>
          </a:p>
        </p:txBody>
      </p:sp>
      <p:sp>
        <p:nvSpPr>
          <p:cNvPr id="7173" name="TextBox 5"/>
          <p:cNvSpPr txBox="1">
            <a:spLocks noChangeArrowheads="1"/>
          </p:cNvSpPr>
          <p:nvPr/>
        </p:nvSpPr>
        <p:spPr bwMode="auto">
          <a:xfrm>
            <a:off x="920046" y="2900626"/>
            <a:ext cx="9332664" cy="1292662"/>
          </a:xfrm>
          <a:prstGeom prst="rect">
            <a:avLst/>
          </a:prstGeom>
          <a:noFill/>
          <a:ln>
            <a:noFill/>
          </a:ln>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endParaRPr lang="en-US" altLang="en-US" b="1">
              <a:solidFill>
                <a:schemeClr val="tx1"/>
              </a:solidFill>
            </a:endParaRPr>
          </a:p>
          <a:p>
            <a:pPr algn="r">
              <a:lnSpc>
                <a:spcPts val="1800"/>
              </a:lnSpc>
              <a:spcBef>
                <a:spcPct val="0"/>
              </a:spcBef>
              <a:buClrTx/>
              <a:buSzTx/>
              <a:buNone/>
            </a:pPr>
            <a:r>
              <a:rPr lang="en-US" altLang="en-US" sz="3000">
                <a:solidFill>
                  <a:schemeClr val="tx1"/>
                </a:solidFill>
              </a:rPr>
              <a:t>Solid Waste Assessment</a:t>
            </a:r>
            <a:r>
              <a:rPr lang="en-US" altLang="en-US">
                <a:solidFill>
                  <a:schemeClr val="tx1"/>
                </a:solidFill>
              </a:rPr>
              <a:t>                                 </a:t>
            </a:r>
            <a:r>
              <a:rPr lang="en-US" altLang="en-US" b="1">
                <a:solidFill>
                  <a:schemeClr val="tx1"/>
                </a:solidFill>
              </a:rPr>
              <a:t>		</a:t>
            </a:r>
          </a:p>
          <a:p>
            <a:pPr>
              <a:lnSpc>
                <a:spcPts val="1800"/>
              </a:lnSpc>
              <a:spcBef>
                <a:spcPct val="0"/>
              </a:spcBef>
              <a:buClrTx/>
              <a:buSzTx/>
              <a:buNone/>
            </a:pPr>
            <a:endParaRPr lang="en-US" altLang="en-US" b="1">
              <a:solidFill>
                <a:schemeClr val="tx1"/>
              </a:solidFill>
            </a:endParaRPr>
          </a:p>
          <a:p>
            <a:pPr>
              <a:lnSpc>
                <a:spcPts val="1800"/>
              </a:lnSpc>
              <a:spcBef>
                <a:spcPct val="0"/>
              </a:spcBef>
              <a:buClrTx/>
              <a:buSzTx/>
              <a:buNone/>
            </a:pPr>
            <a:r>
              <a:rPr lang="en-US" altLang="en-US" b="1">
                <a:solidFill>
                  <a:schemeClr val="tx1"/>
                </a:solidFill>
              </a:rPr>
              <a:t> </a:t>
            </a:r>
          </a:p>
          <a:p>
            <a:pPr>
              <a:lnSpc>
                <a:spcPts val="1800"/>
              </a:lnSpc>
              <a:spcBef>
                <a:spcPct val="0"/>
              </a:spcBef>
              <a:buClrTx/>
              <a:buSzTx/>
              <a:buNone/>
            </a:pPr>
            <a:endParaRPr lang="en-US" altLang="en-US" b="1">
              <a:solidFill>
                <a:schemeClr val="tx1"/>
              </a:solidFill>
            </a:endParaRPr>
          </a:p>
        </p:txBody>
      </p:sp>
      <p:pic>
        <p:nvPicPr>
          <p:cNvPr id="1027" name="Picture 3" descr="logo"/>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20892" y="245681"/>
            <a:ext cx="1355756" cy="1630209"/>
          </a:xfrm>
          <a:prstGeom prst="rect">
            <a:avLst/>
          </a:prstGeom>
          <a:noFill/>
          <a:ln>
            <a:noFill/>
          </a:ln>
          <a:effectLst/>
          <a:extLst>
            <a:ext uri="{909E8E84-426E-40DD-AFC4-6F175D3DCCD1}">
              <a14:hiddenFill xmlns:a14="http://schemas.microsoft.com/office/drawing/2010/main">
                <a:solidFill>
                  <a:srgbClr val="EBD799"/>
                </a:solidFill>
              </a14:hiddenFill>
            </a:ext>
            <a:ext uri="{91240B29-F687-4F45-9708-019B960494DF}">
              <a14:hiddenLine xmlns:a14="http://schemas.microsoft.com/office/drawing/2010/main" w="9525" algn="in">
                <a:solidFill>
                  <a:srgbClr val="EBD799"/>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Tree>
    <p:extLst>
      <p:ext uri="{BB962C8B-B14F-4D97-AF65-F5344CB8AC3E}">
        <p14:creationId xmlns:p14="http://schemas.microsoft.com/office/powerpoint/2010/main" val="1377609705"/>
      </p:ext>
    </p:extLst>
  </p:cSld>
  <p:clrMapOvr>
    <a:masterClrMapping/>
  </p:clrMapOvr>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594208" y="937845"/>
            <a:ext cx="8783189" cy="689788"/>
          </a:xfrm>
        </p:spPr>
        <p:txBody>
          <a:bodyPr/>
          <a:lstStyle/>
          <a:p>
            <a:pPr eaLnBrk="1" hangingPunct="1"/>
            <a:r>
              <a:rPr lang="en-US" altLang="en-US" b="1">
                <a:solidFill>
                  <a:schemeClr val="tx1"/>
                </a:solidFill>
              </a:rPr>
              <a:t>Solid Waste Assessment </a:t>
            </a:r>
          </a:p>
        </p:txBody>
      </p:sp>
      <p:sp>
        <p:nvSpPr>
          <p:cNvPr id="3" name="Content Placeholder 2"/>
          <p:cNvSpPr>
            <a:spLocks noGrp="1"/>
          </p:cNvSpPr>
          <p:nvPr>
            <p:ph idx="1"/>
          </p:nvPr>
        </p:nvSpPr>
        <p:spPr>
          <a:xfrm>
            <a:off x="605301" y="1627632"/>
            <a:ext cx="9386599" cy="4563855"/>
          </a:xfrm>
        </p:spPr>
        <p:txBody>
          <a:bodyPr rtlCol="0">
            <a:normAutofit fontScale="92500"/>
          </a:bodyPr>
          <a:lstStyle/>
          <a:p>
            <a:pPr>
              <a:lnSpc>
                <a:spcPct val="150000"/>
              </a:lnSpc>
              <a:defRPr/>
            </a:pPr>
            <a:r>
              <a:rPr lang="en-US" sz="1800">
                <a:solidFill>
                  <a:schemeClr val="tx1"/>
                </a:solidFill>
              </a:rPr>
              <a:t> </a:t>
            </a:r>
            <a:r>
              <a:rPr lang="en-US">
                <a:solidFill>
                  <a:schemeClr val="tx1"/>
                </a:solidFill>
              </a:rPr>
              <a:t>Permitted by Florida Statute Chapters 197.3632. </a:t>
            </a:r>
            <a:endParaRPr lang="en-US">
              <a:solidFill>
                <a:srgbClr val="002060"/>
              </a:solidFill>
            </a:endParaRPr>
          </a:p>
          <a:p>
            <a:pPr>
              <a:lnSpc>
                <a:spcPct val="150000"/>
              </a:lnSpc>
              <a:defRPr/>
            </a:pPr>
            <a:r>
              <a:rPr lang="en-US">
                <a:solidFill>
                  <a:schemeClr val="tx1"/>
                </a:solidFill>
              </a:rPr>
              <a:t> Annual rate establishment is required by Town Ordinance 2002-08.</a:t>
            </a:r>
            <a:r>
              <a:rPr lang="en-US" altLang="en-US" b="1">
                <a:solidFill>
                  <a:schemeClr val="tx1"/>
                </a:solidFill>
              </a:rPr>
              <a:t> </a:t>
            </a:r>
          </a:p>
          <a:p>
            <a:pPr algn="just">
              <a:lnSpc>
                <a:spcPct val="150000"/>
              </a:lnSpc>
              <a:defRPr/>
            </a:pPr>
            <a:r>
              <a:rPr lang="en-US">
                <a:solidFill>
                  <a:schemeClr val="tx1"/>
                </a:solidFill>
              </a:rPr>
              <a:t>The FY 2025-2026 total proposed solid waste assessment expenses have been estimated at $3,664,281.  This amount reflects an annual rate adjustment increase of $432,725 when compared to last year (FY2024-2005 $3,231,556).  Taking into consideration last year’s subsidy of $263,156 and comparing it to FY25 normalized amount ($3,494,712), the net year-over-year increase is that of $169,569 or 5% (Annual CPI contract adjustment).</a:t>
            </a:r>
          </a:p>
          <a:p>
            <a:pPr>
              <a:lnSpc>
                <a:spcPct val="150000"/>
              </a:lnSpc>
              <a:defRPr/>
            </a:pPr>
            <a:r>
              <a:rPr lang="en-US"/>
              <a:t>Solid Waste Bulk: $101.12 average increase per parcel lot size (bulk waste overall average increase)</a:t>
            </a:r>
          </a:p>
          <a:p>
            <a:pPr>
              <a:lnSpc>
                <a:spcPct val="150000"/>
              </a:lnSpc>
              <a:defRPr/>
            </a:pPr>
            <a:r>
              <a:rPr lang="en-US"/>
              <a:t>Residencial increase per unit is $47.15 (FY26 Proposed $601.72 vs. FY25 Adopted $554.57)</a:t>
            </a:r>
            <a:endParaRPr lang="en-US" altLang="en-US">
              <a:solidFill>
                <a:schemeClr val="tx1"/>
              </a:solidFill>
            </a:endParaRPr>
          </a:p>
          <a:p>
            <a:pPr>
              <a:defRPr/>
            </a:pPr>
            <a:endParaRPr lang="en-US">
              <a:solidFill>
                <a:schemeClr val="accent6">
                  <a:lumMod val="75000"/>
                </a:schemeClr>
              </a:solidFill>
            </a:endParaRPr>
          </a:p>
        </p:txBody>
      </p:sp>
      <p:sp>
        <p:nvSpPr>
          <p:cNvPr id="5" name="Slide Number Placeholder 3">
            <a:extLst>
              <a:ext uri="{FF2B5EF4-FFF2-40B4-BE49-F238E27FC236}">
                <a16:creationId xmlns:a16="http://schemas.microsoft.com/office/drawing/2014/main" id="{3F8A6238-8779-4936-951C-FA46BADC177F}"/>
              </a:ext>
            </a:extLst>
          </p:cNvPr>
          <p:cNvSpPr txBox="1">
            <a:spLocks/>
          </p:cNvSpPr>
          <p:nvPr/>
        </p:nvSpPr>
        <p:spPr>
          <a:xfrm>
            <a:off x="10869839" y="619148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1109A203-8B0C-4215-A769-C6CE2333761D}" type="slidenum">
              <a:rPr lang="en-US" sz="1600" b="1" smtClean="0">
                <a:solidFill>
                  <a:schemeClr val="bg1"/>
                </a:solidFill>
              </a:rPr>
              <a:pPr>
                <a:defRPr/>
              </a:pPr>
              <a:t>21</a:t>
            </a:fld>
            <a:endParaRPr lang="en-US" sz="1600" b="1">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p14:dur="0">
        <p:sndAc>
          <p:endSnd/>
        </p:sndAc>
      </p:transition>
    </mc:Choice>
    <mc:Fallback xmlns="">
      <p:transition>
        <p:sndAc>
          <p:endSnd/>
        </p:sndAc>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1488830"/>
            <a:ext cx="8753211" cy="4160130"/>
          </a:xfrm>
        </p:spPr>
        <p:txBody>
          <a:bodyPr rtlCol="0">
            <a:noAutofit/>
          </a:bodyPr>
          <a:lstStyle/>
          <a:p>
            <a:pPr algn="just">
              <a:defRPr/>
            </a:pPr>
            <a:r>
              <a:rPr lang="en-US" sz="1900" b="1" u="sng">
                <a:solidFill>
                  <a:srgbClr val="00B0F0"/>
                </a:solidFill>
              </a:rPr>
              <a:t>Solid Waste Assessment:</a:t>
            </a:r>
          </a:p>
          <a:p>
            <a:pPr marL="557226" lvl="2" indent="-257182" algn="just">
              <a:defRPr/>
            </a:pPr>
            <a:r>
              <a:rPr lang="en-US" sz="1900">
                <a:solidFill>
                  <a:schemeClr val="tx1"/>
                </a:solidFill>
              </a:rPr>
              <a:t>Solid Waste Cost Per Unit: $601.72 versus last year $554.57 (net YoY increase of $47.15).</a:t>
            </a:r>
          </a:p>
          <a:p>
            <a:pPr marL="557226" lvl="2" indent="-257182" algn="just">
              <a:defRPr/>
            </a:pPr>
            <a:r>
              <a:rPr lang="en-US" sz="1900">
                <a:solidFill>
                  <a:schemeClr val="tx1"/>
                </a:solidFill>
              </a:rPr>
              <a:t>Bulk Waste Average Cost Per Lot: $775.55 versus last year $674.43 (net YoY increase of $101.12).	</a:t>
            </a:r>
          </a:p>
          <a:p>
            <a:pPr algn="just">
              <a:lnSpc>
                <a:spcPct val="120000"/>
              </a:lnSpc>
              <a:spcBef>
                <a:spcPts val="0"/>
              </a:spcBef>
              <a:defRPr/>
            </a:pPr>
            <a:endParaRPr lang="en-US" sz="1900">
              <a:solidFill>
                <a:schemeClr val="tx1"/>
              </a:solidFill>
            </a:endParaRPr>
          </a:p>
          <a:p>
            <a:pPr>
              <a:defRPr/>
            </a:pPr>
            <a:r>
              <a:rPr lang="en-US" sz="2000">
                <a:solidFill>
                  <a:schemeClr val="tx1"/>
                </a:solidFill>
              </a:rPr>
              <a:t>The only residential parcels proposed to be 50% exempted to Town Council tonight are twenty-four (24) homesteaded properties owned by total and permanent service-connected disabled U.S. veterans. The Town impact resulting from this tax exemption is $7,221.  This amount is absorbed within the General Fund.</a:t>
            </a:r>
            <a:endParaRPr lang="en-US" sz="1900">
              <a:solidFill>
                <a:schemeClr val="tx1"/>
              </a:solidFill>
            </a:endParaRPr>
          </a:p>
          <a:p>
            <a:pPr>
              <a:defRPr/>
            </a:pPr>
            <a:endParaRPr lang="en-US" sz="1900">
              <a:solidFill>
                <a:schemeClr val="tx1"/>
              </a:solidFill>
            </a:endParaRPr>
          </a:p>
          <a:p>
            <a:pPr>
              <a:buClr>
                <a:srgbClr val="5FCBEF"/>
              </a:buClr>
              <a:defRPr/>
            </a:pPr>
            <a:endParaRPr lang="en-US" sz="1900">
              <a:solidFill>
                <a:schemeClr val="tx1"/>
              </a:solidFill>
            </a:endParaRPr>
          </a:p>
          <a:p>
            <a:pPr>
              <a:defRPr/>
            </a:pPr>
            <a:endParaRPr lang="en-US" sz="1900">
              <a:solidFill>
                <a:srgbClr val="002060"/>
              </a:solidFill>
            </a:endParaRPr>
          </a:p>
          <a:p>
            <a:pPr>
              <a:defRPr/>
            </a:pPr>
            <a:endParaRPr lang="en-US" sz="1900">
              <a:solidFill>
                <a:schemeClr val="accent6">
                  <a:lumMod val="75000"/>
                </a:schemeClr>
              </a:solidFill>
            </a:endParaRPr>
          </a:p>
          <a:p>
            <a:pPr>
              <a:buNone/>
              <a:defRPr/>
            </a:pPr>
            <a:endParaRPr lang="en-US" sz="1900">
              <a:solidFill>
                <a:schemeClr val="accent6">
                  <a:lumMod val="75000"/>
                </a:schemeClr>
              </a:solidFill>
            </a:endParaRPr>
          </a:p>
          <a:p>
            <a:pPr>
              <a:defRPr/>
            </a:pPr>
            <a:endParaRPr lang="en-US" sz="1900">
              <a:solidFill>
                <a:schemeClr val="accent6">
                  <a:lumMod val="75000"/>
                </a:schemeClr>
              </a:solidFill>
            </a:endParaRPr>
          </a:p>
          <a:p>
            <a:pPr>
              <a:defRPr/>
            </a:pPr>
            <a:endParaRPr lang="en-US" sz="1900">
              <a:solidFill>
                <a:schemeClr val="accent6">
                  <a:lumMod val="75000"/>
                </a:schemeClr>
              </a:solidFill>
            </a:endParaRPr>
          </a:p>
        </p:txBody>
      </p:sp>
      <p:sp>
        <p:nvSpPr>
          <p:cNvPr id="5" name="Slide Number Placeholder 3">
            <a:extLst>
              <a:ext uri="{FF2B5EF4-FFF2-40B4-BE49-F238E27FC236}">
                <a16:creationId xmlns:a16="http://schemas.microsoft.com/office/drawing/2014/main" id="{AA54DFB7-0BCD-4CA3-879E-13551A00175F}"/>
              </a:ext>
            </a:extLst>
          </p:cNvPr>
          <p:cNvSpPr txBox="1">
            <a:spLocks/>
          </p:cNvSpPr>
          <p:nvPr/>
        </p:nvSpPr>
        <p:spPr>
          <a:xfrm>
            <a:off x="10869839" y="619148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1109A203-8B0C-4215-A769-C6CE2333761D}" type="slidenum">
              <a:rPr lang="en-US" sz="1600" b="1" smtClean="0">
                <a:solidFill>
                  <a:schemeClr val="bg1"/>
                </a:solidFill>
              </a:rPr>
              <a:pPr>
                <a:defRPr/>
              </a:pPr>
              <a:t>22</a:t>
            </a:fld>
            <a:endParaRPr lang="en-US" sz="1600" b="1">
              <a:solidFill>
                <a:schemeClr val="bg1"/>
              </a:solidFill>
            </a:endParaRPr>
          </a:p>
        </p:txBody>
      </p:sp>
      <p:sp>
        <p:nvSpPr>
          <p:cNvPr id="2" name="Title 1">
            <a:extLst>
              <a:ext uri="{FF2B5EF4-FFF2-40B4-BE49-F238E27FC236}">
                <a16:creationId xmlns:a16="http://schemas.microsoft.com/office/drawing/2014/main" id="{A7ED2DF9-1EB4-FE97-6000-CD3129E28AF3}"/>
              </a:ext>
            </a:extLst>
          </p:cNvPr>
          <p:cNvSpPr txBox="1">
            <a:spLocks/>
          </p:cNvSpPr>
          <p:nvPr/>
        </p:nvSpPr>
        <p:spPr>
          <a:xfrm>
            <a:off x="594208" y="621966"/>
            <a:ext cx="8783189" cy="689788"/>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b="1">
                <a:solidFill>
                  <a:schemeClr val="tx1"/>
                </a:solidFill>
              </a:rPr>
              <a:t>Solid Waste (SW) Impact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ECA08-B178-70A1-9EF1-D73A9B9AEDC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BBF6EE5-3AF1-6FB5-9901-14DAAE66BF75}"/>
              </a:ext>
            </a:extLst>
          </p:cNvPr>
          <p:cNvSpPr>
            <a:spLocks noGrp="1"/>
          </p:cNvSpPr>
          <p:nvPr>
            <p:ph idx="1"/>
          </p:nvPr>
        </p:nvSpPr>
        <p:spPr>
          <a:xfrm>
            <a:off x="677334" y="1488830"/>
            <a:ext cx="8753211" cy="3845170"/>
          </a:xfrm>
        </p:spPr>
        <p:txBody>
          <a:bodyPr rtlCol="0">
            <a:noAutofit/>
          </a:bodyPr>
          <a:lstStyle/>
          <a:p>
            <a:pPr>
              <a:lnSpc>
                <a:spcPct val="110000"/>
              </a:lnSpc>
              <a:defRPr/>
            </a:pPr>
            <a:r>
              <a:rPr lang="en-US" sz="1900">
                <a:solidFill>
                  <a:schemeClr val="tx1"/>
                </a:solidFill>
              </a:rPr>
              <a:t>Town Council directives were to utilize $250,000 from unassigned fund balance (reserves) </a:t>
            </a:r>
            <a:r>
              <a:rPr lang="en-US" sz="2000">
                <a:solidFill>
                  <a:schemeClr val="tx1"/>
                </a:solidFill>
              </a:rPr>
              <a:t>to reduce the year-over-year impact to residents</a:t>
            </a:r>
            <a:r>
              <a:rPr lang="en-US" sz="1900">
                <a:solidFill>
                  <a:schemeClr val="tx1"/>
                </a:solidFill>
              </a:rPr>
              <a:t>.</a:t>
            </a:r>
          </a:p>
          <a:p>
            <a:pPr marL="0" indent="0">
              <a:buNone/>
              <a:defRPr/>
            </a:pPr>
            <a:endParaRPr lang="en-US" sz="1900">
              <a:solidFill>
                <a:schemeClr val="tx1"/>
              </a:solidFill>
            </a:endParaRPr>
          </a:p>
          <a:p>
            <a:pPr algn="just">
              <a:defRPr/>
            </a:pPr>
            <a:r>
              <a:rPr lang="en-US" sz="1900" b="1" u="sng">
                <a:solidFill>
                  <a:srgbClr val="00B0F0"/>
                </a:solidFill>
              </a:rPr>
              <a:t>Solid Waste Assessment with Subsidy:</a:t>
            </a:r>
          </a:p>
          <a:p>
            <a:pPr marL="557226" lvl="2" indent="-257182" algn="just">
              <a:defRPr/>
            </a:pPr>
            <a:r>
              <a:rPr lang="en-US" sz="1900">
                <a:solidFill>
                  <a:schemeClr val="tx1"/>
                </a:solidFill>
              </a:rPr>
              <a:t>Solid Waste Cost Per Unit: $560.67 versus last year $554.57 (net YoY increase of $6.10).</a:t>
            </a:r>
          </a:p>
          <a:p>
            <a:pPr marL="557226" lvl="2" indent="-257182" algn="just">
              <a:defRPr/>
            </a:pPr>
            <a:r>
              <a:rPr lang="en-US" sz="1900">
                <a:solidFill>
                  <a:schemeClr val="tx1"/>
                </a:solidFill>
              </a:rPr>
              <a:t>Bulk Waste Average Cost Per Lot: $722.63 versus last year $674.43 (net YoY increase of $48.20).	</a:t>
            </a:r>
          </a:p>
          <a:p>
            <a:pPr>
              <a:defRPr/>
            </a:pPr>
            <a:endParaRPr lang="en-US" sz="1900">
              <a:solidFill>
                <a:schemeClr val="tx1"/>
              </a:solidFill>
            </a:endParaRPr>
          </a:p>
          <a:p>
            <a:pPr>
              <a:defRPr/>
            </a:pPr>
            <a:endParaRPr lang="en-US" sz="1900">
              <a:solidFill>
                <a:schemeClr val="tx1"/>
              </a:solidFill>
            </a:endParaRPr>
          </a:p>
          <a:p>
            <a:pPr>
              <a:buClr>
                <a:srgbClr val="5FCBEF"/>
              </a:buClr>
              <a:defRPr/>
            </a:pPr>
            <a:endParaRPr lang="en-US" sz="1900">
              <a:solidFill>
                <a:schemeClr val="tx1"/>
              </a:solidFill>
            </a:endParaRPr>
          </a:p>
          <a:p>
            <a:pPr>
              <a:defRPr/>
            </a:pPr>
            <a:endParaRPr lang="en-US" sz="1900">
              <a:solidFill>
                <a:srgbClr val="002060"/>
              </a:solidFill>
            </a:endParaRPr>
          </a:p>
          <a:p>
            <a:pPr>
              <a:defRPr/>
            </a:pPr>
            <a:endParaRPr lang="en-US" sz="1900">
              <a:solidFill>
                <a:schemeClr val="accent6">
                  <a:lumMod val="75000"/>
                </a:schemeClr>
              </a:solidFill>
            </a:endParaRPr>
          </a:p>
          <a:p>
            <a:pPr>
              <a:buNone/>
              <a:defRPr/>
            </a:pPr>
            <a:endParaRPr lang="en-US" sz="1900">
              <a:solidFill>
                <a:schemeClr val="accent6">
                  <a:lumMod val="75000"/>
                </a:schemeClr>
              </a:solidFill>
            </a:endParaRPr>
          </a:p>
          <a:p>
            <a:pPr>
              <a:defRPr/>
            </a:pPr>
            <a:endParaRPr lang="en-US" sz="1900">
              <a:solidFill>
                <a:schemeClr val="accent6">
                  <a:lumMod val="75000"/>
                </a:schemeClr>
              </a:solidFill>
            </a:endParaRPr>
          </a:p>
          <a:p>
            <a:pPr>
              <a:defRPr/>
            </a:pPr>
            <a:endParaRPr lang="en-US" sz="1900">
              <a:solidFill>
                <a:schemeClr val="accent6">
                  <a:lumMod val="75000"/>
                </a:schemeClr>
              </a:solidFill>
            </a:endParaRPr>
          </a:p>
        </p:txBody>
      </p:sp>
      <p:sp>
        <p:nvSpPr>
          <p:cNvPr id="5" name="Slide Number Placeholder 3">
            <a:extLst>
              <a:ext uri="{FF2B5EF4-FFF2-40B4-BE49-F238E27FC236}">
                <a16:creationId xmlns:a16="http://schemas.microsoft.com/office/drawing/2014/main" id="{1FE54EF6-A888-5FC8-73AD-433AF9A3D63D}"/>
              </a:ext>
            </a:extLst>
          </p:cNvPr>
          <p:cNvSpPr txBox="1">
            <a:spLocks/>
          </p:cNvSpPr>
          <p:nvPr/>
        </p:nvSpPr>
        <p:spPr>
          <a:xfrm>
            <a:off x="10869839" y="619148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1109A203-8B0C-4215-A769-C6CE2333761D}" type="slidenum">
              <a:rPr lang="en-US" sz="1600" b="1" smtClean="0">
                <a:solidFill>
                  <a:schemeClr val="bg1"/>
                </a:solidFill>
              </a:rPr>
              <a:pPr>
                <a:defRPr/>
              </a:pPr>
              <a:t>23</a:t>
            </a:fld>
            <a:endParaRPr lang="en-US" sz="1600" b="1">
              <a:solidFill>
                <a:schemeClr val="bg1"/>
              </a:solidFill>
            </a:endParaRPr>
          </a:p>
        </p:txBody>
      </p:sp>
      <p:sp>
        <p:nvSpPr>
          <p:cNvPr id="6" name="Title 1">
            <a:extLst>
              <a:ext uri="{FF2B5EF4-FFF2-40B4-BE49-F238E27FC236}">
                <a16:creationId xmlns:a16="http://schemas.microsoft.com/office/drawing/2014/main" id="{33B9C766-2828-15F0-1561-2BA1F0A83D0B}"/>
              </a:ext>
            </a:extLst>
          </p:cNvPr>
          <p:cNvSpPr txBox="1">
            <a:spLocks/>
          </p:cNvSpPr>
          <p:nvPr/>
        </p:nvSpPr>
        <p:spPr>
          <a:xfrm>
            <a:off x="594208" y="621966"/>
            <a:ext cx="8783189" cy="689788"/>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b="1">
                <a:solidFill>
                  <a:schemeClr val="tx1"/>
                </a:solidFill>
              </a:rPr>
              <a:t>Solid Waste (SW) Impact Continues </a:t>
            </a:r>
          </a:p>
        </p:txBody>
      </p:sp>
    </p:spTree>
    <p:extLst>
      <p:ext uri="{BB962C8B-B14F-4D97-AF65-F5344CB8AC3E}">
        <p14:creationId xmlns:p14="http://schemas.microsoft.com/office/powerpoint/2010/main" val="26721436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Box 6"/>
          <p:cNvSpPr txBox="1">
            <a:spLocks noChangeArrowheads="1"/>
          </p:cNvSpPr>
          <p:nvPr/>
        </p:nvSpPr>
        <p:spPr bwMode="auto">
          <a:xfrm>
            <a:off x="1934349" y="605599"/>
            <a:ext cx="619788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Tx/>
              <a:buNone/>
            </a:pPr>
            <a:r>
              <a:rPr lang="en-US" altLang="en-US" sz="2400" b="1">
                <a:solidFill>
                  <a:schemeClr val="tx1"/>
                </a:solidFill>
              </a:rPr>
              <a:t>Proposed Solid Waste Rates for FY 25/26 (with changes from FY 24-25)</a:t>
            </a:r>
          </a:p>
        </p:txBody>
      </p:sp>
      <p:sp>
        <p:nvSpPr>
          <p:cNvPr id="6" name="Slide Number Placeholder 3">
            <a:extLst>
              <a:ext uri="{FF2B5EF4-FFF2-40B4-BE49-F238E27FC236}">
                <a16:creationId xmlns:a16="http://schemas.microsoft.com/office/drawing/2014/main" id="{396E6C69-6FAD-4275-A03F-32ED4D68BC52}"/>
              </a:ext>
            </a:extLst>
          </p:cNvPr>
          <p:cNvSpPr txBox="1">
            <a:spLocks/>
          </p:cNvSpPr>
          <p:nvPr/>
        </p:nvSpPr>
        <p:spPr>
          <a:xfrm>
            <a:off x="10869839" y="619148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1109A203-8B0C-4215-A769-C6CE2333761D}" type="slidenum">
              <a:rPr lang="en-US" sz="1600" b="1" smtClean="0">
                <a:solidFill>
                  <a:schemeClr val="bg1"/>
                </a:solidFill>
              </a:rPr>
              <a:pPr>
                <a:defRPr/>
              </a:pPr>
              <a:t>24</a:t>
            </a:fld>
            <a:endParaRPr lang="en-US" sz="1600" b="1">
              <a:solidFill>
                <a:schemeClr val="bg1"/>
              </a:solidFill>
            </a:endParaRPr>
          </a:p>
        </p:txBody>
      </p:sp>
      <p:pic>
        <p:nvPicPr>
          <p:cNvPr id="7" name="Picture 6">
            <a:extLst>
              <a:ext uri="{FF2B5EF4-FFF2-40B4-BE49-F238E27FC236}">
                <a16:creationId xmlns:a16="http://schemas.microsoft.com/office/drawing/2014/main" id="{2AC798E3-EAF5-1976-F417-867F99DC82BB}"/>
              </a:ext>
            </a:extLst>
          </p:cNvPr>
          <p:cNvPicPr>
            <a:picLocks noChangeAspect="1"/>
          </p:cNvPicPr>
          <p:nvPr/>
        </p:nvPicPr>
        <p:blipFill>
          <a:blip r:embed="rId3"/>
          <a:stretch>
            <a:fillRect/>
          </a:stretch>
        </p:blipFill>
        <p:spPr>
          <a:xfrm>
            <a:off x="908913" y="1633287"/>
            <a:ext cx="9393327" cy="4619114"/>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p:sndAc>
          <p:endSnd/>
        </p:sndAc>
      </p:transition>
    </mc:Choice>
    <mc:Fallback xmlns="">
      <p:transition>
        <p:sndAc>
          <p:endSnd/>
        </p:sndAc>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a:xfrm>
            <a:off x="2057400" y="533401"/>
            <a:ext cx="8229600" cy="1249363"/>
          </a:xfrm>
        </p:spPr>
        <p:txBody>
          <a:bodyPr/>
          <a:lstStyle/>
          <a:p>
            <a:pPr algn="ctr" eaLnBrk="1" hangingPunct="1"/>
            <a:r>
              <a:rPr lang="en-US" altLang="en-US" sz="3200" b="1">
                <a:solidFill>
                  <a:schemeClr val="tx1"/>
                </a:solidFill>
              </a:rPr>
              <a:t>Questions, Comments and Direction</a:t>
            </a:r>
            <a:br>
              <a:rPr lang="en-US" altLang="en-US" sz="3200" b="1">
                <a:solidFill>
                  <a:schemeClr val="tx1"/>
                </a:solidFill>
              </a:rPr>
            </a:br>
            <a:r>
              <a:rPr lang="en-US" altLang="en-US" sz="3200" b="1">
                <a:solidFill>
                  <a:schemeClr val="tx1"/>
                </a:solidFill>
              </a:rPr>
              <a:t>From Town Council</a:t>
            </a:r>
          </a:p>
        </p:txBody>
      </p:sp>
      <p:pic>
        <p:nvPicPr>
          <p:cNvPr id="72707" name="Picture 2" descr="swr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2438400"/>
            <a:ext cx="32004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B3D35A77-0884-442D-BB5F-793C0EBD6128}"/>
              </a:ext>
            </a:extLst>
          </p:cNvPr>
          <p:cNvSpPr>
            <a:spLocks noGrp="1"/>
          </p:cNvSpPr>
          <p:nvPr>
            <p:ph type="sldNum" sz="quarter" idx="12"/>
          </p:nvPr>
        </p:nvSpPr>
        <p:spPr>
          <a:xfrm>
            <a:off x="10732972" y="6245696"/>
            <a:ext cx="683339" cy="365125"/>
          </a:xfrm>
        </p:spPr>
        <p:txBody>
          <a:bodyPr/>
          <a:lstStyle/>
          <a:p>
            <a:pPr>
              <a:defRPr/>
            </a:pPr>
            <a:fld id="{BADCECB7-52BD-46DA-B96E-DC1948412C86}" type="slidenum">
              <a:rPr lang="en-US" smtClean="0"/>
              <a:pPr>
                <a:defRPr/>
              </a:pPr>
              <a:t>25</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495C2-FED1-4480-BDB5-7D3269AF31EA}"/>
              </a:ext>
            </a:extLst>
          </p:cNvPr>
          <p:cNvSpPr txBox="1">
            <a:spLocks/>
          </p:cNvSpPr>
          <p:nvPr/>
        </p:nvSpPr>
        <p:spPr>
          <a:xfrm>
            <a:off x="1118996" y="270646"/>
            <a:ext cx="8229600" cy="1009514"/>
          </a:xfrm>
          <a:prstGeom prst="rect">
            <a:avLst/>
          </a:prstGeom>
        </p:spPr>
        <p:txBody>
          <a:bodyPr rtlCol="0">
            <a:normAutofit fontScale="25000" lnSpcReduction="2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defRPr/>
            </a:pPr>
            <a:r>
              <a:rPr lang="en-US" sz="9600" b="1" spc="-40">
                <a:solidFill>
                  <a:schemeClr val="tx1"/>
                </a:solidFill>
              </a:rPr>
              <a:t>Southwest Ranches</a:t>
            </a:r>
            <a:br>
              <a:rPr lang="en-US" sz="9600" b="1" spc="-40">
                <a:solidFill>
                  <a:schemeClr val="tx1"/>
                </a:solidFill>
              </a:rPr>
            </a:br>
            <a:r>
              <a:rPr lang="en-US" sz="9600" b="1" spc="-40">
                <a:solidFill>
                  <a:schemeClr val="tx1"/>
                </a:solidFill>
              </a:rPr>
              <a:t>Proposed FY 2025-2026 Budget</a:t>
            </a:r>
          </a:p>
          <a:p>
            <a:pPr algn="ctr">
              <a:defRPr/>
            </a:pPr>
            <a:endParaRPr lang="en-US" sz="4000" b="1" spc="-40">
              <a:solidFill>
                <a:schemeClr val="tx1"/>
              </a:solidFill>
            </a:endParaRPr>
          </a:p>
          <a:p>
            <a:pPr algn="ctr">
              <a:defRPr/>
            </a:pPr>
            <a:r>
              <a:rPr lang="en-US" sz="9600" b="1" spc="-40">
                <a:solidFill>
                  <a:srgbClr val="00B050"/>
                </a:solidFill>
              </a:rPr>
              <a:t>Where do the Funds Come From?  </a:t>
            </a:r>
            <a:br>
              <a:rPr lang="en-US" sz="2000" b="1">
                <a:solidFill>
                  <a:schemeClr val="tx1"/>
                </a:solidFill>
              </a:rPr>
            </a:br>
            <a:br>
              <a:rPr lang="en-US" sz="2000" b="1">
                <a:solidFill>
                  <a:srgbClr val="002060"/>
                </a:solidFill>
              </a:rPr>
            </a:br>
            <a:endParaRPr lang="en-US" sz="1600">
              <a:solidFill>
                <a:srgbClr val="002060"/>
              </a:solidFill>
              <a:latin typeface="Arial" panose="020B0604020202020204" pitchFamily="34" charset="0"/>
              <a:cs typeface="Arial" panose="020B0604020202020204" pitchFamily="34" charset="0"/>
            </a:endParaRPr>
          </a:p>
        </p:txBody>
      </p:sp>
      <p:graphicFrame>
        <p:nvGraphicFramePr>
          <p:cNvPr id="4" name="Table 4">
            <a:extLst>
              <a:ext uri="{FF2B5EF4-FFF2-40B4-BE49-F238E27FC236}">
                <a16:creationId xmlns:a16="http://schemas.microsoft.com/office/drawing/2014/main" id="{EBF9458D-48F8-417B-9948-DEAEFA422488}"/>
              </a:ext>
            </a:extLst>
          </p:cNvPr>
          <p:cNvGraphicFramePr>
            <a:graphicFrameLocks noGrp="1"/>
          </p:cNvGraphicFramePr>
          <p:nvPr/>
        </p:nvGraphicFramePr>
        <p:xfrm>
          <a:off x="609600" y="3080591"/>
          <a:ext cx="9144000" cy="3108960"/>
        </p:xfrm>
        <a:graphic>
          <a:graphicData uri="http://schemas.openxmlformats.org/drawingml/2006/table">
            <a:tbl>
              <a:tblPr firstRow="1" bandRow="1">
                <a:tableStyleId>{93296810-A885-4BE3-A3E7-6D5BEEA58F35}</a:tableStyleId>
              </a:tblPr>
              <a:tblGrid>
                <a:gridCol w="9144000">
                  <a:extLst>
                    <a:ext uri="{9D8B030D-6E8A-4147-A177-3AD203B41FA5}">
                      <a16:colId xmlns:a16="http://schemas.microsoft.com/office/drawing/2014/main" val="1710352388"/>
                    </a:ext>
                  </a:extLst>
                </a:gridCol>
              </a:tblGrid>
              <a:tr h="3027876">
                <a:tc>
                  <a:txBody>
                    <a:body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46898011"/>
                  </a:ext>
                </a:extLst>
              </a:tr>
            </a:tbl>
          </a:graphicData>
        </a:graphic>
      </p:graphicFrame>
      <p:sp>
        <p:nvSpPr>
          <p:cNvPr id="6" name="Slide Number Placeholder 5">
            <a:extLst>
              <a:ext uri="{FF2B5EF4-FFF2-40B4-BE49-F238E27FC236}">
                <a16:creationId xmlns:a16="http://schemas.microsoft.com/office/drawing/2014/main" id="{C732F87C-B8D4-449B-9AD1-4C8837056C4D}"/>
              </a:ext>
            </a:extLst>
          </p:cNvPr>
          <p:cNvSpPr>
            <a:spLocks noGrp="1"/>
          </p:cNvSpPr>
          <p:nvPr>
            <p:ph type="sldNum" sz="quarter" idx="12"/>
          </p:nvPr>
        </p:nvSpPr>
        <p:spPr>
          <a:xfrm>
            <a:off x="11052460" y="6189551"/>
            <a:ext cx="683339" cy="365125"/>
          </a:xfrm>
        </p:spPr>
        <p:txBody>
          <a:bodyPr/>
          <a:lstStyle/>
          <a:p>
            <a:pPr>
              <a:defRPr/>
            </a:pPr>
            <a:fld id="{E4943912-C17D-4F6F-9B93-C050513D0C97}" type="slidenum">
              <a:rPr lang="en-US" sz="1400" smtClean="0">
                <a:solidFill>
                  <a:schemeClr val="bg1"/>
                </a:solidFill>
              </a:rPr>
              <a:pPr>
                <a:defRPr/>
              </a:pPr>
              <a:t>3</a:t>
            </a:fld>
            <a:endParaRPr lang="en-US" sz="1400">
              <a:solidFill>
                <a:schemeClr val="bg1"/>
              </a:solidFill>
            </a:endParaRPr>
          </a:p>
        </p:txBody>
      </p:sp>
      <p:pic>
        <p:nvPicPr>
          <p:cNvPr id="9" name="Picture 8">
            <a:extLst>
              <a:ext uri="{FF2B5EF4-FFF2-40B4-BE49-F238E27FC236}">
                <a16:creationId xmlns:a16="http://schemas.microsoft.com/office/drawing/2014/main" id="{F266C995-FA12-20EB-EA0D-657EAA70EE57}"/>
              </a:ext>
            </a:extLst>
          </p:cNvPr>
          <p:cNvPicPr>
            <a:picLocks noChangeAspect="1"/>
          </p:cNvPicPr>
          <p:nvPr/>
        </p:nvPicPr>
        <p:blipFill>
          <a:blip r:embed="rId3"/>
          <a:stretch>
            <a:fillRect/>
          </a:stretch>
        </p:blipFill>
        <p:spPr>
          <a:xfrm>
            <a:off x="1879600" y="1280159"/>
            <a:ext cx="7874000" cy="5059767"/>
          </a:xfrm>
          <a:prstGeom prst="rect">
            <a:avLst/>
          </a:prstGeom>
        </p:spPr>
      </p:pic>
    </p:spTree>
    <p:extLst>
      <p:ext uri="{BB962C8B-B14F-4D97-AF65-F5344CB8AC3E}">
        <p14:creationId xmlns:p14="http://schemas.microsoft.com/office/powerpoint/2010/main" val="5571990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495C2-FED1-4480-BDB5-7D3269AF31EA}"/>
              </a:ext>
            </a:extLst>
          </p:cNvPr>
          <p:cNvSpPr txBox="1">
            <a:spLocks/>
          </p:cNvSpPr>
          <p:nvPr/>
        </p:nvSpPr>
        <p:spPr>
          <a:xfrm>
            <a:off x="3180080" y="342734"/>
            <a:ext cx="5772826" cy="921864"/>
          </a:xfrm>
          <a:prstGeom prst="rect">
            <a:avLst/>
          </a:prstGeom>
        </p:spPr>
        <p:txBody>
          <a:bodyPr rtlCol="0">
            <a:normAutofit fontScale="75000" lnSpcReduction="2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defRPr/>
            </a:pPr>
            <a:r>
              <a:rPr lang="en-US" sz="2400" b="1" spc="-40">
                <a:solidFill>
                  <a:schemeClr val="tx1"/>
                </a:solidFill>
              </a:rPr>
              <a:t>Southwest Ranches</a:t>
            </a:r>
            <a:br>
              <a:rPr lang="en-US" sz="2400" b="1" spc="-40">
                <a:solidFill>
                  <a:schemeClr val="tx1"/>
                </a:solidFill>
              </a:rPr>
            </a:br>
            <a:r>
              <a:rPr lang="en-US" sz="2400" b="1" spc="-40">
                <a:solidFill>
                  <a:schemeClr val="tx1"/>
                </a:solidFill>
              </a:rPr>
              <a:t>Proposed FY 2025-2026 Budget  </a:t>
            </a:r>
            <a:br>
              <a:rPr lang="en-US" sz="2400" b="1" spc="-40">
                <a:solidFill>
                  <a:schemeClr val="tx1"/>
                </a:solidFill>
              </a:rPr>
            </a:br>
            <a:br>
              <a:rPr lang="en-US" sz="2000" b="1">
                <a:solidFill>
                  <a:srgbClr val="002060"/>
                </a:solidFill>
              </a:rPr>
            </a:br>
            <a:endParaRPr lang="en-US" sz="1600">
              <a:solidFill>
                <a:srgbClr val="002060"/>
              </a:solidFill>
              <a:latin typeface="Arial" panose="020B0604020202020204" pitchFamily="34" charset="0"/>
              <a:cs typeface="Arial" panose="020B0604020202020204" pitchFamily="34" charset="0"/>
            </a:endParaRPr>
          </a:p>
        </p:txBody>
      </p:sp>
      <p:sp>
        <p:nvSpPr>
          <p:cNvPr id="9" name="Slide Number Placeholder 8">
            <a:extLst>
              <a:ext uri="{FF2B5EF4-FFF2-40B4-BE49-F238E27FC236}">
                <a16:creationId xmlns:a16="http://schemas.microsoft.com/office/drawing/2014/main" id="{931904C9-8F0C-4D56-BC33-50A172789132}"/>
              </a:ext>
            </a:extLst>
          </p:cNvPr>
          <p:cNvSpPr>
            <a:spLocks noGrp="1"/>
          </p:cNvSpPr>
          <p:nvPr>
            <p:ph type="sldNum" sz="quarter" idx="12"/>
          </p:nvPr>
        </p:nvSpPr>
        <p:spPr>
          <a:xfrm>
            <a:off x="10935929" y="6189770"/>
            <a:ext cx="683339" cy="365125"/>
          </a:xfrm>
        </p:spPr>
        <p:txBody>
          <a:bodyPr/>
          <a:lstStyle/>
          <a:p>
            <a:pPr>
              <a:defRPr/>
            </a:pPr>
            <a:fld id="{E4943912-C17D-4F6F-9B93-C050513D0C97}" type="slidenum">
              <a:rPr lang="en-US" sz="1400" smtClean="0">
                <a:solidFill>
                  <a:schemeClr val="bg1"/>
                </a:solidFill>
              </a:rPr>
              <a:pPr>
                <a:defRPr/>
              </a:pPr>
              <a:t>4</a:t>
            </a:fld>
            <a:endParaRPr lang="en-US" sz="1400">
              <a:solidFill>
                <a:schemeClr val="bg1"/>
              </a:solidFill>
            </a:endParaRPr>
          </a:p>
        </p:txBody>
      </p:sp>
      <p:sp>
        <p:nvSpPr>
          <p:cNvPr id="4" name="Title 1">
            <a:extLst>
              <a:ext uri="{FF2B5EF4-FFF2-40B4-BE49-F238E27FC236}">
                <a16:creationId xmlns:a16="http://schemas.microsoft.com/office/drawing/2014/main" id="{C7D5C822-A0D4-DFB9-8374-B9C9508A53CB}"/>
              </a:ext>
            </a:extLst>
          </p:cNvPr>
          <p:cNvSpPr txBox="1">
            <a:spLocks/>
          </p:cNvSpPr>
          <p:nvPr/>
        </p:nvSpPr>
        <p:spPr>
          <a:xfrm>
            <a:off x="3209587" y="844306"/>
            <a:ext cx="5772826" cy="801614"/>
          </a:xfrm>
          <a:prstGeom prst="rect">
            <a:avLst/>
          </a:prstGeom>
        </p:spPr>
        <p:txBody>
          <a:bodyPr rtlCol="0">
            <a:normAutofit fontScale="90000" lnSpcReduction="2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defRPr/>
            </a:pPr>
            <a:r>
              <a:rPr lang="en-US" sz="2400" b="1" spc="-40">
                <a:solidFill>
                  <a:srgbClr val="FF0000"/>
                </a:solidFill>
              </a:rPr>
              <a:t>Where Do the Funds Go?</a:t>
            </a:r>
            <a:br>
              <a:rPr lang="en-US" sz="2400" b="1" spc="-40">
                <a:solidFill>
                  <a:srgbClr val="FF0000"/>
                </a:solidFill>
              </a:rPr>
            </a:br>
            <a:br>
              <a:rPr lang="en-US" sz="2000" b="1">
                <a:solidFill>
                  <a:srgbClr val="FF0000"/>
                </a:solidFill>
              </a:rPr>
            </a:br>
            <a:endParaRPr lang="en-US" sz="1600">
              <a:solidFill>
                <a:srgbClr val="FF0000"/>
              </a:solidFill>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486E86CF-2948-8EE1-9E53-D694F7578538}"/>
              </a:ext>
            </a:extLst>
          </p:cNvPr>
          <p:cNvPicPr>
            <a:picLocks noChangeAspect="1"/>
          </p:cNvPicPr>
          <p:nvPr/>
        </p:nvPicPr>
        <p:blipFill>
          <a:blip r:embed="rId3"/>
          <a:stretch>
            <a:fillRect/>
          </a:stretch>
        </p:blipFill>
        <p:spPr>
          <a:xfrm>
            <a:off x="1653796" y="1245114"/>
            <a:ext cx="8203203" cy="5309782"/>
          </a:xfrm>
          <a:prstGeom prst="rect">
            <a:avLst/>
          </a:prstGeom>
        </p:spPr>
      </p:pic>
    </p:spTree>
    <p:extLst>
      <p:ext uri="{BB962C8B-B14F-4D97-AF65-F5344CB8AC3E}">
        <p14:creationId xmlns:p14="http://schemas.microsoft.com/office/powerpoint/2010/main" val="11906322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5797" y="346470"/>
            <a:ext cx="8345483" cy="995868"/>
          </a:xfrm>
        </p:spPr>
        <p:txBody>
          <a:bodyPr>
            <a:normAutofit fontScale="90000"/>
          </a:bodyPr>
          <a:lstStyle/>
          <a:p>
            <a:pPr algn="ctr"/>
            <a:r>
              <a:rPr lang="en-US" sz="3000" b="1">
                <a:solidFill>
                  <a:schemeClr val="tx1"/>
                </a:solidFill>
              </a:rPr>
              <a:t>Summary </a:t>
            </a:r>
            <a:br>
              <a:rPr lang="en-US" sz="1800">
                <a:solidFill>
                  <a:schemeClr val="tx1"/>
                </a:solidFill>
              </a:rPr>
            </a:br>
            <a:r>
              <a:rPr lang="en-US" sz="3000" b="1">
                <a:solidFill>
                  <a:schemeClr val="tx1"/>
                </a:solidFill>
              </a:rPr>
              <a:t>Proposed Rates &amp; Fees Year-Over-Year Comparison</a:t>
            </a:r>
          </a:p>
        </p:txBody>
      </p:sp>
      <p:sp>
        <p:nvSpPr>
          <p:cNvPr id="3" name="Text Placeholder 2"/>
          <p:cNvSpPr>
            <a:spLocks noGrp="1"/>
          </p:cNvSpPr>
          <p:nvPr>
            <p:ph type="body" idx="1"/>
          </p:nvPr>
        </p:nvSpPr>
        <p:spPr>
          <a:xfrm>
            <a:off x="545731" y="1210674"/>
            <a:ext cx="3738178" cy="897686"/>
          </a:xfrm>
        </p:spPr>
        <p:txBody>
          <a:bodyPr/>
          <a:lstStyle/>
          <a:p>
            <a:r>
              <a:rPr lang="en-US" b="1" u="sng">
                <a:solidFill>
                  <a:schemeClr val="tx1"/>
                </a:solidFill>
              </a:rPr>
              <a:t>Adopted</a:t>
            </a:r>
            <a:r>
              <a:rPr lang="en-US" b="1">
                <a:solidFill>
                  <a:schemeClr val="tx1"/>
                </a:solidFill>
              </a:rPr>
              <a:t> FY2024-2025: Rate/Fee</a:t>
            </a:r>
          </a:p>
        </p:txBody>
      </p:sp>
      <p:sp>
        <p:nvSpPr>
          <p:cNvPr id="5" name="Text Placeholder 4"/>
          <p:cNvSpPr>
            <a:spLocks noGrp="1"/>
          </p:cNvSpPr>
          <p:nvPr>
            <p:ph type="body" sz="quarter" idx="3"/>
          </p:nvPr>
        </p:nvSpPr>
        <p:spPr>
          <a:xfrm>
            <a:off x="5261609" y="1210258"/>
            <a:ext cx="3738177" cy="897686"/>
          </a:xfrm>
        </p:spPr>
        <p:txBody>
          <a:bodyPr/>
          <a:lstStyle/>
          <a:p>
            <a:r>
              <a:rPr lang="en-US" b="1" u="sng">
                <a:solidFill>
                  <a:schemeClr val="tx1"/>
                </a:solidFill>
              </a:rPr>
              <a:t>Proposed</a:t>
            </a:r>
            <a:r>
              <a:rPr lang="en-US" b="1">
                <a:solidFill>
                  <a:schemeClr val="tx1"/>
                </a:solidFill>
              </a:rPr>
              <a:t> FY2025-2026: Rate/Fee </a:t>
            </a:r>
          </a:p>
        </p:txBody>
      </p:sp>
      <p:sp>
        <p:nvSpPr>
          <p:cNvPr id="7" name="Slide Number Placeholder 6">
            <a:extLst>
              <a:ext uri="{FF2B5EF4-FFF2-40B4-BE49-F238E27FC236}">
                <a16:creationId xmlns:a16="http://schemas.microsoft.com/office/drawing/2014/main" id="{12CAD87A-1A43-4379-B769-81E767B748C9}"/>
              </a:ext>
            </a:extLst>
          </p:cNvPr>
          <p:cNvSpPr>
            <a:spLocks noGrp="1"/>
          </p:cNvSpPr>
          <p:nvPr>
            <p:ph type="sldNum" sz="quarter" idx="12"/>
          </p:nvPr>
        </p:nvSpPr>
        <p:spPr>
          <a:xfrm>
            <a:off x="10856192" y="6177839"/>
            <a:ext cx="683339" cy="365125"/>
          </a:xfrm>
        </p:spPr>
        <p:txBody>
          <a:bodyPr/>
          <a:lstStyle/>
          <a:p>
            <a:pPr>
              <a:defRPr/>
            </a:pPr>
            <a:fld id="{059B6ACE-9CA3-4D34-B127-1E451B1C33CF}" type="slidenum">
              <a:rPr lang="en-US" sz="1600" b="1" smtClean="0">
                <a:solidFill>
                  <a:schemeClr val="bg1"/>
                </a:solidFill>
              </a:rPr>
              <a:pPr>
                <a:defRPr/>
              </a:pPr>
              <a:t>5</a:t>
            </a:fld>
            <a:endParaRPr lang="en-US" sz="1600" b="1">
              <a:solidFill>
                <a:schemeClr val="bg1"/>
              </a:solidFill>
            </a:endParaRPr>
          </a:p>
        </p:txBody>
      </p:sp>
      <p:sp>
        <p:nvSpPr>
          <p:cNvPr id="8" name="Rectangle 7">
            <a:extLst>
              <a:ext uri="{FF2B5EF4-FFF2-40B4-BE49-F238E27FC236}">
                <a16:creationId xmlns:a16="http://schemas.microsoft.com/office/drawing/2014/main" id="{BA6D9634-6C37-438A-98DE-F2E13D88B209}"/>
              </a:ext>
            </a:extLst>
          </p:cNvPr>
          <p:cNvSpPr/>
          <p:nvPr/>
        </p:nvSpPr>
        <p:spPr>
          <a:xfrm>
            <a:off x="559702" y="2081176"/>
            <a:ext cx="4591418" cy="3734869"/>
          </a:xfrm>
          <a:prstGeom prst="rect">
            <a:avLst/>
          </a:prstGeom>
        </p:spPr>
        <p:txBody>
          <a:bodyPr wrap="square">
            <a:spAutoFit/>
          </a:bodyPr>
          <a:lstStyle/>
          <a:p>
            <a:pPr marL="285750" indent="-285750">
              <a:lnSpc>
                <a:spcPct val="120000"/>
              </a:lnSpc>
              <a:spcBef>
                <a:spcPts val="0"/>
              </a:spcBef>
              <a:buClr>
                <a:schemeClr val="accent1"/>
              </a:buClr>
              <a:buFont typeface="Wingdings" panose="05000000000000000000" pitchFamily="2" charset="2"/>
              <a:buChar char="Ø"/>
            </a:pPr>
            <a:r>
              <a:rPr lang="en-US"/>
              <a:t>Operating Millage: 3.9000 mills</a:t>
            </a:r>
          </a:p>
          <a:p>
            <a:pPr>
              <a:lnSpc>
                <a:spcPct val="110000"/>
              </a:lnSpc>
              <a:spcBef>
                <a:spcPts val="0"/>
              </a:spcBef>
              <a:buClr>
                <a:schemeClr val="accent1"/>
              </a:buClr>
            </a:pPr>
            <a:r>
              <a:rPr lang="en-US"/>
              <a:t> </a:t>
            </a:r>
          </a:p>
          <a:p>
            <a:pPr>
              <a:lnSpc>
                <a:spcPct val="110000"/>
              </a:lnSpc>
              <a:spcBef>
                <a:spcPts val="0"/>
              </a:spcBef>
              <a:buClr>
                <a:schemeClr val="accent1"/>
              </a:buClr>
            </a:pPr>
            <a:endParaRPr lang="en-US"/>
          </a:p>
          <a:p>
            <a:pPr marL="285750" indent="-285750">
              <a:buClr>
                <a:schemeClr val="accent1"/>
              </a:buClr>
              <a:buFont typeface="Wingdings" panose="05000000000000000000" pitchFamily="2" charset="2"/>
              <a:buChar char="Ø"/>
            </a:pPr>
            <a:r>
              <a:rPr lang="en-US"/>
              <a:t>Fire Assessment: No change from last year’s rate (FY23-24 Residential, Acreage, and Combined Non-Residential)</a:t>
            </a:r>
          </a:p>
          <a:p>
            <a:pPr marL="285750" indent="-285750">
              <a:buClr>
                <a:schemeClr val="accent1"/>
              </a:buClr>
              <a:buFont typeface="Wingdings" panose="05000000000000000000" pitchFamily="2" charset="2"/>
              <a:buChar char="Ø"/>
            </a:pPr>
            <a:endParaRPr lang="en-US"/>
          </a:p>
          <a:p>
            <a:pPr marL="285750" indent="-285750">
              <a:buClr>
                <a:schemeClr val="accent1"/>
              </a:buClr>
              <a:buFont typeface="Wingdings" panose="05000000000000000000" pitchFamily="2" charset="2"/>
              <a:buChar char="Ø"/>
            </a:pPr>
            <a:endParaRPr lang="en-US"/>
          </a:p>
          <a:p>
            <a:pPr>
              <a:buClr>
                <a:schemeClr val="accent1"/>
              </a:buClr>
            </a:pPr>
            <a:endParaRPr lang="en-US" sz="675"/>
          </a:p>
          <a:p>
            <a:pPr marL="285750" indent="-285750">
              <a:buClr>
                <a:schemeClr val="accent1"/>
              </a:buClr>
              <a:buFont typeface="Wingdings" panose="05000000000000000000" pitchFamily="2" charset="2"/>
              <a:buChar char="Ø"/>
            </a:pPr>
            <a:r>
              <a:rPr lang="en-US"/>
              <a:t>Solid Waste: No change from last year’s rate (FY23-24 Solid Waste and Bulk Waste)</a:t>
            </a:r>
          </a:p>
        </p:txBody>
      </p:sp>
      <p:sp>
        <p:nvSpPr>
          <p:cNvPr id="9" name="Rectangle 8">
            <a:extLst>
              <a:ext uri="{FF2B5EF4-FFF2-40B4-BE49-F238E27FC236}">
                <a16:creationId xmlns:a16="http://schemas.microsoft.com/office/drawing/2014/main" id="{9CAB3E0E-ACC3-4D8E-A8A6-071DA31D5820}"/>
              </a:ext>
            </a:extLst>
          </p:cNvPr>
          <p:cNvSpPr/>
          <p:nvPr/>
        </p:nvSpPr>
        <p:spPr>
          <a:xfrm>
            <a:off x="5265064" y="2042743"/>
            <a:ext cx="5061537" cy="4520853"/>
          </a:xfrm>
          <a:prstGeom prst="rect">
            <a:avLst/>
          </a:prstGeom>
        </p:spPr>
        <p:txBody>
          <a:bodyPr wrap="square">
            <a:spAutoFit/>
          </a:bodyPr>
          <a:lstStyle/>
          <a:p>
            <a:pPr marL="285750" indent="-285750">
              <a:lnSpc>
                <a:spcPct val="110000"/>
              </a:lnSpc>
              <a:spcBef>
                <a:spcPts val="0"/>
              </a:spcBef>
              <a:buClr>
                <a:schemeClr val="accent1"/>
              </a:buClr>
              <a:buFont typeface="Wingdings" panose="05000000000000000000" pitchFamily="2" charset="2"/>
              <a:buChar char="Ø"/>
            </a:pPr>
            <a:r>
              <a:rPr lang="en-US"/>
              <a:t>Operating Millage:  3.9000 mills </a:t>
            </a:r>
          </a:p>
          <a:p>
            <a:pPr>
              <a:lnSpc>
                <a:spcPct val="110000"/>
              </a:lnSpc>
              <a:spcBef>
                <a:spcPts val="0"/>
              </a:spcBef>
              <a:buClr>
                <a:schemeClr val="accent1"/>
              </a:buClr>
            </a:pPr>
            <a:r>
              <a:rPr lang="en-US"/>
              <a:t>    (No change)</a:t>
            </a:r>
          </a:p>
          <a:p>
            <a:pPr>
              <a:lnSpc>
                <a:spcPct val="110000"/>
              </a:lnSpc>
              <a:spcBef>
                <a:spcPts val="0"/>
              </a:spcBef>
              <a:buClr>
                <a:schemeClr val="accent1"/>
              </a:buClr>
            </a:pPr>
            <a:endParaRPr lang="en-US" sz="675"/>
          </a:p>
          <a:p>
            <a:pPr marL="285750" indent="-285750">
              <a:buClr>
                <a:schemeClr val="accent1"/>
              </a:buClr>
              <a:buFont typeface="Wingdings" panose="05000000000000000000" pitchFamily="2" charset="2"/>
              <a:buChar char="Ø"/>
            </a:pPr>
            <a:endParaRPr lang="en-US"/>
          </a:p>
          <a:p>
            <a:pPr marL="285750" indent="-285750">
              <a:buClr>
                <a:schemeClr val="accent1"/>
              </a:buClr>
              <a:buFont typeface="Wingdings" panose="05000000000000000000" pitchFamily="2" charset="2"/>
              <a:buChar char="Ø"/>
            </a:pPr>
            <a:r>
              <a:rPr lang="en-US"/>
              <a:t>Fire Assessment: $65.16 increase per residential dwelling unit or 8.6%, $0.1989 increase per sq. ft. for combined non-residential, and a decrease of $0.76 per acre for Agricultural classification from FY24-25.</a:t>
            </a:r>
            <a:endParaRPr lang="en-US" sz="675"/>
          </a:p>
          <a:p>
            <a:pPr marL="285750" indent="-285750">
              <a:buClr>
                <a:schemeClr val="accent1"/>
              </a:buClr>
              <a:buFont typeface="Wingdings" panose="05000000000000000000" pitchFamily="2" charset="2"/>
              <a:buChar char="Ø"/>
            </a:pPr>
            <a:endParaRPr lang="en-US" sz="675"/>
          </a:p>
          <a:p>
            <a:pPr marL="285750" indent="-285750">
              <a:buClr>
                <a:schemeClr val="accent1"/>
              </a:buClr>
              <a:buFont typeface="Wingdings" panose="05000000000000000000" pitchFamily="2" charset="2"/>
              <a:buChar char="Ø"/>
            </a:pPr>
            <a:r>
              <a:rPr lang="en-US"/>
              <a:t>Solid Waste: $47.15 increase in the residential collection rate and a $101.12 average increase per parcel lot size (overall average increase of approx. 12.06% throughout all residential parcel lot sizes for bulk waste)</a:t>
            </a:r>
          </a:p>
        </p:txBody>
      </p:sp>
    </p:spTree>
    <p:extLst>
      <p:ext uri="{BB962C8B-B14F-4D97-AF65-F5344CB8AC3E}">
        <p14:creationId xmlns:p14="http://schemas.microsoft.com/office/powerpoint/2010/main" val="3895471505"/>
      </p:ext>
    </p:extLst>
  </p:cSld>
  <p:clrMapOvr>
    <a:masterClrMapping/>
  </p:clrMapOvr>
  <mc:AlternateContent xmlns:mc="http://schemas.openxmlformats.org/markup-compatibility/2006" xmlns:p14="http://schemas.microsoft.com/office/powerpoint/2010/main">
    <mc:Choice Requires="p14">
      <p:transition p14:dur="0">
        <p:sndAc>
          <p:endSnd/>
        </p:sndAc>
      </p:transition>
    </mc:Choice>
    <mc:Fallback xmlns="">
      <p:transition>
        <p:sndAc>
          <p:endSnd/>
        </p:sndAc>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C2F86-8131-EC12-940D-08FC9DDACCD6}"/>
            </a:ext>
          </a:extLst>
        </p:cNvPr>
        <p:cNvGrpSpPr/>
        <p:nvPr/>
      </p:nvGrpSpPr>
      <p:grpSpPr>
        <a:xfrm>
          <a:off x="0" y="0"/>
          <a:ext cx="0" cy="0"/>
          <a:chOff x="0" y="0"/>
          <a:chExt cx="0" cy="0"/>
        </a:xfrm>
      </p:grpSpPr>
      <p:sp>
        <p:nvSpPr>
          <p:cNvPr id="14338" name="Title 1">
            <a:extLst>
              <a:ext uri="{FF2B5EF4-FFF2-40B4-BE49-F238E27FC236}">
                <a16:creationId xmlns:a16="http://schemas.microsoft.com/office/drawing/2014/main" id="{02849925-C409-55B2-529D-11349A7568FF}"/>
              </a:ext>
            </a:extLst>
          </p:cNvPr>
          <p:cNvSpPr>
            <a:spLocks noGrp="1"/>
          </p:cNvSpPr>
          <p:nvPr>
            <p:ph type="title"/>
          </p:nvPr>
        </p:nvSpPr>
        <p:spPr>
          <a:xfrm>
            <a:off x="1696720" y="362928"/>
            <a:ext cx="6862098" cy="1059472"/>
          </a:xfrm>
        </p:spPr>
        <p:txBody>
          <a:bodyPr rtlCol="0">
            <a:normAutofit fontScale="90000"/>
          </a:bodyPr>
          <a:lstStyle/>
          <a:p>
            <a:pPr algn="ctr">
              <a:defRPr/>
            </a:pPr>
            <a:r>
              <a:rPr lang="en-US" b="1">
                <a:solidFill>
                  <a:schemeClr val="tx1"/>
                </a:solidFill>
              </a:rPr>
              <a:t>Preliminary Budget Adoption</a:t>
            </a:r>
            <a:br>
              <a:rPr lang="en-US" b="1">
                <a:solidFill>
                  <a:schemeClr val="tx1"/>
                </a:solidFill>
              </a:rPr>
            </a:br>
            <a:r>
              <a:rPr lang="en-US" b="1">
                <a:solidFill>
                  <a:schemeClr val="tx1"/>
                </a:solidFill>
              </a:rPr>
              <a:t>Council Directive – July 24, 2025</a:t>
            </a:r>
            <a:endParaRPr lang="en-US" altLang="en-US">
              <a:solidFill>
                <a:schemeClr val="tx1"/>
              </a:solidFill>
              <a:latin typeface="Copperplate Gothic Bold" panose="020E0705020206020404" pitchFamily="34" charset="0"/>
            </a:endParaRPr>
          </a:p>
        </p:txBody>
      </p:sp>
      <p:sp>
        <p:nvSpPr>
          <p:cNvPr id="3" name="Content Placeholder 2">
            <a:extLst>
              <a:ext uri="{FF2B5EF4-FFF2-40B4-BE49-F238E27FC236}">
                <a16:creationId xmlns:a16="http://schemas.microsoft.com/office/drawing/2014/main" id="{A69FD75A-B843-7715-E4BB-B44A987FB2D1}"/>
              </a:ext>
            </a:extLst>
          </p:cNvPr>
          <p:cNvSpPr>
            <a:spLocks noGrp="1"/>
          </p:cNvSpPr>
          <p:nvPr>
            <p:ph idx="1"/>
          </p:nvPr>
        </p:nvSpPr>
        <p:spPr>
          <a:xfrm>
            <a:off x="1076960" y="1888038"/>
            <a:ext cx="8653780" cy="3081924"/>
          </a:xfrm>
        </p:spPr>
        <p:txBody>
          <a:bodyPr rtlCol="0">
            <a:noAutofit/>
          </a:bodyPr>
          <a:lstStyle/>
          <a:p>
            <a:pPr marL="0" indent="0" algn="just">
              <a:buNone/>
              <a:defRPr/>
            </a:pPr>
            <a:r>
              <a:rPr lang="en-US" sz="2800" b="1" u="sng">
                <a:solidFill>
                  <a:schemeClr val="tx1"/>
                </a:solidFill>
              </a:rPr>
              <a:t>Fire Assessment and Solid Waste Subsidy:</a:t>
            </a:r>
          </a:p>
          <a:p>
            <a:pPr marL="557226" lvl="2" indent="-257182" algn="just">
              <a:defRPr/>
            </a:pPr>
            <a:r>
              <a:rPr lang="en-US" sz="2200">
                <a:solidFill>
                  <a:schemeClr val="tx1"/>
                </a:solidFill>
              </a:rPr>
              <a:t>Town Council provided directive to utilize from unassigned fund balance (reserves) the amount of $500,000 to reduce the year-over-year impact to residents of the proposed rates increases.</a:t>
            </a:r>
          </a:p>
          <a:p>
            <a:pPr marL="1100144" lvl="3" indent="-342900" algn="just">
              <a:buFont typeface="Wingdings" panose="05000000000000000000" pitchFamily="2" charset="2"/>
              <a:buChar char="q"/>
              <a:defRPr/>
            </a:pPr>
            <a:r>
              <a:rPr lang="en-US" sz="2000">
                <a:solidFill>
                  <a:schemeClr val="tx1"/>
                </a:solidFill>
              </a:rPr>
              <a:t>Fire Assessment - $250,000 to be used on this assessment</a:t>
            </a:r>
          </a:p>
          <a:p>
            <a:pPr marL="1100144" lvl="3" indent="-342900" algn="just">
              <a:buFont typeface="Wingdings" panose="05000000000000000000" pitchFamily="2" charset="2"/>
              <a:buChar char="q"/>
              <a:defRPr/>
            </a:pPr>
            <a:r>
              <a:rPr lang="en-US" sz="2000">
                <a:solidFill>
                  <a:schemeClr val="tx1"/>
                </a:solidFill>
              </a:rPr>
              <a:t>Solid Waste - $250,000 to be used on this assessment</a:t>
            </a:r>
          </a:p>
          <a:p>
            <a:pPr marL="300044" lvl="2" indent="0" algn="just">
              <a:buNone/>
              <a:defRPr/>
            </a:pPr>
            <a:r>
              <a:rPr lang="en-US" sz="1800" i="1">
                <a:solidFill>
                  <a:schemeClr val="tx1"/>
                </a:solidFill>
              </a:rPr>
              <a:t>	</a:t>
            </a:r>
          </a:p>
        </p:txBody>
      </p:sp>
      <p:sp>
        <p:nvSpPr>
          <p:cNvPr id="5" name="Slide Number Placeholder 3">
            <a:extLst>
              <a:ext uri="{FF2B5EF4-FFF2-40B4-BE49-F238E27FC236}">
                <a16:creationId xmlns:a16="http://schemas.microsoft.com/office/drawing/2014/main" id="{F0B45BCE-8FA2-1EF6-A7C5-F185A2CDDBFD}"/>
              </a:ext>
            </a:extLst>
          </p:cNvPr>
          <p:cNvSpPr txBox="1">
            <a:spLocks/>
          </p:cNvSpPr>
          <p:nvPr/>
        </p:nvSpPr>
        <p:spPr>
          <a:xfrm>
            <a:off x="10869839" y="619148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1109A203-8B0C-4215-A769-C6CE2333761D}" type="slidenum">
              <a:rPr lang="en-US" sz="1600" b="1" smtClean="0">
                <a:solidFill>
                  <a:schemeClr val="bg1"/>
                </a:solidFill>
              </a:rPr>
              <a:pPr>
                <a:defRPr/>
              </a:pPr>
              <a:t>6</a:t>
            </a:fld>
            <a:endParaRPr lang="en-US" sz="1600" b="1">
              <a:solidFill>
                <a:schemeClr val="bg1"/>
              </a:solidFill>
            </a:endParaRPr>
          </a:p>
        </p:txBody>
      </p:sp>
    </p:spTree>
    <p:extLst>
      <p:ext uri="{BB962C8B-B14F-4D97-AF65-F5344CB8AC3E}">
        <p14:creationId xmlns:p14="http://schemas.microsoft.com/office/powerpoint/2010/main" val="1709069423"/>
      </p:ext>
    </p:extLst>
  </p:cSld>
  <p:clrMapOvr>
    <a:masterClrMapping/>
  </p:clrMapOvr>
  <mc:AlternateContent xmlns:mc="http://schemas.openxmlformats.org/markup-compatibility/2006" xmlns:p14="http://schemas.microsoft.com/office/powerpoint/2010/main">
    <mc:Choice Requires="p14">
      <p:transition p14:dur="0">
        <p:sndAc>
          <p:endSnd/>
        </p:sndAc>
      </p:transition>
    </mc:Choice>
    <mc:Fallback xmlns="">
      <p:transition>
        <p:sndAc>
          <p:endSnd/>
        </p:sndAc>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ctrTitle"/>
          </p:nvPr>
        </p:nvSpPr>
        <p:spPr>
          <a:xfrm>
            <a:off x="1413269" y="2011196"/>
            <a:ext cx="8275899" cy="627876"/>
          </a:xfrm>
        </p:spPr>
        <p:txBody>
          <a:bodyPr>
            <a:noAutofit/>
          </a:bodyPr>
          <a:lstStyle/>
          <a:p>
            <a:pPr algn="ctr" eaLnBrk="1" hangingPunct="1"/>
            <a:r>
              <a:rPr lang="en-US" altLang="en-US" sz="3600">
                <a:solidFill>
                  <a:schemeClr val="tx1"/>
                </a:solidFill>
              </a:rPr>
              <a:t>Town of Southwest Ranches, FL </a:t>
            </a:r>
          </a:p>
        </p:txBody>
      </p:sp>
      <p:sp>
        <p:nvSpPr>
          <p:cNvPr id="7171" name="Subtitle 2"/>
          <p:cNvSpPr>
            <a:spLocks noGrp="1"/>
          </p:cNvSpPr>
          <p:nvPr>
            <p:ph type="subTitle" idx="1"/>
          </p:nvPr>
        </p:nvSpPr>
        <p:spPr>
          <a:xfrm>
            <a:off x="2559982" y="2650522"/>
            <a:ext cx="5578178" cy="303610"/>
          </a:xfrm>
        </p:spPr>
        <p:txBody>
          <a:bodyPr>
            <a:normAutofit fontScale="85000" lnSpcReduction="20000"/>
          </a:bodyPr>
          <a:lstStyle/>
          <a:p>
            <a:pPr eaLnBrk="1" hangingPunct="1"/>
            <a:r>
              <a:rPr lang="en-US" altLang="en-US" sz="1900">
                <a:solidFill>
                  <a:schemeClr val="tx1"/>
                </a:solidFill>
              </a:rPr>
              <a:t> Fiscal Year 2025-2026: August 12, 2025 – Budget Workshop</a:t>
            </a:r>
          </a:p>
          <a:p>
            <a:pPr eaLnBrk="1" hangingPunct="1"/>
            <a:endParaRPr lang="en-US" altLang="en-US">
              <a:solidFill>
                <a:schemeClr val="accent3">
                  <a:lumMod val="50000"/>
                </a:schemeClr>
              </a:solidFill>
            </a:endParaRPr>
          </a:p>
        </p:txBody>
      </p:sp>
      <p:sp>
        <p:nvSpPr>
          <p:cNvPr id="2" name="Slide Number Placeholder 1">
            <a:extLst>
              <a:ext uri="{FF2B5EF4-FFF2-40B4-BE49-F238E27FC236}">
                <a16:creationId xmlns:a16="http://schemas.microsoft.com/office/drawing/2014/main" id="{4A65707F-8465-474D-A31F-F795AFABDF1D}"/>
              </a:ext>
            </a:extLst>
          </p:cNvPr>
          <p:cNvSpPr>
            <a:spLocks noGrp="1"/>
          </p:cNvSpPr>
          <p:nvPr>
            <p:ph type="sldNum" sz="quarter" idx="12"/>
          </p:nvPr>
        </p:nvSpPr>
        <p:spPr>
          <a:xfrm>
            <a:off x="10890311" y="6199370"/>
            <a:ext cx="683339" cy="283318"/>
          </a:xfrm>
        </p:spPr>
        <p:txBody>
          <a:bodyPr/>
          <a:lstStyle/>
          <a:p>
            <a:pPr>
              <a:defRPr/>
            </a:pPr>
            <a:fld id="{1109A203-8B0C-4215-A769-C6CE2333761D}" type="slidenum">
              <a:rPr lang="en-US" sz="1600" b="1" smtClean="0">
                <a:solidFill>
                  <a:schemeClr val="bg1"/>
                </a:solidFill>
              </a:rPr>
              <a:pPr>
                <a:defRPr/>
              </a:pPr>
              <a:t>7</a:t>
            </a:fld>
            <a:endParaRPr lang="en-US" sz="1600" b="1">
              <a:solidFill>
                <a:schemeClr val="bg1"/>
              </a:solidFill>
            </a:endParaRPr>
          </a:p>
        </p:txBody>
      </p:sp>
      <p:pic>
        <p:nvPicPr>
          <p:cNvPr id="1027" name="Picture 3" descr="logo"/>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20892" y="245681"/>
            <a:ext cx="1355756" cy="1630209"/>
          </a:xfrm>
          <a:prstGeom prst="rect">
            <a:avLst/>
          </a:prstGeom>
          <a:noFill/>
          <a:ln>
            <a:noFill/>
          </a:ln>
          <a:effectLst/>
          <a:extLst>
            <a:ext uri="{909E8E84-426E-40DD-AFC4-6F175D3DCCD1}">
              <a14:hiddenFill xmlns:a14="http://schemas.microsoft.com/office/drawing/2010/main">
                <a:solidFill>
                  <a:srgbClr val="EBD799"/>
                </a:solidFill>
              </a14:hiddenFill>
            </a:ext>
            <a:ext uri="{91240B29-F687-4F45-9708-019B960494DF}">
              <a14:hiddenLine xmlns:a14="http://schemas.microsoft.com/office/drawing/2010/main" w="9525" algn="in">
                <a:solidFill>
                  <a:srgbClr val="EBD799"/>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3" name="Title 1">
            <a:extLst>
              <a:ext uri="{FF2B5EF4-FFF2-40B4-BE49-F238E27FC236}">
                <a16:creationId xmlns:a16="http://schemas.microsoft.com/office/drawing/2014/main" id="{12A77735-8211-6BB0-6E38-EBAA56CC2F3F}"/>
              </a:ext>
            </a:extLst>
          </p:cNvPr>
          <p:cNvSpPr txBox="1">
            <a:spLocks/>
          </p:cNvSpPr>
          <p:nvPr/>
        </p:nvSpPr>
        <p:spPr>
          <a:xfrm>
            <a:off x="1565669" y="3171774"/>
            <a:ext cx="8275899" cy="627876"/>
          </a:xfrm>
          <a:prstGeom prst="rect">
            <a:avLst/>
          </a:prstGeom>
        </p:spPr>
        <p:txBody>
          <a:bodyPr vert="horz" lIns="91440" tIns="45720" rIns="91440" bIns="45720" rtlCol="0" anchor="b">
            <a:noAutofit/>
          </a:bodyPr>
          <a:lstStyle>
            <a:lvl1pPr algn="r" defTabSz="457200" rtl="0" eaLnBrk="1" latinLnBrk="0" hangingPunct="1">
              <a:spcBef>
                <a:spcPct val="0"/>
              </a:spcBef>
              <a:buNone/>
              <a:defRPr sz="5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sz="3600">
                <a:solidFill>
                  <a:schemeClr val="tx1"/>
                </a:solidFill>
              </a:rPr>
              <a:t>Millage Rate</a:t>
            </a:r>
          </a:p>
        </p:txBody>
      </p:sp>
    </p:spTree>
    <p:extLst>
      <p:ext uri="{BB962C8B-B14F-4D97-AF65-F5344CB8AC3E}">
        <p14:creationId xmlns:p14="http://schemas.microsoft.com/office/powerpoint/2010/main" val="507655107"/>
      </p:ext>
    </p:extLst>
  </p:cSld>
  <p:clrMapOvr>
    <a:masterClrMapping/>
  </p:clrMapOvr>
  <mc:AlternateContent xmlns:mc="http://schemas.openxmlformats.org/markup-compatibility/2006" xmlns:p14="http://schemas.microsoft.com/office/powerpoint/2010/main">
    <mc:Choice Requires="p14">
      <p:transition p14:dur="10">
        <p:sndAc>
          <p:endSnd/>
        </p:sndAc>
      </p:transition>
    </mc:Choice>
    <mc:Fallback xmlns="">
      <p:transition>
        <p:sndAc>
          <p:endSnd/>
        </p:sndAc>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38822" y="1093836"/>
            <a:ext cx="9152878" cy="5401236"/>
          </a:xfrm>
        </p:spPr>
        <p:txBody>
          <a:bodyPr rtlCol="0">
            <a:noAutofit/>
          </a:bodyPr>
          <a:lstStyle/>
          <a:p>
            <a:pPr marL="0" indent="0" algn="just">
              <a:buNone/>
              <a:defRPr/>
            </a:pPr>
            <a:r>
              <a:rPr lang="en-US" sz="2800" b="1" u="sng">
                <a:solidFill>
                  <a:schemeClr val="tx1"/>
                </a:solidFill>
              </a:rPr>
              <a:t>Operating Millage:</a:t>
            </a:r>
          </a:p>
          <a:p>
            <a:pPr marL="557226" lvl="2" indent="-257182" algn="just">
              <a:defRPr/>
            </a:pPr>
            <a:r>
              <a:rPr lang="en-US" sz="2200">
                <a:solidFill>
                  <a:schemeClr val="tx1"/>
                </a:solidFill>
              </a:rPr>
              <a:t>Town Administration is recommending maintaining the same millage rate of 3.9000 as last year.</a:t>
            </a:r>
          </a:p>
          <a:p>
            <a:pPr marL="300044" lvl="2" indent="0" algn="just">
              <a:buNone/>
              <a:defRPr/>
            </a:pPr>
            <a:r>
              <a:rPr lang="en-US" sz="1800" i="1">
                <a:solidFill>
                  <a:schemeClr val="tx1"/>
                </a:solidFill>
              </a:rPr>
              <a:t>	</a:t>
            </a:r>
          </a:p>
          <a:p>
            <a:pPr marL="557226" lvl="2" indent="-257182" algn="just">
              <a:defRPr/>
            </a:pPr>
            <a:r>
              <a:rPr lang="en-US" sz="2200">
                <a:solidFill>
                  <a:schemeClr val="tx1"/>
                </a:solidFill>
              </a:rPr>
              <a:t>On every $500,000 of taxable value, this rate represents a combined $185 dollar increase from “current year rollback rate” of 3.5299 mills.</a:t>
            </a:r>
          </a:p>
          <a:p>
            <a:pPr marL="300044" lvl="2" indent="0" algn="just">
              <a:buNone/>
              <a:defRPr/>
            </a:pPr>
            <a:endParaRPr lang="en-US" sz="1800" i="1">
              <a:solidFill>
                <a:schemeClr val="tx1"/>
              </a:solidFill>
            </a:endParaRPr>
          </a:p>
          <a:p>
            <a:pPr marL="557226" lvl="2" indent="-257182" algn="just">
              <a:defRPr/>
            </a:pPr>
            <a:r>
              <a:rPr lang="en-US" sz="2200">
                <a:solidFill>
                  <a:schemeClr val="tx1"/>
                </a:solidFill>
              </a:rPr>
              <a:t>However, eligible “Save our Homes” exemption property owners change in net taxable value will not exceed 3%.</a:t>
            </a:r>
          </a:p>
        </p:txBody>
      </p:sp>
      <p:sp>
        <p:nvSpPr>
          <p:cNvPr id="5" name="Slide Number Placeholder 3">
            <a:extLst>
              <a:ext uri="{FF2B5EF4-FFF2-40B4-BE49-F238E27FC236}">
                <a16:creationId xmlns:a16="http://schemas.microsoft.com/office/drawing/2014/main" id="{298DEFCA-39F0-40DE-95D5-7C4D8BA3A6C7}"/>
              </a:ext>
            </a:extLst>
          </p:cNvPr>
          <p:cNvSpPr txBox="1">
            <a:spLocks/>
          </p:cNvSpPr>
          <p:nvPr/>
        </p:nvSpPr>
        <p:spPr>
          <a:xfrm>
            <a:off x="10869839" y="619148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1109A203-8B0C-4215-A769-C6CE2333761D}" type="slidenum">
              <a:rPr lang="en-US" sz="1600" b="1" smtClean="0">
                <a:solidFill>
                  <a:schemeClr val="bg1"/>
                </a:solidFill>
              </a:rPr>
              <a:pPr>
                <a:defRPr/>
              </a:pPr>
              <a:t>8</a:t>
            </a:fld>
            <a:endParaRPr lang="en-US" sz="1600" b="1">
              <a:solidFill>
                <a:schemeClr val="bg1"/>
              </a:solidFill>
            </a:endParaRPr>
          </a:p>
        </p:txBody>
      </p:sp>
      <p:sp>
        <p:nvSpPr>
          <p:cNvPr id="2" name="Title 1">
            <a:extLst>
              <a:ext uri="{FF2B5EF4-FFF2-40B4-BE49-F238E27FC236}">
                <a16:creationId xmlns:a16="http://schemas.microsoft.com/office/drawing/2014/main" id="{35E03C98-41AC-1528-FD94-9B3AF0E155C7}"/>
              </a:ext>
            </a:extLst>
          </p:cNvPr>
          <p:cNvSpPr txBox="1">
            <a:spLocks/>
          </p:cNvSpPr>
          <p:nvPr/>
        </p:nvSpPr>
        <p:spPr>
          <a:xfrm>
            <a:off x="1918229" y="326104"/>
            <a:ext cx="6447234" cy="488156"/>
          </a:xfrm>
          <a:prstGeom prst="rect">
            <a:avLst/>
          </a:prstGeom>
        </p:spPr>
        <p:txBody>
          <a:bodyPr vert="horz" lIns="91440" tIns="45720" rIns="91440" bIns="45720" rtlCol="0" anchor="t">
            <a:normAutofit fontScale="90000" lnSpcReduction="2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en-US" b="1">
                <a:solidFill>
                  <a:schemeClr val="tx1"/>
                </a:solidFill>
              </a:rPr>
              <a:t>Millage Rate Impact</a:t>
            </a:r>
          </a:p>
        </p:txBody>
      </p:sp>
    </p:spTree>
  </p:cSld>
  <p:clrMapOvr>
    <a:masterClrMapping/>
  </p:clrMapOvr>
  <mc:AlternateContent xmlns:mc="http://schemas.openxmlformats.org/markup-compatibility/2006" xmlns:p14="http://schemas.microsoft.com/office/powerpoint/2010/main">
    <mc:Choice Requires="p14">
      <p:transition p14:dur="0">
        <p:sndAc>
          <p:endSnd/>
        </p:sndAc>
      </p:transition>
    </mc:Choice>
    <mc:Fallback xmlns="">
      <p:transition>
        <p:sndAc>
          <p:endSnd/>
        </p:sndAc>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4743" y="607864"/>
            <a:ext cx="6447234" cy="990600"/>
          </a:xfrm>
        </p:spPr>
        <p:txBody>
          <a:bodyPr>
            <a:normAutofit fontScale="90000"/>
          </a:bodyPr>
          <a:lstStyle/>
          <a:p>
            <a:pPr algn="ctr"/>
            <a:r>
              <a:rPr lang="en-US" sz="3301" b="1" i="1">
                <a:solidFill>
                  <a:schemeClr val="tx1"/>
                </a:solidFill>
              </a:rPr>
              <a:t>How is the same Town Millage Proposed?</a:t>
            </a:r>
            <a:r>
              <a:rPr lang="en-US" sz="3000" b="1" i="1">
                <a:solidFill>
                  <a:schemeClr val="tx1"/>
                </a:solidFill>
              </a:rPr>
              <a:t> </a:t>
            </a:r>
          </a:p>
        </p:txBody>
      </p:sp>
      <p:sp>
        <p:nvSpPr>
          <p:cNvPr id="5" name="Slide Number Placeholder 3">
            <a:extLst>
              <a:ext uri="{FF2B5EF4-FFF2-40B4-BE49-F238E27FC236}">
                <a16:creationId xmlns:a16="http://schemas.microsoft.com/office/drawing/2014/main" id="{1ABFA90D-B338-47FD-90AD-13D2F85D3A12}"/>
              </a:ext>
            </a:extLst>
          </p:cNvPr>
          <p:cNvSpPr txBox="1">
            <a:spLocks/>
          </p:cNvSpPr>
          <p:nvPr/>
        </p:nvSpPr>
        <p:spPr>
          <a:xfrm>
            <a:off x="10869839" y="619148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1109A203-8B0C-4215-A769-C6CE2333761D}" type="slidenum">
              <a:rPr lang="en-US" sz="1600" b="1" smtClean="0">
                <a:solidFill>
                  <a:schemeClr val="bg1"/>
                </a:solidFill>
              </a:rPr>
              <a:pPr>
                <a:defRPr/>
              </a:pPr>
              <a:t>9</a:t>
            </a:fld>
            <a:endParaRPr lang="en-US" sz="1600" b="1">
              <a:solidFill>
                <a:schemeClr val="bg1"/>
              </a:solidFill>
            </a:endParaRPr>
          </a:p>
        </p:txBody>
      </p:sp>
      <p:sp>
        <p:nvSpPr>
          <p:cNvPr id="7" name="Content Placeholder 2">
            <a:extLst>
              <a:ext uri="{FF2B5EF4-FFF2-40B4-BE49-F238E27FC236}">
                <a16:creationId xmlns:a16="http://schemas.microsoft.com/office/drawing/2014/main" id="{214635B0-2F61-6056-7864-4C916A080ABB}"/>
              </a:ext>
            </a:extLst>
          </p:cNvPr>
          <p:cNvSpPr txBox="1">
            <a:spLocks/>
          </p:cNvSpPr>
          <p:nvPr/>
        </p:nvSpPr>
        <p:spPr>
          <a:xfrm>
            <a:off x="1044790" y="1651677"/>
            <a:ext cx="8571650" cy="5084403"/>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8" indent="-342908" algn="just">
              <a:buSzPct val="100000"/>
              <a:buFont typeface="+mj-lt"/>
              <a:buAutoNum type="arabicPeriod"/>
            </a:pPr>
            <a:r>
              <a:rPr lang="en-US" sz="2000" dirty="0">
                <a:solidFill>
                  <a:schemeClr val="tx1"/>
                </a:solidFill>
              </a:rPr>
              <a:t>Current economic environment: Gross Domestic Product (GDP) growth will continue to moderate through 2025 at 2.1% with a similar outlook in 2026 (2.1%);</a:t>
            </a:r>
          </a:p>
          <a:p>
            <a:pPr lvl="1" algn="just">
              <a:buSzPct val="100000"/>
              <a:buFont typeface="Wingdings" panose="05000000000000000000" pitchFamily="2" charset="2"/>
              <a:buChar char="§"/>
            </a:pPr>
            <a:r>
              <a:rPr lang="en-US" sz="1800" dirty="0">
                <a:solidFill>
                  <a:schemeClr val="tx1"/>
                </a:solidFill>
              </a:rPr>
              <a:t>Unemployment rate is projected to decline to 3.9% in 2026 (4% - 2025)</a:t>
            </a:r>
          </a:p>
          <a:p>
            <a:pPr lvl="1" algn="just">
              <a:buSzPct val="100000"/>
              <a:buFont typeface="Wingdings" panose="05000000000000000000" pitchFamily="2" charset="2"/>
              <a:buChar char="§"/>
            </a:pPr>
            <a:r>
              <a:rPr lang="en-US" sz="1800" dirty="0">
                <a:solidFill>
                  <a:schemeClr val="tx1"/>
                </a:solidFill>
              </a:rPr>
              <a:t>Economists project two cuts from the Fed for the remaining of 2025 (.25) and two more in 2026 (.25) impacting the Town’s interest earnings.</a:t>
            </a:r>
          </a:p>
          <a:p>
            <a:pPr lvl="1" algn="just">
              <a:buSzPct val="100000"/>
              <a:buFont typeface="Wingdings" panose="05000000000000000000" pitchFamily="2" charset="2"/>
              <a:buChar char="§"/>
            </a:pPr>
            <a:r>
              <a:rPr lang="en-US" sz="1800" dirty="0">
                <a:solidFill>
                  <a:schemeClr val="tx1"/>
                </a:solidFill>
              </a:rPr>
              <a:t>There are three areas of uncertainty that we’re monitoring:</a:t>
            </a:r>
          </a:p>
          <a:p>
            <a:pPr marL="1200150" lvl="2" indent="-342900" algn="just">
              <a:buSzPct val="100000"/>
              <a:buFont typeface="+mj-lt"/>
              <a:buAutoNum type="arabicPeriod"/>
            </a:pPr>
            <a:r>
              <a:rPr lang="en-US" sz="1600" dirty="0">
                <a:solidFill>
                  <a:schemeClr val="tx1"/>
                </a:solidFill>
              </a:rPr>
              <a:t>Tariffs – may temporarily push goods inflation higher in 2025 and early 2026.</a:t>
            </a:r>
          </a:p>
          <a:p>
            <a:pPr marL="1200150" lvl="2" indent="-342900" algn="just">
              <a:buSzPct val="100000"/>
              <a:buFont typeface="+mj-lt"/>
              <a:buAutoNum type="arabicPeriod"/>
            </a:pPr>
            <a:r>
              <a:rPr lang="en-US" sz="1600" dirty="0">
                <a:solidFill>
                  <a:schemeClr val="tx1"/>
                </a:solidFill>
              </a:rPr>
              <a:t>Fiscal agenda (Florida – Gov. DeSantis) – the Governor established an “EOG DOGE Team to “recommend legislative reforms”.</a:t>
            </a:r>
          </a:p>
          <a:p>
            <a:pPr marL="1200150" lvl="2" indent="-342900" algn="just">
              <a:buSzPct val="100000"/>
              <a:buFont typeface="+mj-lt"/>
              <a:buAutoNum type="arabicPeriod"/>
            </a:pPr>
            <a:r>
              <a:rPr lang="en-US" sz="1600" dirty="0">
                <a:solidFill>
                  <a:schemeClr val="tx1"/>
                </a:solidFill>
              </a:rPr>
              <a:t>Aggressive efforts by the government to reshape the role and size of the federal government.</a:t>
            </a:r>
          </a:p>
          <a:p>
            <a:pPr marL="342908" indent="-342908" algn="just">
              <a:buSzPct val="100000"/>
              <a:buFont typeface="+mj-lt"/>
              <a:buAutoNum type="arabicPeriod"/>
            </a:pPr>
            <a:r>
              <a:rPr lang="en-US" sz="2000" dirty="0">
                <a:solidFill>
                  <a:schemeClr val="tx1"/>
                </a:solidFill>
              </a:rPr>
              <a:t>Growth in the Town’s FY2026 assessed valuation of 13.25% compared to last year growth rate of 12.55%.</a:t>
            </a:r>
          </a:p>
        </p:txBody>
      </p:sp>
    </p:spTree>
    <p:extLst>
      <p:ext uri="{BB962C8B-B14F-4D97-AF65-F5344CB8AC3E}">
        <p14:creationId xmlns:p14="http://schemas.microsoft.com/office/powerpoint/2010/main" val="3133146201"/>
      </p:ext>
    </p:extLst>
  </p:cSld>
  <p:clrMapOvr>
    <a:masterClrMapping/>
  </p:clrMapOvr>
</p:sld>
</file>

<file path=ppt/theme/theme1.xml><?xml version="1.0" encoding="utf-8"?>
<a:theme xmlns:a="http://schemas.openxmlformats.org/drawingml/2006/main" name="Facet">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3B995FA22BC254E99838C5F13604C1B" ma:contentTypeVersion="19" ma:contentTypeDescription="Create a new document." ma:contentTypeScope="" ma:versionID="97f7503a925ba477506b7b0639d10557">
  <xsd:schema xmlns:xsd="http://www.w3.org/2001/XMLSchema" xmlns:xs="http://www.w3.org/2001/XMLSchema" xmlns:p="http://schemas.microsoft.com/office/2006/metadata/properties" xmlns:ns2="a51a6e64-63ff-47e2-abfa-7e7a2957fec4" xmlns:ns3="83c37fab-d08a-4216-8f89-a791e2ba7737" targetNamespace="http://schemas.microsoft.com/office/2006/metadata/properties" ma:root="true" ma:fieldsID="4d2931b7544a39e99b148f3f31588776" ns2:_="" ns3:_="">
    <xsd:import namespace="a51a6e64-63ff-47e2-abfa-7e7a2957fec4"/>
    <xsd:import namespace="83c37fab-d08a-4216-8f89-a791e2ba7737"/>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EventHashCode" minOccurs="0"/>
                <xsd:element ref="ns3:MediaServiceGenerationTime" minOccurs="0"/>
                <xsd:element ref="ns3:DateandTime" minOccurs="0"/>
                <xsd:element ref="ns3:lcf76f155ced4ddcb4097134ff3c332f" minOccurs="0"/>
                <xsd:element ref="ns2:TaxCatchAll" minOccurs="0"/>
                <xsd:element ref="ns3:MediaLengthInSeconds"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1a6e64-63ff-47e2-abfa-7e7a2957fec4"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element name="TaxCatchAll" ma:index="23" nillable="true" ma:displayName="Taxonomy Catch All Column" ma:hidden="true" ma:list="{80052610-4cf5-4c3e-8864-c18657358070}" ma:internalName="TaxCatchAll" ma:showField="CatchAllData" ma:web="a51a6e64-63ff-47e2-abfa-7e7a2957fec4">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3c37fab-d08a-4216-8f89-a791e2ba7737"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internalName="MediaServiceAutoTags"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Location" ma:index="17" nillable="true" ma:displayName="MediaServiceLocation" ma:internalName="MediaServiceLocation"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DateandTime" ma:index="20" nillable="true" ma:displayName="Date and Time" ma:format="DateTime" ma:internalName="DateandTime">
      <xsd:simpleType>
        <xsd:restriction base="dms:DateTime"/>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88cd0f1-957f-48ab-a37e-5be9f7259c48" ma:termSetId="09814cd3-568e-fe90-9814-8d621ff8fb84" ma:anchorId="fba54fb3-c3e1-fe81-a776-ca4b69148c4d" ma:open="true" ma:isKeyword="false">
      <xsd:complexType>
        <xsd:sequence>
          <xsd:element ref="pc:Terms" minOccurs="0" maxOccurs="1"/>
        </xsd:sequence>
      </xsd:complexType>
    </xsd:element>
    <xsd:element name="MediaLengthInSeconds" ma:index="24" nillable="true" ma:displayName="MediaLengthInSeconds" ma:hidden="true" ma:internalName="MediaLengthInSeconds" ma:readOnly="true">
      <xsd:simpleType>
        <xsd:restriction base="dms:Unknown"/>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DateandTime xmlns="83c37fab-d08a-4216-8f89-a791e2ba7737" xsi:nil="true"/>
    <lcf76f155ced4ddcb4097134ff3c332f xmlns="83c37fab-d08a-4216-8f89-a791e2ba7737">
      <Terms xmlns="http://schemas.microsoft.com/office/infopath/2007/PartnerControls"/>
    </lcf76f155ced4ddcb4097134ff3c332f>
    <TaxCatchAll xmlns="a51a6e64-63ff-47e2-abfa-7e7a2957fec4" xsi:nil="true"/>
  </documentManagement>
</p:properties>
</file>

<file path=customXml/itemProps1.xml><?xml version="1.0" encoding="utf-8"?>
<ds:datastoreItem xmlns:ds="http://schemas.openxmlformats.org/officeDocument/2006/customXml" ds:itemID="{78F93F4D-D7AF-4044-B959-EE1883E4B4DC}">
  <ds:schemaRefs>
    <ds:schemaRef ds:uri="http://schemas.microsoft.com/sharepoint/v3/contenttype/forms"/>
  </ds:schemaRefs>
</ds:datastoreItem>
</file>

<file path=customXml/itemProps2.xml><?xml version="1.0" encoding="utf-8"?>
<ds:datastoreItem xmlns:ds="http://schemas.openxmlformats.org/officeDocument/2006/customXml" ds:itemID="{AD40A0F7-8EB2-48F8-AF40-10519DAAB92A}"/>
</file>

<file path=customXml/itemProps3.xml><?xml version="1.0" encoding="utf-8"?>
<ds:datastoreItem xmlns:ds="http://schemas.openxmlformats.org/officeDocument/2006/customXml" ds:itemID="{74401F23-E472-44EC-BB49-65535401429A}">
  <ds:schemaRefs>
    <ds:schemaRef ds:uri="http://schemas.microsoft.com/office/infopath/2007/PartnerControls"/>
    <ds:schemaRef ds:uri="http://schemas.microsoft.com/office/2006/documentManagement/types"/>
    <ds:schemaRef ds:uri="a51a6e64-63ff-47e2-abfa-7e7a2957fec4"/>
    <ds:schemaRef ds:uri="http://purl.org/dc/elements/1.1/"/>
    <ds:schemaRef ds:uri="83c37fab-d08a-4216-8f89-a791e2ba7737"/>
    <ds:schemaRef ds:uri="http://www.w3.org/XML/1998/namespace"/>
    <ds:schemaRef ds:uri="http://purl.org/dc/terms/"/>
    <ds:schemaRef ds:uri="http://purl.org/dc/dcmitype/"/>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Facet</Template>
  <TotalTime>0</TotalTime>
  <Words>2767</Words>
  <Application>Microsoft Office PowerPoint</Application>
  <PresentationFormat>Widescreen</PresentationFormat>
  <Paragraphs>387</Paragraphs>
  <Slides>25</Slides>
  <Notes>25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Arial</vt:lpstr>
      <vt:lpstr>Calibri</vt:lpstr>
      <vt:lpstr>Copperplate Gothic Bold</vt:lpstr>
      <vt:lpstr>Times New Roman</vt:lpstr>
      <vt:lpstr>Trebuchet MS</vt:lpstr>
      <vt:lpstr>Wingdings</vt:lpstr>
      <vt:lpstr>Wingdings 3</vt:lpstr>
      <vt:lpstr>Facet</vt:lpstr>
      <vt:lpstr>Town of Southwest Ranches, FL </vt:lpstr>
      <vt:lpstr>Budget Process Calendar Of Events</vt:lpstr>
      <vt:lpstr>PowerPoint Presentation</vt:lpstr>
      <vt:lpstr>PowerPoint Presentation</vt:lpstr>
      <vt:lpstr>Summary  Proposed Rates &amp; Fees Year-Over-Year Comparison</vt:lpstr>
      <vt:lpstr>Preliminary Budget Adoption Council Directive – July 24, 2025</vt:lpstr>
      <vt:lpstr>Town of Southwest Ranches, FL </vt:lpstr>
      <vt:lpstr>PowerPoint Presentation</vt:lpstr>
      <vt:lpstr>How is the same Town Millage Proposed? </vt:lpstr>
      <vt:lpstr>How is the same Town Millage Proposed? </vt:lpstr>
      <vt:lpstr>PowerPoint Presentation</vt:lpstr>
      <vt:lpstr>PowerPoint Presentation</vt:lpstr>
      <vt:lpstr>PowerPoint Presentation</vt:lpstr>
      <vt:lpstr>Town of Southwest Ranches, FL </vt:lpstr>
      <vt:lpstr>Fire Assessment continues </vt:lpstr>
      <vt:lpstr>FY2025-2026 Preliminary Proposed Budget Council Directive – July 24, 2025 No millage impact</vt:lpstr>
      <vt:lpstr>Fire Assessment Impact</vt:lpstr>
      <vt:lpstr>PowerPoint Presentation</vt:lpstr>
      <vt:lpstr>PowerPoint Presentation</vt:lpstr>
      <vt:lpstr>Town of Southwest Ranches, FL </vt:lpstr>
      <vt:lpstr>Solid Waste Assessment </vt:lpstr>
      <vt:lpstr>PowerPoint Presentation</vt:lpstr>
      <vt:lpstr>PowerPoint Presentation</vt:lpstr>
      <vt:lpstr>PowerPoint Presentation</vt:lpstr>
      <vt:lpstr>Questions, Comments and Direction From Town Council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Town of Southwest Ranches</dc:title>
  <dc:creator>MDS</dc:creator>
  <cp:lastModifiedBy>Emil Lopez</cp:lastModifiedBy>
  <cp:revision>1</cp:revision>
  <cp:lastPrinted>2025-08-12T22:38:55Z</cp:lastPrinted>
  <dcterms:created xsi:type="dcterms:W3CDTF">2013-07-16T21:59:30Z</dcterms:created>
  <dcterms:modified xsi:type="dcterms:W3CDTF">2025-08-12T22:53:49Z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0x01010013B995FA22BC254E99838C5F13604C1B</vt:lpwstr>
  </property>
  <property fmtid="{D5CDD505-2E9C-101B-9397-08002B2CF9AE}" pid="3" name="MediaServiceImageTags">
    <vt:lpwstr/>
  </property>
</Properties>
</file>