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145" r:id="rId4"/>
  </p:sldMasterIdLst>
  <p:notesMasterIdLst>
    <p:notesMasterId r:id="rId17"/>
  </p:notesMasterIdLst>
  <p:handoutMasterIdLst>
    <p:handoutMasterId r:id="rId18"/>
  </p:handoutMasterIdLst>
  <p:sldIdLst>
    <p:sldId id="452" r:id="rId5"/>
    <p:sldId id="459" r:id="rId6"/>
    <p:sldId id="456" r:id="rId7"/>
    <p:sldId id="326" r:id="rId8"/>
    <p:sldId id="462" r:id="rId9"/>
    <p:sldId id="463" r:id="rId10"/>
    <p:sldId id="464" r:id="rId11"/>
    <p:sldId id="322" r:id="rId12"/>
    <p:sldId id="465" r:id="rId13"/>
    <p:sldId id="466" r:id="rId14"/>
    <p:sldId id="413" r:id="rId15"/>
    <p:sldId id="398" r:id="rId16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9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7712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06C199-E9E3-466B-A988-A3846BFD5A41}" v="11" dt="2025-09-25T14:02:45.6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5" autoAdjust="0"/>
    <p:restoredTop sz="83179" autoAdjust="0"/>
  </p:normalViewPr>
  <p:slideViewPr>
    <p:cSldViewPr>
      <p:cViewPr>
        <p:scale>
          <a:sx n="67" d="100"/>
          <a:sy n="67" d="100"/>
        </p:scale>
        <p:origin x="584" y="-12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6" d="100"/>
          <a:sy n="76" d="100"/>
        </p:scale>
        <p:origin x="-2196" y="-90"/>
      </p:cViewPr>
      <p:guideLst>
        <p:guide orient="horz" pos="2929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 Lopez" userId="a1f944ac-5f27-44a2-84bb-96748bafd2df" providerId="ADAL" clId="{804387EF-5315-4F45-BC8B-29CF8D9F3F8E}"/>
    <pc:docChg chg="custSel addSld delSld modSld">
      <pc:chgData name="Emil Lopez" userId="a1f944ac-5f27-44a2-84bb-96748bafd2df" providerId="ADAL" clId="{804387EF-5315-4F45-BC8B-29CF8D9F3F8E}" dt="2025-09-25T21:58:47.684" v="361" actId="6549"/>
      <pc:docMkLst>
        <pc:docMk/>
      </pc:docMkLst>
      <pc:sldChg chg="del">
        <pc:chgData name="Emil Lopez" userId="a1f944ac-5f27-44a2-84bb-96748bafd2df" providerId="ADAL" clId="{804387EF-5315-4F45-BC8B-29CF8D9F3F8E}" dt="2025-09-25T13:58:18.491" v="127" actId="47"/>
        <pc:sldMkLst>
          <pc:docMk/>
          <pc:sldMk cId="0" sldId="272"/>
        </pc:sldMkLst>
      </pc:sldChg>
      <pc:sldChg chg="modSp mod">
        <pc:chgData name="Emil Lopez" userId="a1f944ac-5f27-44a2-84bb-96748bafd2df" providerId="ADAL" clId="{804387EF-5315-4F45-BC8B-29CF8D9F3F8E}" dt="2025-09-25T13:58:46.107" v="139" actId="20577"/>
        <pc:sldMkLst>
          <pc:docMk/>
          <pc:sldMk cId="0" sldId="322"/>
        </pc:sldMkLst>
        <pc:spChg chg="mod">
          <ac:chgData name="Emil Lopez" userId="a1f944ac-5f27-44a2-84bb-96748bafd2df" providerId="ADAL" clId="{804387EF-5315-4F45-BC8B-29CF8D9F3F8E}" dt="2025-09-25T13:58:46.107" v="139" actId="20577"/>
          <ac:spMkLst>
            <pc:docMk/>
            <pc:sldMk cId="0" sldId="322"/>
            <ac:spMk id="5" creationId="{7EA2E55B-4359-47DC-B55B-56C921E6B960}"/>
          </ac:spMkLst>
        </pc:spChg>
      </pc:sldChg>
      <pc:sldChg chg="modSp mod">
        <pc:chgData name="Emil Lopez" userId="a1f944ac-5f27-44a2-84bb-96748bafd2df" providerId="ADAL" clId="{804387EF-5315-4F45-BC8B-29CF8D9F3F8E}" dt="2025-09-25T13:56:35.228" v="120" actId="20577"/>
        <pc:sldMkLst>
          <pc:docMk/>
          <pc:sldMk cId="0" sldId="326"/>
        </pc:sldMkLst>
        <pc:spChg chg="mod">
          <ac:chgData name="Emil Lopez" userId="a1f944ac-5f27-44a2-84bb-96748bafd2df" providerId="ADAL" clId="{804387EF-5315-4F45-BC8B-29CF8D9F3F8E}" dt="2025-09-25T13:56:35.228" v="120" actId="20577"/>
          <ac:spMkLst>
            <pc:docMk/>
            <pc:sldMk cId="0" sldId="326"/>
            <ac:spMk id="32771" creationId="{C1B1E6DA-2873-4CA6-B05E-7C301A920EF2}"/>
          </ac:spMkLst>
        </pc:spChg>
      </pc:sldChg>
      <pc:sldChg chg="delSp modSp del mod">
        <pc:chgData name="Emil Lopez" userId="a1f944ac-5f27-44a2-84bb-96748bafd2df" providerId="ADAL" clId="{804387EF-5315-4F45-BC8B-29CF8D9F3F8E}" dt="2025-09-25T14:03:30.401" v="182" actId="2696"/>
        <pc:sldMkLst>
          <pc:docMk/>
          <pc:sldMk cId="557199059" sldId="371"/>
        </pc:sldMkLst>
        <pc:spChg chg="del mod">
          <ac:chgData name="Emil Lopez" userId="a1f944ac-5f27-44a2-84bb-96748bafd2df" providerId="ADAL" clId="{804387EF-5315-4F45-BC8B-29CF8D9F3F8E}" dt="2025-09-25T14:00:44.337" v="172" actId="478"/>
          <ac:spMkLst>
            <pc:docMk/>
            <pc:sldMk cId="557199059" sldId="371"/>
            <ac:spMk id="2" creationId="{776495C2-FED1-4480-BDB5-7D3269AF31EA}"/>
          </ac:spMkLst>
        </pc:spChg>
        <pc:graphicFrameChg chg="del">
          <ac:chgData name="Emil Lopez" userId="a1f944ac-5f27-44a2-84bb-96748bafd2df" providerId="ADAL" clId="{804387EF-5315-4F45-BC8B-29CF8D9F3F8E}" dt="2025-09-25T14:00:29.956" v="140" actId="478"/>
          <ac:graphicFrameMkLst>
            <pc:docMk/>
            <pc:sldMk cId="557199059" sldId="371"/>
            <ac:graphicFrameMk id="5" creationId="{00000000-0008-0000-0000-000002000000}"/>
          </ac:graphicFrameMkLst>
        </pc:graphicFrameChg>
      </pc:sldChg>
      <pc:sldChg chg="delSp del mod">
        <pc:chgData name="Emil Lopez" userId="a1f944ac-5f27-44a2-84bb-96748bafd2df" providerId="ADAL" clId="{804387EF-5315-4F45-BC8B-29CF8D9F3F8E}" dt="2025-09-25T13:57:36.041" v="123" actId="47"/>
        <pc:sldMkLst>
          <pc:docMk/>
          <pc:sldMk cId="0" sldId="385"/>
        </pc:sldMkLst>
        <pc:graphicFrameChg chg="del">
          <ac:chgData name="Emil Lopez" userId="a1f944ac-5f27-44a2-84bb-96748bafd2df" providerId="ADAL" clId="{804387EF-5315-4F45-BC8B-29CF8D9F3F8E}" dt="2025-09-25T13:57:02.850" v="121" actId="478"/>
          <ac:graphicFrameMkLst>
            <pc:docMk/>
            <pc:sldMk cId="0" sldId="385"/>
            <ac:graphicFrameMk id="3" creationId="{A37BD79A-F5E7-B8FD-8625-12EB641F4A49}"/>
          </ac:graphicFrameMkLst>
        </pc:graphicFrameChg>
      </pc:sldChg>
      <pc:sldChg chg="modSp mod">
        <pc:chgData name="Emil Lopez" userId="a1f944ac-5f27-44a2-84bb-96748bafd2df" providerId="ADAL" clId="{804387EF-5315-4F45-BC8B-29CF8D9F3F8E}" dt="2025-09-25T14:03:50.822" v="190" actId="20577"/>
        <pc:sldMkLst>
          <pc:docMk/>
          <pc:sldMk cId="0" sldId="398"/>
        </pc:sldMkLst>
        <pc:spChg chg="mod">
          <ac:chgData name="Emil Lopez" userId="a1f944ac-5f27-44a2-84bb-96748bafd2df" providerId="ADAL" clId="{804387EF-5315-4F45-BC8B-29CF8D9F3F8E}" dt="2025-09-25T14:03:50.822" v="190" actId="20577"/>
          <ac:spMkLst>
            <pc:docMk/>
            <pc:sldMk cId="0" sldId="398"/>
            <ac:spMk id="60418" creationId="{0FA7CB53-812E-4B0D-B004-58C4FC24C05A}"/>
          </ac:spMkLst>
        </pc:spChg>
      </pc:sldChg>
      <pc:sldChg chg="del">
        <pc:chgData name="Emil Lopez" userId="a1f944ac-5f27-44a2-84bb-96748bafd2df" providerId="ADAL" clId="{804387EF-5315-4F45-BC8B-29CF8D9F3F8E}" dt="2025-09-25T13:57:50.957" v="125" actId="47"/>
        <pc:sldMkLst>
          <pc:docMk/>
          <pc:sldMk cId="0" sldId="412"/>
        </pc:sldMkLst>
      </pc:sldChg>
      <pc:sldChg chg="add modNotesTx">
        <pc:chgData name="Emil Lopez" userId="a1f944ac-5f27-44a2-84bb-96748bafd2df" providerId="ADAL" clId="{804387EF-5315-4F45-BC8B-29CF8D9F3F8E}" dt="2025-09-25T21:58:47.684" v="361" actId="6549"/>
        <pc:sldMkLst>
          <pc:docMk/>
          <pc:sldMk cId="1190632209" sldId="413"/>
        </pc:sldMkLst>
      </pc:sldChg>
      <pc:sldChg chg="modSp mod">
        <pc:chgData name="Emil Lopez" userId="a1f944ac-5f27-44a2-84bb-96748bafd2df" providerId="ADAL" clId="{804387EF-5315-4F45-BC8B-29CF8D9F3F8E}" dt="2025-09-25T20:08:45.834" v="303" actId="20577"/>
        <pc:sldMkLst>
          <pc:docMk/>
          <pc:sldMk cId="4136098847" sldId="452"/>
        </pc:sldMkLst>
        <pc:spChg chg="mod">
          <ac:chgData name="Emil Lopez" userId="a1f944ac-5f27-44a2-84bb-96748bafd2df" providerId="ADAL" clId="{804387EF-5315-4F45-BC8B-29CF8D9F3F8E}" dt="2025-09-25T20:08:45.834" v="303" actId="20577"/>
          <ac:spMkLst>
            <pc:docMk/>
            <pc:sldMk cId="4136098847" sldId="452"/>
            <ac:spMk id="3" creationId="{DCE9A0E3-1DB7-C8C9-271F-B4D7737815EF}"/>
          </ac:spMkLst>
        </pc:spChg>
        <pc:spChg chg="mod">
          <ac:chgData name="Emil Lopez" userId="a1f944ac-5f27-44a2-84bb-96748bafd2df" providerId="ADAL" clId="{804387EF-5315-4F45-BC8B-29CF8D9F3F8E}" dt="2025-09-25T13:42:08.905" v="5" actId="20577"/>
          <ac:spMkLst>
            <pc:docMk/>
            <pc:sldMk cId="4136098847" sldId="452"/>
            <ac:spMk id="7173" creationId="{E829A8D4-4FC0-401D-812B-543A84BF85B3}"/>
          </ac:spMkLst>
        </pc:spChg>
      </pc:sldChg>
      <pc:sldChg chg="addSp delSp modSp mod">
        <pc:chgData name="Emil Lopez" userId="a1f944ac-5f27-44a2-84bb-96748bafd2df" providerId="ADAL" clId="{804387EF-5315-4F45-BC8B-29CF8D9F3F8E}" dt="2025-09-25T13:55:42.963" v="110" actId="255"/>
        <pc:sldMkLst>
          <pc:docMk/>
          <pc:sldMk cId="262559970" sldId="456"/>
        </pc:sldMkLst>
        <pc:spChg chg="mod">
          <ac:chgData name="Emil Lopez" userId="a1f944ac-5f27-44a2-84bb-96748bafd2df" providerId="ADAL" clId="{804387EF-5315-4F45-BC8B-29CF8D9F3F8E}" dt="2025-09-25T13:55:42.963" v="110" actId="255"/>
          <ac:spMkLst>
            <pc:docMk/>
            <pc:sldMk cId="262559970" sldId="456"/>
            <ac:spMk id="35842" creationId="{00000000-0000-0000-0000-000000000000}"/>
          </ac:spMkLst>
        </pc:spChg>
        <pc:picChg chg="del">
          <ac:chgData name="Emil Lopez" userId="a1f944ac-5f27-44a2-84bb-96748bafd2df" providerId="ADAL" clId="{804387EF-5315-4F45-BC8B-29CF8D9F3F8E}" dt="2025-09-25T13:49:00.157" v="85" actId="478"/>
          <ac:picMkLst>
            <pc:docMk/>
            <pc:sldMk cId="262559970" sldId="456"/>
            <ac:picMk id="4" creationId="{AEAA9EAC-2AC0-0A39-AE03-66F2A6A3844E}"/>
          </ac:picMkLst>
        </pc:picChg>
        <pc:picChg chg="add mod">
          <ac:chgData name="Emil Lopez" userId="a1f944ac-5f27-44a2-84bb-96748bafd2df" providerId="ADAL" clId="{804387EF-5315-4F45-BC8B-29CF8D9F3F8E}" dt="2025-09-25T13:54:54.533" v="92" actId="14100"/>
          <ac:picMkLst>
            <pc:docMk/>
            <pc:sldMk cId="262559970" sldId="456"/>
            <ac:picMk id="5" creationId="{8D163322-0C7D-A995-D6BF-76283106023D}"/>
          </ac:picMkLst>
        </pc:picChg>
      </pc:sldChg>
      <pc:sldChg chg="modSp mod">
        <pc:chgData name="Emil Lopez" userId="a1f944ac-5f27-44a2-84bb-96748bafd2df" providerId="ADAL" clId="{804387EF-5315-4F45-BC8B-29CF8D9F3F8E}" dt="2025-09-25T14:16:06.890" v="292" actId="6549"/>
        <pc:sldMkLst>
          <pc:docMk/>
          <pc:sldMk cId="3885802071" sldId="459"/>
        </pc:sldMkLst>
        <pc:spChg chg="mod">
          <ac:chgData name="Emil Lopez" userId="a1f944ac-5f27-44a2-84bb-96748bafd2df" providerId="ADAL" clId="{804387EF-5315-4F45-BC8B-29CF8D9F3F8E}" dt="2025-09-25T14:16:06.890" v="292" actId="6549"/>
          <ac:spMkLst>
            <pc:docMk/>
            <pc:sldMk cId="3885802071" sldId="459"/>
            <ac:spMk id="3" creationId="{00000000-0000-0000-0000-000000000000}"/>
          </ac:spMkLst>
        </pc:spChg>
        <pc:spChg chg="mod">
          <ac:chgData name="Emil Lopez" userId="a1f944ac-5f27-44a2-84bb-96748bafd2df" providerId="ADAL" clId="{804387EF-5315-4F45-BC8B-29CF8D9F3F8E}" dt="2025-09-25T13:44:55.689" v="76" actId="122"/>
          <ac:spMkLst>
            <pc:docMk/>
            <pc:sldMk cId="3885802071" sldId="459"/>
            <ac:spMk id="9218" creationId="{00000000-0000-0000-0000-000000000000}"/>
          </ac:spMkLst>
        </pc:spChg>
      </pc:sldChg>
      <pc:sldChg chg="del">
        <pc:chgData name="Emil Lopez" userId="a1f944ac-5f27-44a2-84bb-96748bafd2df" providerId="ADAL" clId="{804387EF-5315-4F45-BC8B-29CF8D9F3F8E}" dt="2025-09-25T14:03:33.340" v="183" actId="2696"/>
        <pc:sldMkLst>
          <pc:docMk/>
          <pc:sldMk cId="4271110236" sldId="460"/>
        </pc:sldMkLst>
      </pc:sldChg>
      <pc:sldChg chg="del">
        <pc:chgData name="Emil Lopez" userId="a1f944ac-5f27-44a2-84bb-96748bafd2df" providerId="ADAL" clId="{804387EF-5315-4F45-BC8B-29CF8D9F3F8E}" dt="2025-09-25T14:03:41.792" v="184" actId="2696"/>
        <pc:sldMkLst>
          <pc:docMk/>
          <pc:sldMk cId="2393963418" sldId="461"/>
        </pc:sldMkLst>
      </pc:sldChg>
      <pc:sldChg chg="add modNotesTx">
        <pc:chgData name="Emil Lopez" userId="a1f944ac-5f27-44a2-84bb-96748bafd2df" providerId="ADAL" clId="{804387EF-5315-4F45-BC8B-29CF8D9F3F8E}" dt="2025-09-25T21:57:38.283" v="324" actId="6549"/>
        <pc:sldMkLst>
          <pc:docMk/>
          <pc:sldMk cId="0" sldId="462"/>
        </pc:sldMkLst>
      </pc:sldChg>
      <pc:sldChg chg="add modNotesTx">
        <pc:chgData name="Emil Lopez" userId="a1f944ac-5f27-44a2-84bb-96748bafd2df" providerId="ADAL" clId="{804387EF-5315-4F45-BC8B-29CF8D9F3F8E}" dt="2025-09-25T21:57:54.173" v="358" actId="20577"/>
        <pc:sldMkLst>
          <pc:docMk/>
          <pc:sldMk cId="0" sldId="463"/>
        </pc:sldMkLst>
      </pc:sldChg>
      <pc:sldChg chg="add">
        <pc:chgData name="Emil Lopez" userId="a1f944ac-5f27-44a2-84bb-96748bafd2df" providerId="ADAL" clId="{804387EF-5315-4F45-BC8B-29CF8D9F3F8E}" dt="2025-09-25T13:58:10.513" v="126"/>
        <pc:sldMkLst>
          <pc:docMk/>
          <pc:sldMk cId="0" sldId="464"/>
        </pc:sldMkLst>
      </pc:sldChg>
      <pc:sldChg chg="modSp add mod">
        <pc:chgData name="Emil Lopez" userId="a1f944ac-5f27-44a2-84bb-96748bafd2df" providerId="ADAL" clId="{804387EF-5315-4F45-BC8B-29CF8D9F3F8E}" dt="2025-09-25T14:05:17.489" v="276" actId="14100"/>
        <pc:sldMkLst>
          <pc:docMk/>
          <pc:sldMk cId="482481509" sldId="465"/>
        </pc:sldMkLst>
        <pc:spChg chg="mod">
          <ac:chgData name="Emil Lopez" userId="a1f944ac-5f27-44a2-84bb-96748bafd2df" providerId="ADAL" clId="{804387EF-5315-4F45-BC8B-29CF8D9F3F8E}" dt="2025-09-25T14:05:17.489" v="276" actId="14100"/>
          <ac:spMkLst>
            <pc:docMk/>
            <pc:sldMk cId="482481509" sldId="465"/>
            <ac:spMk id="2" creationId="{776495C2-FED1-4480-BDB5-7D3269AF31EA}"/>
          </ac:spMkLst>
        </pc:spChg>
        <pc:picChg chg="mod">
          <ac:chgData name="Emil Lopez" userId="a1f944ac-5f27-44a2-84bb-96748bafd2df" providerId="ADAL" clId="{804387EF-5315-4F45-BC8B-29CF8D9F3F8E}" dt="2025-09-25T14:01:14.863" v="175" actId="14100"/>
          <ac:picMkLst>
            <pc:docMk/>
            <pc:sldMk cId="482481509" sldId="465"/>
            <ac:picMk id="7" creationId="{03837CE3-ECA5-CDDE-FC75-9CE3DDCAD78C}"/>
          </ac:picMkLst>
        </pc:picChg>
      </pc:sldChg>
      <pc:sldChg chg="addSp delSp modSp add mod modNotesTx">
        <pc:chgData name="Emil Lopez" userId="a1f944ac-5f27-44a2-84bb-96748bafd2df" providerId="ADAL" clId="{804387EF-5315-4F45-BC8B-29CF8D9F3F8E}" dt="2025-09-25T15:20:11.729" v="299" actId="14100"/>
        <pc:sldMkLst>
          <pc:docMk/>
          <pc:sldMk cId="47847889" sldId="466"/>
        </pc:sldMkLst>
        <pc:spChg chg="mod">
          <ac:chgData name="Emil Lopez" userId="a1f944ac-5f27-44a2-84bb-96748bafd2df" providerId="ADAL" clId="{804387EF-5315-4F45-BC8B-29CF8D9F3F8E}" dt="2025-09-25T14:14:18.960" v="283" actId="14100"/>
          <ac:spMkLst>
            <pc:docMk/>
            <pc:sldMk cId="47847889" sldId="466"/>
            <ac:spMk id="2" creationId="{F76A2AA7-1045-F32D-635B-BAE8F9DE2FE7}"/>
          </ac:spMkLst>
        </pc:spChg>
        <pc:picChg chg="add del mod">
          <ac:chgData name="Emil Lopez" userId="a1f944ac-5f27-44a2-84bb-96748bafd2df" providerId="ADAL" clId="{804387EF-5315-4F45-BC8B-29CF8D9F3F8E}" dt="2025-09-25T15:19:32.985" v="293" actId="478"/>
          <ac:picMkLst>
            <pc:docMk/>
            <pc:sldMk cId="47847889" sldId="466"/>
            <ac:picMk id="4" creationId="{AEE0AE17-10BA-832A-715A-35878D14971F}"/>
          </ac:picMkLst>
        </pc:picChg>
        <pc:picChg chg="add mod">
          <ac:chgData name="Emil Lopez" userId="a1f944ac-5f27-44a2-84bb-96748bafd2df" providerId="ADAL" clId="{804387EF-5315-4F45-BC8B-29CF8D9F3F8E}" dt="2025-09-25T15:20:11.729" v="299" actId="14100"/>
          <ac:picMkLst>
            <pc:docMk/>
            <pc:sldMk cId="47847889" sldId="466"/>
            <ac:picMk id="5" creationId="{93505410-991E-7F4C-EB43-D65695E59B24}"/>
          </ac:picMkLst>
        </pc:picChg>
        <pc:picChg chg="del mod">
          <ac:chgData name="Emil Lopez" userId="a1f944ac-5f27-44a2-84bb-96748bafd2df" providerId="ADAL" clId="{804387EF-5315-4F45-BC8B-29CF8D9F3F8E}" dt="2025-09-25T14:12:56.917" v="277" actId="478"/>
          <ac:picMkLst>
            <pc:docMk/>
            <pc:sldMk cId="47847889" sldId="466"/>
            <ac:picMk id="9" creationId="{A152ABAF-3921-29AF-9D3A-43524AEB7660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89731724496718"/>
          <c:y val="2.9577855513793657E-2"/>
          <c:w val="0.90998283264143975"/>
          <c:h val="0.8816232639635766"/>
        </c:manualLayout>
      </c:layout>
      <c:lineChart>
        <c:grouping val="standard"/>
        <c:varyColors val="0"/>
        <c:ser>
          <c:idx val="0"/>
          <c:order val="0"/>
          <c:spPr>
            <a:ln w="28542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5.9298098682657195E-2"/>
                  <c:y val="0.1250267834672571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598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EE9381C-E1A0-40D2-9FED-DA35B590F8F3}" type="VALUE">
                      <a:rPr lang="en-US" smtClean="0"/>
                      <a:pPr>
                        <a:defRPr sz="1598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r>
                      <a:rPr lang="en-US" u="sng" dirty="0"/>
                      <a:t>0.3612*</a:t>
                    </a:r>
                    <a:r>
                      <a:rPr lang="en-US" dirty="0"/>
                      <a:t>4.4629</a:t>
                    </a:r>
                  </a:p>
                </c:rich>
              </c:tx>
              <c:spPr>
                <a:noFill/>
                <a:ln w="25371">
                  <a:noFill/>
                </a:ln>
              </c:sp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2487633281334122E-2"/>
                      <c:h val="0.2267090073489972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7DD0-401D-9059-2D0E215B33CD}"/>
                </c:ext>
              </c:extLst>
            </c:dLbl>
            <c:dLbl>
              <c:idx val="1"/>
              <c:layout>
                <c:manualLayout>
                  <c:x val="-5.2368254843647592E-2"/>
                  <c:y val="0.1705903903957123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598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CA801CB-5BB1-43DF-9D26-C3F57A0D6667}" type="VALUE">
                      <a:rPr lang="en-US" smtClean="0"/>
                      <a:pPr>
                        <a:defRPr sz="1598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endParaRPr lang="en-US" dirty="0"/>
                  </a:p>
                  <a:p>
                    <a:pPr>
                      <a:defRPr sz="1598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u="sng" dirty="0"/>
                      <a:t>0.3342*</a:t>
                    </a:r>
                  </a:p>
                  <a:p>
                    <a:pPr>
                      <a:defRPr sz="1598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4.8311</a:t>
                    </a:r>
                  </a:p>
                </c:rich>
              </c:tx>
              <c:spPr>
                <a:noFill/>
                <a:ln w="25371">
                  <a:noFill/>
                </a:ln>
              </c:sp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2487633281334122E-2"/>
                      <c:h val="0.2013624758571792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DD0-401D-9059-2D0E215B33CD}"/>
                </c:ext>
              </c:extLst>
            </c:dLbl>
            <c:dLbl>
              <c:idx val="2"/>
              <c:layout>
                <c:manualLayout>
                  <c:x val="-5.7803042479079893E-2"/>
                  <c:y val="0.1347677844170476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598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EA5CEB6-017C-4A02-88FA-3204460231D6}" type="VALUE">
                      <a:rPr lang="en-US" smtClean="0"/>
                      <a:pPr>
                        <a:defRPr sz="1598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endParaRPr lang="en-US" dirty="0"/>
                  </a:p>
                  <a:p>
                    <a:pPr>
                      <a:defRPr sz="1598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u="sng" dirty="0"/>
                      <a:t>0.4439*</a:t>
                    </a:r>
                  </a:p>
                  <a:p>
                    <a:pPr>
                      <a:defRPr sz="1598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/>
                      <a:t>4.6564</a:t>
                    </a:r>
                  </a:p>
                </c:rich>
              </c:tx>
              <c:spPr>
                <a:noFill/>
                <a:ln w="25371">
                  <a:noFill/>
                </a:ln>
              </c:sp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2487633281334122E-2"/>
                      <c:h val="0.20136247585717928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7DD0-401D-9059-2D0E215B33CD}"/>
                </c:ext>
              </c:extLst>
            </c:dLbl>
            <c:dLbl>
              <c:idx val="3"/>
              <c:layout>
                <c:manualLayout>
                  <c:x val="-5.5364558499848053E-2"/>
                  <c:y val="7.399859700082304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598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492E321-96FD-428C-AB5B-04C6B3DB824B}" type="VALUE">
                      <a:rPr lang="en-US" smtClean="0"/>
                      <a:pPr>
                        <a:defRPr sz="1598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endParaRPr lang="en-US" dirty="0"/>
                  </a:p>
                  <a:p>
                    <a:pPr>
                      <a:defRPr sz="1598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endParaRPr lang="en-US"/>
                  </a:p>
                </c:rich>
              </c:tx>
              <c:spPr>
                <a:noFill/>
                <a:ln w="25371">
                  <a:noFill/>
                </a:ln>
              </c:sp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2487686505940567E-2"/>
                      <c:h val="9.73741683489930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DD0-401D-9059-2D0E215B33CD}"/>
                </c:ext>
              </c:extLst>
            </c:dLbl>
            <c:dLbl>
              <c:idx val="4"/>
              <c:layout>
                <c:manualLayout>
                  <c:x val="-6.290801014361018E-2"/>
                  <c:y val="7.3510975572698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598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CDAC3D93-C1DA-4738-9978-B472B318369F}" type="VALUE">
                      <a:rPr lang="en-US" smtClean="0"/>
                      <a:pPr>
                        <a:defRPr sz="1598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endParaRPr lang="en-US" dirty="0"/>
                  </a:p>
                  <a:p>
                    <a:pPr>
                      <a:defRPr sz="1598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endParaRPr lang="en-US"/>
                  </a:p>
                </c:rich>
              </c:tx>
              <c:spPr>
                <a:noFill/>
                <a:ln w="25371">
                  <a:noFill/>
                </a:ln>
              </c:sp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3373626143787335E-2"/>
                      <c:h val="0.1158076867836802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7DD0-401D-9059-2D0E215B33CD}"/>
                </c:ext>
              </c:extLst>
            </c:dLbl>
            <c:dLbl>
              <c:idx val="5"/>
              <c:layout>
                <c:manualLayout>
                  <c:x val="-4.9241546198542978E-2"/>
                  <c:y val="0.1056941565452524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598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58B593D4-58FB-48CD-8282-D44EE5FE2CF8}" type="VALUE">
                      <a:rPr lang="en-US" smtClean="0">
                        <a:solidFill>
                          <a:schemeClr val="tx1"/>
                        </a:solidFill>
                      </a:rPr>
                      <a:pPr>
                        <a:defRPr sz="1598" b="1" i="0" u="none" strike="noStrike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endParaRPr lang="en-US" dirty="0">
                      <a:solidFill>
                        <a:schemeClr val="tx1"/>
                      </a:solidFill>
                    </a:endParaRPr>
                  </a:p>
                  <a:p>
                    <a:pPr>
                      <a:defRPr sz="1598" b="1" i="0" u="none" strike="noStrike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endParaRPr lang="en-US"/>
                  </a:p>
                </c:rich>
              </c:tx>
              <c:spPr>
                <a:noFill/>
                <a:ln w="25371">
                  <a:noFill/>
                </a:ln>
              </c:sp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DD0-401D-9059-2D0E215B33CD}"/>
                </c:ext>
              </c:extLst>
            </c:dLbl>
            <c:dLbl>
              <c:idx val="6"/>
              <c:layout>
                <c:manualLayout>
                  <c:x val="-1.7045508562376112E-2"/>
                  <c:y val="7.480359439974257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598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2CD6324-2138-402E-9240-5ADAAC71F12B}" type="VALUE">
                      <a:rPr lang="en-US" smtClean="0"/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598" b="1" i="0" u="none" strike="noStrike" kern="1200" baseline="0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t>[VALUE]</a:t>
                    </a:fld>
                    <a:endParaRPr lang="en-US" sz="1598" b="1" i="0" u="none" strike="noStrike" kern="1200" baseline="0" dirty="0">
                      <a:solidFill>
                        <a:schemeClr val="tx1"/>
                      </a:solidFill>
                    </a:endParaRPr>
                  </a:p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 sz="1598" b="1" i="0" u="none" strike="noStrike" kern="1200" baseline="0"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endParaRPr lang="en-US"/>
                  </a:p>
                </c:rich>
              </c:tx>
              <c:spPr>
                <a:noFill/>
                <a:ln w="25371">
                  <a:noFill/>
                </a:ln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041907878276229"/>
                      <c:h val="0.1180755484669727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7DD0-401D-9059-2D0E215B33CD}"/>
                </c:ext>
              </c:extLst>
            </c:dLbl>
            <c:spPr>
              <a:noFill/>
              <a:ln w="25371">
                <a:noFill/>
              </a:ln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98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'Non Departmental 3900'!$A$118:$A$123</c:f>
              <c:strCache>
                <c:ptCount val="6"/>
                <c:pt idx="0">
                  <c:v>FY 2021 Actual </c:v>
                </c:pt>
                <c:pt idx="1">
                  <c:v>FY 2022 Actual</c:v>
                </c:pt>
                <c:pt idx="2">
                  <c:v>FY 2023 Actual</c:v>
                </c:pt>
                <c:pt idx="3">
                  <c:v>FY 2024 Actual</c:v>
                </c:pt>
                <c:pt idx="4">
                  <c:v>FY 2025 Actual</c:v>
                </c:pt>
                <c:pt idx="5">
                  <c:v>FY 2026 Proposed</c:v>
                </c:pt>
              </c:strCache>
            </c:strRef>
          </c:cat>
          <c:val>
            <c:numRef>
              <c:f>'Non Departmental 3900'!$B$118:$B$123</c:f>
              <c:numCache>
                <c:formatCode>0.0000</c:formatCode>
                <c:ptCount val="6"/>
                <c:pt idx="0">
                  <c:v>4.25</c:v>
                </c:pt>
                <c:pt idx="1">
                  <c:v>4.25</c:v>
                </c:pt>
                <c:pt idx="2">
                  <c:v>3.9</c:v>
                </c:pt>
                <c:pt idx="3">
                  <c:v>3.9</c:v>
                </c:pt>
                <c:pt idx="4">
                  <c:v>3.9</c:v>
                </c:pt>
                <c:pt idx="5">
                  <c:v>3.9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7DD0-401D-9059-2D0E215B33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2833944"/>
        <c:axId val="282834336"/>
      </c:lineChart>
      <c:catAx>
        <c:axId val="2828339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14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9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2834336"/>
        <c:crosses val="autoZero"/>
        <c:auto val="1"/>
        <c:lblAlgn val="ctr"/>
        <c:lblOffset val="100"/>
        <c:noMultiLvlLbl val="0"/>
      </c:catAx>
      <c:valAx>
        <c:axId val="282834336"/>
        <c:scaling>
          <c:orientation val="minMax"/>
          <c:max val="5"/>
          <c:min val="2"/>
        </c:scaling>
        <c:delete val="0"/>
        <c:axPos val="l"/>
        <c:majorGridlines>
          <c:spPr>
            <a:ln w="9514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00" sourceLinked="1"/>
        <c:majorTickMark val="out"/>
        <c:minorTickMark val="none"/>
        <c:tickLblPos val="nextTo"/>
        <c:spPr>
          <a:ln w="9514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59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2833944"/>
        <c:crosses val="autoZero"/>
        <c:crossBetween val="between"/>
      </c:valAx>
      <c:spPr>
        <a:noFill/>
        <a:ln w="25371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932A527-CD73-4C07-B110-51FFFF13EE6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6888" cy="465138"/>
          </a:xfrm>
          <a:prstGeom prst="rect">
            <a:avLst/>
          </a:prstGeom>
        </p:spPr>
        <p:txBody>
          <a:bodyPr vert="horz" lIns="93158" tIns="46578" rIns="93158" bIns="46578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9ED290-150F-440F-8FA2-1C584254418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1926" y="0"/>
            <a:ext cx="3036888" cy="465138"/>
          </a:xfrm>
          <a:prstGeom prst="rect">
            <a:avLst/>
          </a:prstGeom>
        </p:spPr>
        <p:txBody>
          <a:bodyPr vert="horz" lIns="93158" tIns="46578" rIns="93158" bIns="46578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47BC48B-0070-41EA-93F6-C589816C536A}" type="datetimeFigureOut">
              <a:rPr lang="en-US"/>
              <a:pPr>
                <a:defRPr/>
              </a:pPr>
              <a:t>9/25/2025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7B7D97-CA99-450D-8AB3-C01150D10A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6888" cy="465138"/>
          </a:xfrm>
          <a:prstGeom prst="rect">
            <a:avLst/>
          </a:prstGeom>
        </p:spPr>
        <p:txBody>
          <a:bodyPr vert="horz" lIns="93158" tIns="46578" rIns="93158" bIns="46578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D9C9F7-0585-46E9-9006-6B7D0C7F5D2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1926" y="8829675"/>
            <a:ext cx="3036888" cy="465138"/>
          </a:xfrm>
          <a:prstGeom prst="rect">
            <a:avLst/>
          </a:prstGeom>
        </p:spPr>
        <p:txBody>
          <a:bodyPr vert="horz" wrap="square" lIns="93158" tIns="46578" rIns="93158" bIns="46578" numCol="1" anchor="b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9FAA498-2DD9-41FF-8058-BBB53CC52D5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62FF8FC-75AB-4E85-9D8D-0456F55BF24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6888" cy="465138"/>
          </a:xfrm>
          <a:prstGeom prst="rect">
            <a:avLst/>
          </a:prstGeom>
        </p:spPr>
        <p:txBody>
          <a:bodyPr vert="horz" lIns="93158" tIns="46578" rIns="93158" bIns="46578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0F1F75-38A6-4DEF-BD85-704A74CC59C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71926" y="0"/>
            <a:ext cx="3036888" cy="465138"/>
          </a:xfrm>
          <a:prstGeom prst="rect">
            <a:avLst/>
          </a:prstGeom>
        </p:spPr>
        <p:txBody>
          <a:bodyPr vert="horz" lIns="93158" tIns="46578" rIns="93158" bIns="46578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31FA70B-1F65-43D8-AB53-2272D9DFE311}" type="datetimeFigureOut">
              <a:rPr lang="en-US"/>
              <a:pPr>
                <a:defRPr/>
              </a:pPr>
              <a:t>9/25/2025</a:t>
            </a:fld>
            <a:endParaRPr lang="en-US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A080D40-58A5-473B-AF71-CB9F7F2A9C4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58" tIns="46578" rIns="93158" bIns="46578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9D16500-0568-4C6C-826F-C194F6E5C3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1676" y="4416426"/>
            <a:ext cx="5607050" cy="4183063"/>
          </a:xfrm>
          <a:prstGeom prst="rect">
            <a:avLst/>
          </a:prstGeom>
        </p:spPr>
        <p:txBody>
          <a:bodyPr vert="horz" lIns="93158" tIns="46578" rIns="93158" bIns="46578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BD0998-C968-4C67-92FB-5A6469EC84E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6888" cy="465138"/>
          </a:xfrm>
          <a:prstGeom prst="rect">
            <a:avLst/>
          </a:prstGeom>
        </p:spPr>
        <p:txBody>
          <a:bodyPr vert="horz" lIns="93158" tIns="46578" rIns="93158" bIns="46578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C21EBE-6062-4DC0-97B5-707F0F5D61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71926" y="8829675"/>
            <a:ext cx="3036888" cy="465138"/>
          </a:xfrm>
          <a:prstGeom prst="rect">
            <a:avLst/>
          </a:prstGeom>
        </p:spPr>
        <p:txBody>
          <a:bodyPr vert="horz" wrap="square" lIns="93158" tIns="46578" rIns="93158" bIns="46578" numCol="1" anchor="b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9ADB645-81B0-495C-8547-97A73768744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1D7C34-7398-4EDA-B9A5-4983E2250A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9ADB645-81B0-495C-8547-97A73768744B}" type="slidenum">
              <a:rPr lang="en-US" altLang="en-US" smtClean="0"/>
              <a:pPr>
                <a:defRPr/>
              </a:pPr>
              <a:t>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426918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05493-C435-CBE9-F0E0-7829840D6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2FE842-3B6C-4F7D-AC7A-3C3AD50DF1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1153F5-19B7-60BC-C41D-696A4EE26B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 transparency, a similar exhibit will be added to the budget book.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349D4A-61B7-D342-A1B0-E14D32AAC3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BD08E13-496E-4571-8122-AF7B5B7C1DA7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9699DB-B1D4-A03F-CD50-1875A6FB2CC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2BFA622B-CF9E-45A8-B2A4-E284EB7C0DA2}" type="datetime1">
              <a:rPr lang="en-US" smtClean="0"/>
              <a:t>9/25/2025</a:t>
            </a:fld>
            <a:endParaRPr lang="en-US"/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DB3C182D-BBDB-BB44-02AD-DEB6692AFA62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3766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66">
              <a:defRPr/>
            </a:pPr>
            <a:r>
              <a:rPr lang="en-US" altLang="en-US" b="1" dirty="0"/>
              <a:t>See excel file for reference and address any possible questions</a:t>
            </a:r>
          </a:p>
          <a:p>
            <a:pPr defTabSz="914266">
              <a:defRPr/>
            </a:pPr>
            <a:r>
              <a:rPr lang="en-US" altLang="en-US" dirty="0"/>
              <a:t>Note: Within Operating Expenses, Public Safety makes up 67% or $8.6MM and 34% ($8.06MM) of the GF expenditures ($25.378MM).</a:t>
            </a:r>
          </a:p>
          <a:p>
            <a:pPr defTabSz="914266">
              <a:defRPr/>
            </a:pPr>
            <a:r>
              <a:rPr lang="en-US" altLang="en-US" dirty="0"/>
              <a:t>FY2026 Budget does not include funding for the acquisition of land for the EOC.  That said, the Town has enough funds in reserves without impacting 25% fund balance policy requirements.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BD08E13-496E-4571-8122-AF7B5B7C1DA7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8680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>
            <a:extLst>
              <a:ext uri="{FF2B5EF4-FFF2-40B4-BE49-F238E27FC236}">
                <a16:creationId xmlns:a16="http://schemas.microsoft.com/office/drawing/2014/main" id="{6E48180F-0F01-4BF9-8ACA-FC45E3B6D0F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Notes Placeholder 2">
            <a:extLst>
              <a:ext uri="{FF2B5EF4-FFF2-40B4-BE49-F238E27FC236}">
                <a16:creationId xmlns:a16="http://schemas.microsoft.com/office/drawing/2014/main" id="{594001D0-D4CA-48B8-9C74-90898C82F7D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D07FE0-EA45-45A9-9A00-19F70BFCE6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9ADB645-81B0-495C-8547-97A73768744B}" type="slidenum">
              <a:rPr lang="en-US" altLang="en-US" smtClean="0"/>
              <a:pPr>
                <a:defRPr/>
              </a:pPr>
              <a:t>12</a:t>
            </a:fld>
            <a:endParaRPr lang="en-US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406400" y="696913"/>
            <a:ext cx="61976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4CA24D-D89F-4329-8318-A9837B7BA2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9ADB645-81B0-495C-8547-97A73768744B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9073005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baseline="0" dirty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5BEDA91-E270-4347-9020-74203CC00ED9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BB0CB7-AD1D-C357-1840-98AFF4619DD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14C5FA88-516F-4D95-B359-4103DFE3BD18}" type="datetime1">
              <a:rPr lang="en-US" smtClean="0"/>
              <a:t>9/25/2025</a:t>
            </a:fld>
            <a:endParaRPr lang="en-US"/>
          </a:p>
        </p:txBody>
      </p:sp>
      <p:sp>
        <p:nvSpPr>
          <p:cNvPr id="3" name="Header Placeholder 2">
            <a:extLst>
              <a:ext uri="{FF2B5EF4-FFF2-40B4-BE49-F238E27FC236}">
                <a16:creationId xmlns:a16="http://schemas.microsoft.com/office/drawing/2014/main" id="{8D29F42A-0409-49FD-6AD4-8701A4470C23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1136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B64C5E-C319-43B1-AB3F-DC3B9169EA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9ADB645-81B0-495C-8547-97A73768744B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22140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/>
              <a:t>The range of combined operating and debt millages for Broward County FY25</a:t>
            </a:r>
            <a:endParaRPr lang="en-US" altLang="en-US" baseline="0" dirty="0"/>
          </a:p>
        </p:txBody>
      </p:sp>
      <p:sp>
        <p:nvSpPr>
          <p:cNvPr id="368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841" indent="-285708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2833" indent="-22856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599965" indent="-22856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099" indent="-228567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232" indent="-2285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364" indent="-2285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8498" indent="-2285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5630" indent="-2285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5BEDA91-E270-4347-9020-74203CC00ED9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BB0CB7-AD1D-C357-1840-98AFF4619DDF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14C5FA88-516F-4D95-B359-4103DFE3BD18}" type="datetime1">
              <a:rPr lang="en-US" smtClean="0"/>
              <a:t>9/25/2025</a:t>
            </a:fld>
            <a:endParaRPr lang="en-US"/>
          </a:p>
        </p:txBody>
      </p:sp>
      <p:sp>
        <p:nvSpPr>
          <p:cNvPr id="3" name="Header Placeholder 2">
            <a:extLst>
              <a:ext uri="{FF2B5EF4-FFF2-40B4-BE49-F238E27FC236}">
                <a16:creationId xmlns:a16="http://schemas.microsoft.com/office/drawing/2014/main" id="{8D29F42A-0409-49FD-6AD4-8701A4470C23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2480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66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D08E13-496E-4571-8122-AF7B5B7C1DA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F2C9DD-6492-0BBA-36A9-CE0D71C79E1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6559F022-5BF0-44BF-B72A-2018A2A7E434}" type="datetime1">
              <a:rPr lang="en-US" smtClean="0"/>
              <a:t>9/25/2025</a:t>
            </a:fld>
            <a:endParaRPr lang="en-US"/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D609A018-3100-4767-4A75-FE835C33E6DB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660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baseline="0" dirty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841" indent="-285708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2833" indent="-228567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599965" indent="-228567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099" indent="-228567"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232" indent="-2285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364" indent="-2285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8498" indent="-2285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5630" indent="-22856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defTabSz="914266" fontAlgn="base">
              <a:spcBef>
                <a:spcPct val="0"/>
              </a:spcBef>
              <a:spcAft>
                <a:spcPct val="0"/>
              </a:spcAft>
              <a:defRPr/>
            </a:pPr>
            <a:fld id="{94709945-E3BC-4611-9FC4-CB10AC975B88}" type="slidenum">
              <a:rPr lang="en-US" altLang="en-US">
                <a:solidFill>
                  <a:prstClr val="black"/>
                </a:solidFill>
                <a:latin typeface="Calibri" panose="020F0502020204030204" pitchFamily="34" charset="0"/>
              </a:rPr>
              <a:pPr defTabSz="914266"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n-US" altLang="en-US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22533" name="Header Placeholder 1"/>
          <p:cNvSpPr>
            <a:spLocks noGrp="1"/>
          </p:cNvSpPr>
          <p:nvPr>
            <p:ph type="hdr" sz="quarter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9825" indent="-288394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2pPr>
            <a:lvl3pPr marL="1153575" indent="-230715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3pPr>
            <a:lvl4pPr marL="1615006" indent="-230715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4pPr>
            <a:lvl5pPr marL="2076435" indent="-230715"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5pPr>
            <a:lvl6pPr marL="2537865" indent="-23071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6pPr>
            <a:lvl7pPr marL="2999295" indent="-23071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7pPr>
            <a:lvl8pPr marL="3460726" indent="-23071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8pPr>
            <a:lvl9pPr marL="3922155" indent="-23071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anose="020B0603020202020204" pitchFamily="34" charset="0"/>
              </a:defRPr>
            </a:lvl9pPr>
          </a:lstStyle>
          <a:p>
            <a:pPr defTabSz="91426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 pitchFamily="34" charset="0"/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7636729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897F07-4CE1-41FD-85B4-DFED692AE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9ADB645-81B0-495C-8547-97A73768744B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953933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Taxes with 3.9000 Millage Rate</a:t>
            </a:r>
          </a:p>
          <a:p>
            <a:r>
              <a:rPr lang="en-US" dirty="0"/>
              <a:t>See excel for detail and breakdown.  In case of questions.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BD08E13-496E-4571-8122-AF7B5B7C1DA7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F9C8E4-8EA0-473D-5456-D1259B8CFD7B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2BFA622B-CF9E-45A8-B2A4-E284EB7C0DA2}" type="datetime1">
              <a:rPr lang="en-US" smtClean="0"/>
              <a:t>9/25/2025</a:t>
            </a:fld>
            <a:endParaRPr lang="en-US"/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12553963-48FE-44A2-DA58-8A5460522DC8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1340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EBE3FEF-E2C2-4E9E-BB30-3B19C33E35D6}" type="datetime1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091D29-DDA5-4D01-BA49-CE72928E900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743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2CD5B-F23B-4C5E-A652-EF26888FB5F8}" type="datetime1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320870-5FA4-4BDC-A830-AF8F01EA3DE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053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2989FA-2E81-4DC2-BB87-436FC893AC8E}" type="datetime1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81F021-7BD0-40C9-997E-44C365C8904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066057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C04D66-0459-424A-ADBD-A0B3AE92BE31}" type="datetime1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936212-A7B4-4BBC-8F67-A3877FD512C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73949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BF5EA5-6F64-4D8B-A2E6-FD4FFCB0AB40}" type="datetime1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E35B12-6D36-4B63-B8D9-0BE8DC17D18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13541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7EADD6-8F03-44CA-A485-EA17C1DF1F42}" type="datetime1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59850F-EA88-4B66-A6ED-76C31AD196B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5264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F0844B-FBE5-41CE-8853-B3A4279D1D21}" type="datetime1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A9968A-CC9E-4A90-BCD5-08D38B79F52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6928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EEBAFA-E74B-4CD1-8139-AB4975439443}" type="datetime1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2930FA-8C17-4769-9F7C-9BF178D4C6B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868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38CB79E-FA1C-4668-A14C-E84B26AE0588}" type="datetime1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202BD0-560B-4744-9789-A35966BC770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680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FB4ED05-5B18-4064-B4FE-071DE6DDC139}" type="datetime1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D066DE-82B0-46BE-94A5-F7513BA8238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626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7D645EF-97F5-42C2-BEF5-A99C2B3325E0}" type="datetime1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AE778-0C14-44E0-B6A5-0193E8A242F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9828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44AA74-48B7-492D-A324-15BDE63F998D}" type="datetime1">
              <a:rPr lang="en-US" smtClean="0"/>
              <a:t>9/25/2025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405EC8-1EAA-4160-BBE6-73F7769A992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73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84B1C9E-A69D-44B8-A030-60A901B94779}" type="datetime1">
              <a:rPr lang="en-US" smtClean="0"/>
              <a:t>9/25/2025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831327" y="6032302"/>
            <a:ext cx="683339" cy="365125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8D697D1-0F4B-49E4-8429-9AB1EB2344C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358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E9AD2C-C1DE-4879-8D33-3CA39F958BA8}" type="datetime1">
              <a:rPr lang="en-US" smtClean="0"/>
              <a:t>9/25/2025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B409E7-B92C-409C-B8DE-771F1C2C8C4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513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A1156F-CA05-4EA0-86E4-BB499DEF5F2C}" type="datetime1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8062E5-A81C-43BE-8D25-052B3FC618C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621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639831-F2CE-4DBF-A9F6-19552BC5E0FA}" type="datetime1">
              <a:rPr lang="en-US" smtClean="0"/>
              <a:t>9/25/2025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3AE778-0C14-44E0-B6A5-0193E8A242F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613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A32FC5A-EE63-4E80-BF1D-0CF50F4CFE4F}" type="datetime1">
              <a:rPr lang="en-US" smtClean="0"/>
              <a:t>9/25/2025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813AE778-0C14-44E0-B6A5-0193E8A242F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441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146" r:id="rId1"/>
    <p:sldLayoutId id="2147485147" r:id="rId2"/>
    <p:sldLayoutId id="2147485148" r:id="rId3"/>
    <p:sldLayoutId id="2147485149" r:id="rId4"/>
    <p:sldLayoutId id="2147485150" r:id="rId5"/>
    <p:sldLayoutId id="2147485151" r:id="rId6"/>
    <p:sldLayoutId id="2147485152" r:id="rId7"/>
    <p:sldLayoutId id="2147485153" r:id="rId8"/>
    <p:sldLayoutId id="2147485154" r:id="rId9"/>
    <p:sldLayoutId id="2147485155" r:id="rId10"/>
    <p:sldLayoutId id="2147485156" r:id="rId11"/>
    <p:sldLayoutId id="2147485157" r:id="rId12"/>
    <p:sldLayoutId id="2147485158" r:id="rId13"/>
    <p:sldLayoutId id="2147485159" r:id="rId14"/>
    <p:sldLayoutId id="2147485160" r:id="rId15"/>
    <p:sldLayoutId id="2147485161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71FD6-EEBC-4B87-844B-B809DF7E9D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6400" y="1828800"/>
            <a:ext cx="8305800" cy="1100137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4400" dirty="0">
                <a:solidFill>
                  <a:schemeClr val="tx1"/>
                </a:solidFill>
                <a:latin typeface="+mn-lt"/>
              </a:rPr>
              <a:t>Town of Southwest Ranches, FL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6E9761-8095-4A79-8B4B-710CE5414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5888962"/>
            <a:ext cx="683339" cy="365125"/>
          </a:xfrm>
        </p:spPr>
        <p:txBody>
          <a:bodyPr/>
          <a:lstStyle/>
          <a:p>
            <a:pPr>
              <a:defRPr/>
            </a:pPr>
            <a:fld id="{10091D29-DDA5-4D01-BA49-CE72928E9006}" type="slidenum">
              <a:rPr lang="en-US" sz="1600" b="1" smtClean="0">
                <a:solidFill>
                  <a:schemeClr val="bg1"/>
                </a:solidFill>
              </a:rPr>
              <a:pPr>
                <a:defRPr/>
              </a:pPr>
              <a:t>1</a:t>
            </a:fld>
            <a:endParaRPr lang="en-US" sz="1600" b="1" dirty="0">
              <a:solidFill>
                <a:schemeClr val="bg1"/>
              </a:solidFill>
            </a:endParaRPr>
          </a:p>
        </p:txBody>
      </p:sp>
      <p:pic>
        <p:nvPicPr>
          <p:cNvPr id="7172" name="Picture 5" descr="swrlogo">
            <a:extLst>
              <a:ext uri="{FF2B5EF4-FFF2-40B4-BE49-F238E27FC236}">
                <a16:creationId xmlns:a16="http://schemas.microsoft.com/office/drawing/2014/main" id="{FA00D570-B09D-402E-8B05-F34230D6BC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8600"/>
            <a:ext cx="20574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Box 2">
            <a:extLst>
              <a:ext uri="{FF2B5EF4-FFF2-40B4-BE49-F238E27FC236}">
                <a16:creationId xmlns:a16="http://schemas.microsoft.com/office/drawing/2014/main" id="{E829A8D4-4FC0-401D-812B-543A84BF85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2819400"/>
            <a:ext cx="78946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300"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0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 typeface="Wingdings 3" panose="05040102010807070707" pitchFamily="18" charset="2"/>
              <a:buNone/>
            </a:pPr>
            <a:r>
              <a:rPr lang="en-US" altLang="en-US" sz="18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2400" b="1" dirty="0">
                <a:solidFill>
                  <a:schemeClr val="tx1"/>
                </a:solidFill>
                <a:latin typeface="Calibri" panose="020F0502020204030204" pitchFamily="34" charset="0"/>
              </a:rPr>
              <a:t>Fiscal Year 2025-2026</a:t>
            </a:r>
          </a:p>
        </p:txBody>
      </p:sp>
      <p:sp>
        <p:nvSpPr>
          <p:cNvPr id="3" name="Subtitle 4">
            <a:extLst>
              <a:ext uri="{FF2B5EF4-FFF2-40B4-BE49-F238E27FC236}">
                <a16:creationId xmlns:a16="http://schemas.microsoft.com/office/drawing/2014/main" id="{DCE9A0E3-1DB7-C8C9-271F-B4D7737815EF}"/>
              </a:ext>
            </a:extLst>
          </p:cNvPr>
          <p:cNvSpPr txBox="1">
            <a:spLocks/>
          </p:cNvSpPr>
          <p:nvPr/>
        </p:nvSpPr>
        <p:spPr>
          <a:xfrm>
            <a:off x="2011362" y="3352800"/>
            <a:ext cx="7894638" cy="290128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6000" b="1" dirty="0">
                <a:solidFill>
                  <a:schemeClr val="tx1"/>
                </a:solidFill>
              </a:rPr>
              <a:t>Final Budget Public Hearing</a:t>
            </a:r>
          </a:p>
          <a:p>
            <a:pPr algn="ctr">
              <a:defRPr/>
            </a:pPr>
            <a:r>
              <a:rPr lang="en-US" sz="6000" b="1" dirty="0">
                <a:solidFill>
                  <a:schemeClr val="tx1"/>
                </a:solidFill>
              </a:rPr>
              <a:t> Thursday, September 25, 2025, at 6:00 PM</a:t>
            </a:r>
          </a:p>
          <a:p>
            <a:pPr>
              <a:defRPr/>
            </a:pPr>
            <a:endParaRPr lang="en-US" sz="4400" b="1" dirty="0">
              <a:solidFill>
                <a:schemeClr val="tx1"/>
              </a:solidFill>
            </a:endParaRPr>
          </a:p>
          <a:p>
            <a:pPr algn="l">
              <a:defRPr/>
            </a:pPr>
            <a:r>
              <a:rPr lang="en-US" sz="5000" b="1" dirty="0">
                <a:solidFill>
                  <a:schemeClr val="tx1"/>
                </a:solidFill>
              </a:rPr>
              <a:t>	Second Public Hearing for Final Millage and 	Budget Adoption </a:t>
            </a:r>
          </a:p>
        </p:txBody>
      </p:sp>
    </p:spTree>
    <p:extLst>
      <p:ext uri="{BB962C8B-B14F-4D97-AF65-F5344CB8AC3E}">
        <p14:creationId xmlns:p14="http://schemas.microsoft.com/office/powerpoint/2010/main" val="4136098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0FA1E6-0DE1-9EBC-E7BF-8DC826965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A2AA7-1045-F32D-635B-BAE8F9DE2FE7}"/>
              </a:ext>
            </a:extLst>
          </p:cNvPr>
          <p:cNvSpPr txBox="1">
            <a:spLocks/>
          </p:cNvSpPr>
          <p:nvPr/>
        </p:nvSpPr>
        <p:spPr>
          <a:xfrm>
            <a:off x="1295400" y="270646"/>
            <a:ext cx="9296400" cy="1024754"/>
          </a:xfrm>
          <a:prstGeom prst="rect">
            <a:avLst/>
          </a:prstGeom>
        </p:spPr>
        <p:txBody>
          <a:bodyPr rtlCol="0">
            <a:normAutofit fontScale="2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en-US" sz="8800" b="1" spc="-40" dirty="0">
                <a:solidFill>
                  <a:schemeClr val="tx1"/>
                </a:solidFill>
              </a:rPr>
              <a:t>Southwest Ranches</a:t>
            </a:r>
            <a:br>
              <a:rPr lang="en-US" sz="8800" b="1" spc="-40" dirty="0">
                <a:solidFill>
                  <a:schemeClr val="tx1"/>
                </a:solidFill>
              </a:rPr>
            </a:br>
            <a:r>
              <a:rPr lang="en-US" sz="8800" b="1" spc="-40" dirty="0">
                <a:solidFill>
                  <a:schemeClr val="tx1"/>
                </a:solidFill>
              </a:rPr>
              <a:t>Proposed FY 2025-2026 Budget</a:t>
            </a:r>
          </a:p>
          <a:p>
            <a:pPr algn="ctr">
              <a:defRPr/>
            </a:pPr>
            <a:r>
              <a:rPr lang="en-US" sz="8800" b="1" spc="-40" dirty="0">
                <a:solidFill>
                  <a:schemeClr val="tx1"/>
                </a:solidFill>
              </a:rPr>
              <a:t>Appropriated Fund Balance Breakdown</a:t>
            </a:r>
            <a:endParaRPr lang="en-US" sz="8800" dirty="0">
              <a:solidFill>
                <a:srgbClr val="00B050"/>
              </a:solidFill>
            </a:endParaRPr>
          </a:p>
          <a:p>
            <a:pPr algn="ctr">
              <a:defRPr/>
            </a:pPr>
            <a:r>
              <a:rPr lang="en-US" sz="9600" b="1" spc="-40" dirty="0">
                <a:solidFill>
                  <a:schemeClr val="tx1"/>
                </a:solidFill>
              </a:rPr>
              <a:t>  </a:t>
            </a:r>
            <a:br>
              <a:rPr lang="en-US" sz="2000" b="1" dirty="0">
                <a:solidFill>
                  <a:schemeClr val="tx1"/>
                </a:solidFill>
              </a:rPr>
            </a:br>
            <a:br>
              <a:rPr lang="en-US" sz="2000" b="1" dirty="0">
                <a:solidFill>
                  <a:srgbClr val="002060"/>
                </a:solidFill>
              </a:rPr>
            </a:b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6EB6C3-5602-EDFC-75A9-6C4F7F583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2460" y="6189551"/>
            <a:ext cx="683339" cy="365125"/>
          </a:xfrm>
        </p:spPr>
        <p:txBody>
          <a:bodyPr/>
          <a:lstStyle/>
          <a:p>
            <a:pPr>
              <a:defRPr/>
            </a:pPr>
            <a:fld id="{E4943912-C17D-4F6F-9B93-C050513D0C97}" type="slidenum">
              <a:rPr lang="en-US" sz="1400" smtClean="0">
                <a:solidFill>
                  <a:schemeClr val="bg1"/>
                </a:solidFill>
              </a:rPr>
              <a:pPr>
                <a:defRPr/>
              </a:pPr>
              <a:t>10</a:t>
            </a:fld>
            <a:endParaRPr lang="en-US" sz="140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505410-991E-7F4C-EB43-D65695E59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1143001"/>
            <a:ext cx="9296400" cy="5083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47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1904C9-8F0C-4D56-BC33-50A172789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5929" y="6189770"/>
            <a:ext cx="683339" cy="365125"/>
          </a:xfrm>
        </p:spPr>
        <p:txBody>
          <a:bodyPr/>
          <a:lstStyle/>
          <a:p>
            <a:pPr>
              <a:defRPr/>
            </a:pPr>
            <a:fld id="{E4943912-C17D-4F6F-9B93-C050513D0C97}" type="slidenum">
              <a:rPr lang="en-US" sz="1400" smtClean="0">
                <a:solidFill>
                  <a:schemeClr val="bg1"/>
                </a:solidFill>
              </a:rPr>
              <a:pPr>
                <a:defRPr/>
              </a:pPr>
              <a:t>11</a:t>
            </a:fld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8527168-5B70-6F45-D071-3740005EF3CF}"/>
              </a:ext>
            </a:extLst>
          </p:cNvPr>
          <p:cNvSpPr txBox="1">
            <a:spLocks/>
          </p:cNvSpPr>
          <p:nvPr/>
        </p:nvSpPr>
        <p:spPr>
          <a:xfrm>
            <a:off x="1371601" y="270646"/>
            <a:ext cx="8915400" cy="664536"/>
          </a:xfrm>
          <a:prstGeom prst="rect">
            <a:avLst/>
          </a:prstGeom>
        </p:spPr>
        <p:txBody>
          <a:bodyPr rtlCol="0">
            <a:normAutofit fontScale="2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en-US" sz="8800" b="1" spc="-40" dirty="0">
                <a:solidFill>
                  <a:schemeClr val="tx1"/>
                </a:solidFill>
              </a:rPr>
              <a:t>Southwest Ranches</a:t>
            </a:r>
            <a:br>
              <a:rPr lang="en-US" sz="8800" b="1" spc="-40" dirty="0">
                <a:solidFill>
                  <a:schemeClr val="tx1"/>
                </a:solidFill>
              </a:rPr>
            </a:br>
            <a:r>
              <a:rPr lang="en-US" sz="8800" b="1" spc="-40" dirty="0">
                <a:solidFill>
                  <a:schemeClr val="tx1"/>
                </a:solidFill>
              </a:rPr>
              <a:t>Proposed FY 2025-2026 Budget</a:t>
            </a:r>
            <a:endParaRPr lang="en-US" sz="8800" dirty="0">
              <a:solidFill>
                <a:srgbClr val="FF0000"/>
              </a:solidFill>
            </a:endParaRPr>
          </a:p>
          <a:p>
            <a:pPr algn="ctr">
              <a:defRPr/>
            </a:pPr>
            <a:r>
              <a:rPr lang="en-US" sz="9600" b="1" spc="-40" dirty="0">
                <a:solidFill>
                  <a:schemeClr val="tx1"/>
                </a:solidFill>
              </a:rPr>
              <a:t>  </a:t>
            </a:r>
            <a:br>
              <a:rPr lang="en-US" sz="2000" b="1" dirty="0">
                <a:solidFill>
                  <a:schemeClr val="tx1"/>
                </a:solidFill>
              </a:rPr>
            </a:br>
            <a:br>
              <a:rPr lang="en-US" sz="2000" b="1" dirty="0">
                <a:solidFill>
                  <a:srgbClr val="002060"/>
                </a:solidFill>
              </a:rPr>
            </a:b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7CBC07-F5C2-A0DE-2051-54753764CB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1" y="971206"/>
            <a:ext cx="8762999" cy="5218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6322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>
            <a:extLst>
              <a:ext uri="{FF2B5EF4-FFF2-40B4-BE49-F238E27FC236}">
                <a16:creationId xmlns:a16="http://schemas.microsoft.com/office/drawing/2014/main" id="{0FA7CB53-812E-4B0D-B004-58C4FC24C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533400"/>
            <a:ext cx="8229600" cy="1752600"/>
          </a:xfrm>
        </p:spPr>
        <p:txBody>
          <a:bodyPr rtlCol="0">
            <a:normAutofit fontScale="90000"/>
          </a:bodyPr>
          <a:lstStyle/>
          <a:p>
            <a:pPr algn="ctr">
              <a:defRPr/>
            </a:pPr>
            <a:r>
              <a:rPr lang="en-US" altLang="en-US" sz="2800" b="1" dirty="0">
                <a:solidFill>
                  <a:schemeClr val="tx1"/>
                </a:solidFill>
              </a:rPr>
              <a:t>FY 2025-2026 FINAL BUDGET ADOPTION </a:t>
            </a:r>
            <a:br>
              <a:rPr lang="en-US" altLang="en-US" sz="2800" b="1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en-US" altLang="en-US" sz="28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altLang="en-US" sz="2800" dirty="0">
                <a:solidFill>
                  <a:schemeClr val="tx1"/>
                </a:solidFill>
              </a:rPr>
              <a:t>Comments and Questions </a:t>
            </a:r>
            <a:br>
              <a:rPr lang="en-US" altLang="en-US" sz="2800" dirty="0">
                <a:solidFill>
                  <a:schemeClr val="tx1"/>
                </a:solidFill>
              </a:rPr>
            </a:br>
            <a:r>
              <a:rPr lang="en-US" altLang="en-US" sz="2800" dirty="0">
                <a:solidFill>
                  <a:schemeClr val="tx1"/>
                </a:solidFill>
              </a:rPr>
              <a:t>Direction and Voting from Town Council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023EBF7-45C2-486A-A1C0-55B354053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8000" y="6019800"/>
            <a:ext cx="683339" cy="365125"/>
          </a:xfrm>
        </p:spPr>
        <p:txBody>
          <a:bodyPr/>
          <a:lstStyle/>
          <a:p>
            <a:pPr>
              <a:defRPr/>
            </a:pPr>
            <a:fld id="{F8D697D1-0F4B-49E4-8429-9AB1EB2344C8}" type="slidenum">
              <a:rPr lang="en-US" sz="1600" smtClean="0">
                <a:solidFill>
                  <a:schemeClr val="bg1"/>
                </a:solidFill>
              </a:rPr>
              <a:pPr>
                <a:defRPr/>
              </a:pPr>
              <a:t>12</a:t>
            </a:fld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48131" name="Picture 2" descr="swrlogo">
            <a:extLst>
              <a:ext uri="{FF2B5EF4-FFF2-40B4-BE49-F238E27FC236}">
                <a16:creationId xmlns:a16="http://schemas.microsoft.com/office/drawing/2014/main" id="{E0709F08-1A07-4FD2-BD7E-1B74021B3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743200"/>
            <a:ext cx="32004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990600" y="381001"/>
            <a:ext cx="9601200" cy="54292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altLang="en-US" b="1" dirty="0">
                <a:solidFill>
                  <a:schemeClr val="tx1"/>
                </a:solidFill>
              </a:rPr>
              <a:t>Budget Process Calendar Of Events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7B9143-7630-452F-B896-0EE759DC7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20400" y="6019800"/>
            <a:ext cx="683339" cy="365125"/>
          </a:xfrm>
        </p:spPr>
        <p:txBody>
          <a:bodyPr/>
          <a:lstStyle/>
          <a:p>
            <a:pPr>
              <a:defRPr/>
            </a:pPr>
            <a:fld id="{BADCECB7-52BD-46DA-B96E-DC1948412C86}" type="slidenum">
              <a:rPr lang="en-US" sz="1600" b="1" smtClean="0">
                <a:solidFill>
                  <a:schemeClr val="bg1"/>
                </a:solidFill>
              </a:rPr>
              <a:pPr>
                <a:defRPr/>
              </a:pPr>
              <a:t>2</a:t>
            </a:fld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990600" y="1186220"/>
            <a:ext cx="9601200" cy="4985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257175" marR="0" lvl="0" indent="-257175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    Thursday, July 24, 2025:</a:t>
            </a:r>
          </a:p>
          <a:p>
            <a:pPr marL="914400" marR="0" lvl="2" indent="-257175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Preliminary 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Millage and Initial Fire/Solid Waste Assessment Adoption</a:t>
            </a:r>
          </a:p>
          <a:p>
            <a:pPr marL="914400" marR="0" lvl="2" indent="-257175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-257175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   Tuesday, August 12, 2025 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(7:00 pm):</a:t>
            </a:r>
          </a:p>
          <a:p>
            <a:pPr marL="942975" marR="0" lvl="2" indent="-28575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FY2025-2026 Proposed Budget Workshop</a:t>
            </a:r>
          </a:p>
          <a:p>
            <a:pPr marL="914400" marR="0" lvl="2" indent="-257175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lvl="0" indent="-257175">
              <a:spcBef>
                <a:spcPct val="0"/>
              </a:spcBef>
              <a:buClrTx/>
              <a:buSzTx/>
              <a:buFont typeface="Wingdings" panose="05000000000000000000" pitchFamily="2" charset="2"/>
              <a:buChar char="Ø"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   Monday, September 15, 2025 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(6:00 pm)</a:t>
            </a:r>
            <a:r>
              <a:rPr lang="en-US" altLang="en-US" sz="2000" dirty="0">
                <a:solidFill>
                  <a:prstClr val="black"/>
                </a:solidFill>
                <a:latin typeface="Calibri" panose="020F0502020204030204" pitchFamily="34" charset="0"/>
              </a:rPr>
              <a:t>: </a:t>
            </a:r>
            <a:endParaRPr kumimoji="0" lang="en-US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1000125" lvl="2" indent="-342900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  <a:defRPr/>
            </a:pPr>
            <a:r>
              <a:rPr lang="en-US" altLang="en-US" sz="2000" dirty="0">
                <a:solidFill>
                  <a:prstClr val="black"/>
                </a:solidFill>
                <a:latin typeface="Calibri" panose="020F0502020204030204" pitchFamily="34" charset="0"/>
              </a:rPr>
              <a:t>Final Fire Protection and Solid Waste Special Assessment Adoption  </a:t>
            </a:r>
          </a:p>
          <a:p>
            <a:pPr marL="1000125" marR="0" lvl="2" indent="-34290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First Public Hearing for Tentative Millage and Budget Adoption</a:t>
            </a:r>
          </a:p>
          <a:p>
            <a:pPr marL="428625" marR="0" lvl="2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                 </a:t>
            </a:r>
          </a:p>
          <a:p>
            <a:pPr marL="0" marR="0" lvl="0" indent="-257175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   Saturday, September 20 – Tuesday, September 23, 2025 (First &amp; last date to advertise):</a:t>
            </a:r>
          </a:p>
          <a:p>
            <a:pPr marL="1000125" marR="0" lvl="2" indent="-34290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Final Budget Advertised                                                   </a:t>
            </a:r>
          </a:p>
          <a:p>
            <a:pPr marL="914400" marR="0" lvl="2" indent="-257175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  <a:p>
            <a:pPr marL="0" marR="0" lvl="0" indent="-257175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  Thursday, September 25, 2025 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(6:00 pm) </a:t>
            </a:r>
            <a:r>
              <a:rPr lang="en-US" altLang="en-US" sz="2000" dirty="0">
                <a:solidFill>
                  <a:prstClr val="black"/>
                </a:solidFill>
                <a:latin typeface="Calibri" panose="020F0502020204030204" pitchFamily="34" charset="0"/>
              </a:rPr>
              <a:t>(</a:t>
            </a:r>
            <a:r>
              <a:rPr lang="en-US" altLang="en-US" sz="2000" b="1" dirty="0">
                <a:solidFill>
                  <a:srgbClr val="FF0000"/>
                </a:solidFill>
                <a:latin typeface="Calibri" panose="020F0502020204030204" pitchFamily="34" charset="0"/>
              </a:rPr>
              <a:t>TONIGHT</a:t>
            </a:r>
            <a:r>
              <a:rPr lang="en-US" altLang="en-US" sz="2000" dirty="0">
                <a:solidFill>
                  <a:prstClr val="black"/>
                </a:solidFill>
                <a:latin typeface="Calibri" panose="020F0502020204030204" pitchFamily="34" charset="0"/>
              </a:rPr>
              <a:t>):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</a:t>
            </a:r>
          </a:p>
          <a:p>
            <a:pPr marL="1000125" marR="0" lvl="2" indent="-34290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Second Public Hearing for Final Millage and Budget Adoption</a:t>
            </a:r>
          </a:p>
          <a:p>
            <a:pPr marL="428625" marR="0" lvl="2" indent="-257175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 3" panose="05040102010807070707" pitchFamily="18" charset="2"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5802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1143000" y="457200"/>
            <a:ext cx="906779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0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font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 dirty="0">
                <a:solidFill>
                  <a:schemeClr val="tx2"/>
                </a:solidFill>
                <a:latin typeface="Arial" panose="020B0604020202020204" pitchFamily="34" charset="0"/>
              </a:rPr>
              <a:t>FY25-26  Proposed Budget </a:t>
            </a:r>
          </a:p>
          <a:p>
            <a:pPr algn="ctr" font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1" dirty="0">
                <a:solidFill>
                  <a:schemeClr val="tx2"/>
                </a:solidFill>
                <a:latin typeface="Arial" panose="020B0604020202020204" pitchFamily="34" charset="0"/>
              </a:rPr>
              <a:t> Preliminary vs Second Hearing changes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1E9F42-5CB2-417F-8F45-9BA4DF879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9890" y="6215533"/>
            <a:ext cx="683339" cy="365125"/>
          </a:xfrm>
        </p:spPr>
        <p:txBody>
          <a:bodyPr/>
          <a:lstStyle/>
          <a:p>
            <a:pPr>
              <a:defRPr/>
            </a:pPr>
            <a:fld id="{E4943912-C17D-4F6F-9B93-C050513D0C97}" type="slidenum">
              <a:rPr lang="en-US" sz="1400" smtClean="0">
                <a:solidFill>
                  <a:schemeClr val="bg1"/>
                </a:solidFill>
              </a:rPr>
              <a:pPr>
                <a:defRPr/>
              </a:pPr>
              <a:t>3</a:t>
            </a:fld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163322-0C7D-A995-D6BF-7628310602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094666"/>
            <a:ext cx="9067799" cy="5485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59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B7478A3-7835-496A-BD88-7556BD509F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28800" y="2895600"/>
            <a:ext cx="7772400" cy="12192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</a:rPr>
              <a:t>Town of Southwest Ranches</a:t>
            </a:r>
          </a:p>
        </p:txBody>
      </p:sp>
      <p:sp>
        <p:nvSpPr>
          <p:cNvPr id="32771" name="Subtitle 4">
            <a:extLst>
              <a:ext uri="{FF2B5EF4-FFF2-40B4-BE49-F238E27FC236}">
                <a16:creationId xmlns:a16="http://schemas.microsoft.com/office/drawing/2014/main" id="{C1B1E6DA-2873-4CA6-B05E-7C301A920E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400" y="4267200"/>
            <a:ext cx="6400800" cy="2057400"/>
          </a:xfrm>
        </p:spPr>
        <p:txBody>
          <a:bodyPr rtlCol="0"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defRPr/>
            </a:pPr>
            <a:r>
              <a:rPr lang="en-US" altLang="en-US" sz="2400" dirty="0">
                <a:solidFill>
                  <a:schemeClr val="tx1"/>
                </a:solidFill>
              </a:rPr>
              <a:t>Fiscal Year 2025-2026 </a:t>
            </a:r>
          </a:p>
          <a:p>
            <a:pPr>
              <a:buClr>
                <a:schemeClr val="accent1">
                  <a:lumMod val="75000"/>
                </a:schemeClr>
              </a:buClr>
              <a:defRPr/>
            </a:pPr>
            <a:r>
              <a:rPr lang="en-US" altLang="en-US" sz="2400" u="sng" dirty="0">
                <a:solidFill>
                  <a:schemeClr val="tx1"/>
                </a:solidFill>
              </a:rPr>
              <a:t>Final Millage Rate – 2</a:t>
            </a:r>
            <a:r>
              <a:rPr lang="en-US" altLang="en-US" sz="2400" u="sng" baseline="30000" dirty="0">
                <a:solidFill>
                  <a:schemeClr val="tx1"/>
                </a:solidFill>
              </a:rPr>
              <a:t>nd</a:t>
            </a:r>
            <a:r>
              <a:rPr lang="en-US" altLang="en-US" sz="2400" u="sng" dirty="0">
                <a:solidFill>
                  <a:schemeClr val="tx1"/>
                </a:solidFill>
              </a:rPr>
              <a:t> Public Hearing </a:t>
            </a:r>
          </a:p>
          <a:p>
            <a:pPr>
              <a:buClr>
                <a:schemeClr val="accent1">
                  <a:lumMod val="75000"/>
                </a:schemeClr>
              </a:buClr>
              <a:defRPr/>
            </a:pPr>
            <a:r>
              <a:rPr lang="en-US" altLang="en-US" sz="2400" dirty="0">
                <a:solidFill>
                  <a:schemeClr val="tx1"/>
                </a:solidFill>
              </a:rPr>
              <a:t>Thursday, September 25, 2025</a:t>
            </a:r>
          </a:p>
          <a:p>
            <a:pPr>
              <a:buClr>
                <a:schemeClr val="accent1">
                  <a:lumMod val="75000"/>
                </a:schemeClr>
              </a:buClr>
              <a:defRPr/>
            </a:pPr>
            <a:r>
              <a:rPr lang="en-US" altLang="en-US" sz="135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E33C8C-4D3D-4513-AD40-5CF928A7A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91800" y="6096000"/>
            <a:ext cx="683339" cy="365125"/>
          </a:xfrm>
        </p:spPr>
        <p:txBody>
          <a:bodyPr/>
          <a:lstStyle/>
          <a:p>
            <a:pPr>
              <a:defRPr/>
            </a:pPr>
            <a:fld id="{10091D29-DDA5-4D01-BA49-CE72928E9006}" type="slidenum">
              <a:rPr lang="en-US" sz="1600" b="1" smtClean="0">
                <a:solidFill>
                  <a:schemeClr val="bg1"/>
                </a:solidFill>
              </a:rPr>
              <a:pPr>
                <a:defRPr/>
              </a:pPr>
              <a:t>4</a:t>
            </a:fld>
            <a:endParaRPr lang="en-US" sz="1600" b="1" dirty="0">
              <a:solidFill>
                <a:schemeClr val="bg1"/>
              </a:solidFill>
            </a:endParaRPr>
          </a:p>
        </p:txBody>
      </p:sp>
      <p:pic>
        <p:nvPicPr>
          <p:cNvPr id="34820" name="Picture 5" descr="swrlogo">
            <a:extLst>
              <a:ext uri="{FF2B5EF4-FFF2-40B4-BE49-F238E27FC236}">
                <a16:creationId xmlns:a16="http://schemas.microsoft.com/office/drawing/2014/main" id="{60450948-C40B-46F8-A5DC-9B9E03C8F6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1" y="533400"/>
            <a:ext cx="1725561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1E9F42-5CB2-417F-8F45-9BA4DF879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69890" y="6215533"/>
            <a:ext cx="683339" cy="365125"/>
          </a:xfrm>
        </p:spPr>
        <p:txBody>
          <a:bodyPr/>
          <a:lstStyle/>
          <a:p>
            <a:pPr>
              <a:defRPr/>
            </a:pPr>
            <a:fld id="{E4943912-C17D-4F6F-9B93-C050513D0C97}" type="slidenum">
              <a:rPr lang="en-US" sz="1400" smtClean="0">
                <a:solidFill>
                  <a:schemeClr val="bg1"/>
                </a:solidFill>
              </a:rPr>
              <a:pPr>
                <a:defRPr/>
              </a:pPr>
              <a:t>5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49DDE53-E281-B8D5-C34E-4DBD6DBEE8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1" y="268069"/>
            <a:ext cx="8610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0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font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 dirty="0">
                <a:solidFill>
                  <a:schemeClr val="tx2"/>
                </a:solidFill>
                <a:latin typeface="Arial" panose="020B0604020202020204" pitchFamily="34" charset="0"/>
              </a:rPr>
              <a:t>Municipal Millage Rate Comparison </a:t>
            </a:r>
          </a:p>
          <a:p>
            <a:pPr algn="ctr" font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 i="1" dirty="0">
                <a:solidFill>
                  <a:schemeClr val="tx2"/>
                </a:solidFill>
                <a:latin typeface="Arial" panose="020B0604020202020204" pitchFamily="34" charset="0"/>
              </a:rPr>
              <a:t>(ranked by FY 2026 PROPOSED COMBINED MILLAGES)</a:t>
            </a:r>
            <a:endParaRPr lang="en-US" altLang="en-US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F50F4A9-4A27-8281-3D5C-62D372F8F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904026"/>
            <a:ext cx="8610600" cy="549677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1038640" y="69505"/>
            <a:ext cx="879116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0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75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7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9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ctr" font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 dirty="0">
                <a:solidFill>
                  <a:schemeClr val="tx2"/>
                </a:solidFill>
                <a:latin typeface="Arial" panose="020B0604020202020204" pitchFamily="34" charset="0"/>
              </a:rPr>
              <a:t>Municipal Millage Rate Comparisons </a:t>
            </a:r>
          </a:p>
          <a:p>
            <a:pPr algn="ctr" font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b="1" i="1" dirty="0">
                <a:solidFill>
                  <a:schemeClr val="tx2"/>
                </a:solidFill>
                <a:latin typeface="Arial" panose="020B0604020202020204" pitchFamily="34" charset="0"/>
              </a:rPr>
              <a:t>(ranked by FY 2026 PROPOSED COMBINED MILLAGES) Continue</a:t>
            </a:r>
            <a:endParaRPr lang="en-US" altLang="en-US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9647D6A-D3F1-4B8B-A2BF-1AB502FD8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80720" y="6209838"/>
            <a:ext cx="683339" cy="365125"/>
          </a:xfrm>
        </p:spPr>
        <p:txBody>
          <a:bodyPr/>
          <a:lstStyle/>
          <a:p>
            <a:pPr>
              <a:defRPr/>
            </a:pPr>
            <a:fld id="{E4943912-C17D-4F6F-9B93-C050513D0C97}" type="slidenum">
              <a:rPr lang="en-US" sz="1400" smtClean="0">
                <a:solidFill>
                  <a:schemeClr val="bg1"/>
                </a:solidFill>
              </a:rPr>
              <a:pPr>
                <a:defRPr/>
              </a:pPr>
              <a:t>6</a:t>
            </a:fld>
            <a:endParaRPr lang="en-US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96EBBA-9BB2-43C2-4ADB-AC2862155F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8640" y="715836"/>
            <a:ext cx="8791160" cy="560876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2"/>
          <p:cNvSpPr txBox="1">
            <a:spLocks noChangeArrowheads="1"/>
          </p:cNvSpPr>
          <p:nvPr/>
        </p:nvSpPr>
        <p:spPr bwMode="auto">
          <a:xfrm>
            <a:off x="720090" y="381000"/>
            <a:ext cx="903351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pperplate Gothic Bold" pitchFamily="34" charset="0"/>
                <a:ea typeface="+mn-ea"/>
                <a:cs typeface="Arial" panose="020B0604020202020204" pitchFamily="34" charset="0"/>
              </a:rPr>
              <a:t>Southwest Ranches Historic &amp;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pperplate Gothic Bold" pitchFamily="34" charset="0"/>
                <a:ea typeface="+mn-ea"/>
                <a:cs typeface="Arial" panose="020B0604020202020204" pitchFamily="34" charset="0"/>
              </a:rPr>
              <a:t>Proposed Total  Millage Rates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B8D02CFD-DA55-42F8-AFAA-30EEBE1B2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5549" y="6168627"/>
            <a:ext cx="683339" cy="365125"/>
          </a:xfrm>
        </p:spPr>
        <p:txBody>
          <a:bodyPr/>
          <a:lstStyle/>
          <a:p>
            <a:pPr>
              <a:defRPr/>
            </a:pPr>
            <a:fld id="{1109A203-8B0C-4215-A769-C6CE2333761D}" type="slidenum">
              <a:rPr lang="en-US" sz="1600" b="1" smtClean="0">
                <a:solidFill>
                  <a:schemeClr val="bg1"/>
                </a:solidFill>
              </a:rPr>
              <a:pPr>
                <a:defRPr/>
              </a:pPr>
              <a:t>7</a:t>
            </a:fld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E54927-ED6D-1C57-AE17-FF71F5F73ACD}"/>
              </a:ext>
            </a:extLst>
          </p:cNvPr>
          <p:cNvSpPr txBox="1"/>
          <p:nvPr/>
        </p:nvSpPr>
        <p:spPr>
          <a:xfrm>
            <a:off x="1634490" y="5882879"/>
            <a:ext cx="411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 </a:t>
            </a:r>
            <a:r>
              <a:rPr lang="en-US" sz="1400" dirty="0"/>
              <a:t>Additional millage for TSDOR projects</a:t>
            </a:r>
          </a:p>
        </p:txBody>
      </p:sp>
      <p:graphicFrame>
        <p:nvGraphicFramePr>
          <p:cNvPr id="9" name="Chart 6">
            <a:extLst>
              <a:ext uri="{FF2B5EF4-FFF2-40B4-BE49-F238E27FC236}">
                <a16:creationId xmlns:a16="http://schemas.microsoft.com/office/drawing/2014/main" id="{4237AC6D-549D-9CE8-0B7C-7C9890907A66}"/>
              </a:ext>
            </a:extLst>
          </p:cNvPr>
          <p:cNvGraphicFramePr>
            <a:graphicFrameLocks/>
          </p:cNvGraphicFramePr>
          <p:nvPr/>
        </p:nvGraphicFramePr>
        <p:xfrm>
          <a:off x="720090" y="1657349"/>
          <a:ext cx="9033510" cy="4057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sndAc>
          <p:endSnd/>
        </p:sndAc>
      </p:transition>
    </mc:Choice>
    <mc:Fallback xmlns="">
      <p:transition>
        <p:sndAc>
          <p:endSnd/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864DD8A-2F0B-4C85-B48C-BA9E44BCE5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68550" y="2692400"/>
            <a:ext cx="7772400" cy="12192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</a:rPr>
              <a:t>Town of Southwest Ranches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EA2E55B-4359-47DC-B55B-56C921E6B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40150" y="4114800"/>
            <a:ext cx="6400800" cy="2514600"/>
          </a:xfrm>
        </p:spPr>
        <p:txBody>
          <a:bodyPr rtlCol="0">
            <a:normAutofit/>
          </a:bodyPr>
          <a:lstStyle/>
          <a:p>
            <a:pPr>
              <a:buClr>
                <a:schemeClr val="accent1">
                  <a:lumMod val="75000"/>
                </a:schemeClr>
              </a:buClr>
              <a:defRPr/>
            </a:pPr>
            <a:r>
              <a:rPr lang="en-US" sz="2400" b="1" dirty="0">
                <a:solidFill>
                  <a:schemeClr val="tx1"/>
                </a:solidFill>
              </a:rPr>
              <a:t>Fiscal Year 2025-2026</a:t>
            </a:r>
          </a:p>
          <a:p>
            <a:pPr>
              <a:buClr>
                <a:schemeClr val="accent1">
                  <a:lumMod val="75000"/>
                </a:schemeClr>
              </a:buClr>
              <a:defRPr/>
            </a:pPr>
            <a:r>
              <a:rPr lang="en-US" sz="2400" b="1" u="sng" dirty="0">
                <a:solidFill>
                  <a:schemeClr val="tx1"/>
                </a:solidFill>
              </a:rPr>
              <a:t>Final Budget – 2nd Public Hearing</a:t>
            </a:r>
          </a:p>
          <a:p>
            <a:pPr>
              <a:buClr>
                <a:schemeClr val="accent1">
                  <a:lumMod val="75000"/>
                </a:schemeClr>
              </a:buClr>
              <a:defRPr/>
            </a:pPr>
            <a:r>
              <a:rPr lang="en-US" sz="2400" b="1" dirty="0">
                <a:solidFill>
                  <a:schemeClr val="tx1"/>
                </a:solidFill>
              </a:rPr>
              <a:t>Thursday, September 25, 2025</a:t>
            </a:r>
          </a:p>
          <a:p>
            <a:pPr>
              <a:buClr>
                <a:schemeClr val="accent1">
                  <a:lumMod val="75000"/>
                </a:schemeClr>
              </a:buClr>
              <a:defRPr/>
            </a:pPr>
            <a:r>
              <a:rPr lang="en-US" sz="1350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DE35872-1914-4C9C-B1D0-4AB100ADE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44200" y="6096000"/>
            <a:ext cx="683339" cy="365125"/>
          </a:xfrm>
        </p:spPr>
        <p:txBody>
          <a:bodyPr/>
          <a:lstStyle/>
          <a:p>
            <a:pPr>
              <a:defRPr/>
            </a:pPr>
            <a:fld id="{10091D29-DDA5-4D01-BA49-CE72928E9006}" type="slidenum">
              <a:rPr lang="en-US" sz="1600" smtClean="0">
                <a:solidFill>
                  <a:schemeClr val="bg1"/>
                </a:solidFill>
              </a:rPr>
              <a:pPr>
                <a:defRPr/>
              </a:p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0180" name="Picture 5" descr="swrlogo">
            <a:extLst>
              <a:ext uri="{FF2B5EF4-FFF2-40B4-BE49-F238E27FC236}">
                <a16:creationId xmlns:a16="http://schemas.microsoft.com/office/drawing/2014/main" id="{41EB9E2F-98CC-4480-91AA-C435FCA6CE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533400"/>
            <a:ext cx="1524000" cy="1806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495C2-FED1-4480-BDB5-7D3269AF31EA}"/>
              </a:ext>
            </a:extLst>
          </p:cNvPr>
          <p:cNvSpPr txBox="1">
            <a:spLocks/>
          </p:cNvSpPr>
          <p:nvPr/>
        </p:nvSpPr>
        <p:spPr>
          <a:xfrm>
            <a:off x="1143000" y="270646"/>
            <a:ext cx="8001000" cy="664536"/>
          </a:xfrm>
          <a:prstGeom prst="rect">
            <a:avLst/>
          </a:prstGeom>
        </p:spPr>
        <p:txBody>
          <a:bodyPr rtlCol="0">
            <a:normAutofit fontScale="2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defRPr/>
            </a:pPr>
            <a:r>
              <a:rPr lang="en-US" sz="8800" b="1" spc="-40" dirty="0">
                <a:solidFill>
                  <a:schemeClr val="tx1"/>
                </a:solidFill>
              </a:rPr>
              <a:t>Southwest Ranches</a:t>
            </a:r>
            <a:br>
              <a:rPr lang="en-US" sz="8800" b="1" spc="-40" dirty="0">
                <a:solidFill>
                  <a:schemeClr val="tx1"/>
                </a:solidFill>
              </a:rPr>
            </a:br>
            <a:r>
              <a:rPr lang="en-US" sz="8800" b="1" spc="-40" dirty="0">
                <a:solidFill>
                  <a:schemeClr val="tx1"/>
                </a:solidFill>
              </a:rPr>
              <a:t>Proposed FY 2025-2026 Budget</a:t>
            </a:r>
            <a:endParaRPr lang="en-US" sz="8800" dirty="0">
              <a:solidFill>
                <a:srgbClr val="00B050"/>
              </a:solidFill>
            </a:endParaRPr>
          </a:p>
          <a:p>
            <a:pPr algn="ctr">
              <a:defRPr/>
            </a:pPr>
            <a:r>
              <a:rPr lang="en-US" sz="9600" b="1" spc="-40" dirty="0">
                <a:solidFill>
                  <a:schemeClr val="tx1"/>
                </a:solidFill>
              </a:rPr>
              <a:t>  </a:t>
            </a:r>
            <a:br>
              <a:rPr lang="en-US" sz="2000" b="1" dirty="0">
                <a:solidFill>
                  <a:schemeClr val="tx1"/>
                </a:solidFill>
              </a:rPr>
            </a:br>
            <a:br>
              <a:rPr lang="en-US" sz="2000" b="1" dirty="0">
                <a:solidFill>
                  <a:srgbClr val="002060"/>
                </a:solidFill>
              </a:rPr>
            </a:br>
            <a:endParaRPr lang="en-US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EBF9458D-48F8-417B-9948-DEAEFA422488}"/>
              </a:ext>
            </a:extLst>
          </p:cNvPr>
          <p:cNvGraphicFramePr>
            <a:graphicFrameLocks noGrp="1"/>
          </p:cNvGraphicFramePr>
          <p:nvPr/>
        </p:nvGraphicFramePr>
        <p:xfrm>
          <a:off x="609600" y="3080591"/>
          <a:ext cx="9144000" cy="31089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144000">
                  <a:extLst>
                    <a:ext uri="{9D8B030D-6E8A-4147-A177-3AD203B41FA5}">
                      <a16:colId xmlns:a16="http://schemas.microsoft.com/office/drawing/2014/main" val="1710352388"/>
                    </a:ext>
                  </a:extLst>
                </a:gridCol>
              </a:tblGrid>
              <a:tr h="3027876">
                <a:tc>
                  <a:txBody>
                    <a:bodyPr/>
                    <a:lstStyle/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  <a:p>
                      <a:endParaRPr lang="en-US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6898011"/>
                  </a:ext>
                </a:extLst>
              </a:tr>
            </a:tbl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32F87C-B8D4-449B-9AD1-4C8837056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52460" y="6189551"/>
            <a:ext cx="683339" cy="365125"/>
          </a:xfrm>
        </p:spPr>
        <p:txBody>
          <a:bodyPr/>
          <a:lstStyle/>
          <a:p>
            <a:pPr>
              <a:defRPr/>
            </a:pPr>
            <a:fld id="{E4943912-C17D-4F6F-9B93-C050513D0C97}" type="slidenum">
              <a:rPr lang="en-US" sz="1400" smtClean="0">
                <a:solidFill>
                  <a:schemeClr val="bg1"/>
                </a:solidFill>
              </a:rPr>
              <a:pPr>
                <a:defRPr/>
              </a:pPr>
              <a:t>9</a:t>
            </a:fld>
            <a:endParaRPr lang="en-US" sz="140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837CE3-ECA5-CDDE-FC75-9CE3DDCAD7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980732"/>
            <a:ext cx="9296400" cy="5343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481509"/>
      </p:ext>
    </p:extLst>
  </p:cSld>
  <p:clrMapOvr>
    <a:masterClrMapping/>
  </p:clrMapOvr>
</p:sld>
</file>

<file path=ppt/theme/theme1.xml><?xml version="1.0" encoding="utf-8"?>
<a:theme xmlns:a="http://schemas.openxmlformats.org/drawingml/2006/main" name="Yellow 2023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Yellow 2023" id="{69F9779D-33A4-4353-B354-73D910A174E7}" vid="{5A2D6C9F-34D2-4DE5-83D4-CBF443CBAED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andTime xmlns="83c37fab-d08a-4216-8f89-a791e2ba7737" xsi:nil="true"/>
    <lcf76f155ced4ddcb4097134ff3c332f xmlns="83c37fab-d08a-4216-8f89-a791e2ba7737">
      <Terms xmlns="http://schemas.microsoft.com/office/infopath/2007/PartnerControls"/>
    </lcf76f155ced4ddcb4097134ff3c332f>
    <TaxCatchAll xmlns="a51a6e64-63ff-47e2-abfa-7e7a2957fec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3B995FA22BC254E99838C5F13604C1B" ma:contentTypeVersion="19" ma:contentTypeDescription="Create a new document." ma:contentTypeScope="" ma:versionID="97f7503a925ba477506b7b0639d10557">
  <xsd:schema xmlns:xsd="http://www.w3.org/2001/XMLSchema" xmlns:xs="http://www.w3.org/2001/XMLSchema" xmlns:p="http://schemas.microsoft.com/office/2006/metadata/properties" xmlns:ns2="a51a6e64-63ff-47e2-abfa-7e7a2957fec4" xmlns:ns3="83c37fab-d08a-4216-8f89-a791e2ba7737" targetNamespace="http://schemas.microsoft.com/office/2006/metadata/properties" ma:root="true" ma:fieldsID="4d2931b7544a39e99b148f3f31588776" ns2:_="" ns3:_="">
    <xsd:import namespace="a51a6e64-63ff-47e2-abfa-7e7a2957fec4"/>
    <xsd:import namespace="83c37fab-d08a-4216-8f89-a791e2ba773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3:MediaServiceEventHashCode" minOccurs="0"/>
                <xsd:element ref="ns3:MediaServiceGenerationTime" minOccurs="0"/>
                <xsd:element ref="ns3:DateandTime" minOccurs="0"/>
                <xsd:element ref="ns3:lcf76f155ced4ddcb4097134ff3c332f" minOccurs="0"/>
                <xsd:element ref="ns2:TaxCatchAll" minOccurs="0"/>
                <xsd:element ref="ns3:MediaLengthInSeconds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1a6e64-63ff-47e2-abfa-7e7a2957fec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3" nillable="true" ma:displayName="Taxonomy Catch All Column" ma:hidden="true" ma:list="{80052610-4cf5-4c3e-8864-c18657358070}" ma:internalName="TaxCatchAll" ma:showField="CatchAllData" ma:web="a51a6e64-63ff-47e2-abfa-7e7a2957fe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c37fab-d08a-4216-8f89-a791e2ba773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internalName="MediaServiceAutoTags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DateandTime" ma:index="20" nillable="true" ma:displayName="Date and Time" ma:format="DateTime" ma:internalName="DateandTime">
      <xsd:simpleType>
        <xsd:restriction base="dms:DateTim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88cd0f1-957f-48ab-a37e-5be9f7259c4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00D9417-20BF-4275-97A8-3ADA88D92E16}">
  <ds:schemaRefs>
    <ds:schemaRef ds:uri="83c37fab-d08a-4216-8f89-a791e2ba7737"/>
    <ds:schemaRef ds:uri="http://purl.org/dc/elements/1.1/"/>
    <ds:schemaRef ds:uri="http://purl.org/dc/terms/"/>
    <ds:schemaRef ds:uri="http://schemas.microsoft.com/office/infopath/2007/PartnerControls"/>
    <ds:schemaRef ds:uri="a51a6e64-63ff-47e2-abfa-7e7a2957fec4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03EE97FD-536A-4096-843A-9760B7F0AC71}"/>
</file>

<file path=customXml/itemProps3.xml><?xml version="1.0" encoding="utf-8"?>
<ds:datastoreItem xmlns:ds="http://schemas.openxmlformats.org/officeDocument/2006/customXml" ds:itemID="{C11FFFF5-1066-42C9-87A0-329CEA69B21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12398</TotalTime>
  <Words>452</Words>
  <Application>Microsoft Office PowerPoint</Application>
  <PresentationFormat>Widescreen</PresentationFormat>
  <Paragraphs>106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Copperplate Gothic Bold</vt:lpstr>
      <vt:lpstr>Trebuchet MS</vt:lpstr>
      <vt:lpstr>Wingdings</vt:lpstr>
      <vt:lpstr>Wingdings 3</vt:lpstr>
      <vt:lpstr>Yellow 2023</vt:lpstr>
      <vt:lpstr>Town of Southwest Ranches, FL</vt:lpstr>
      <vt:lpstr>Budget Process Calendar Of Events</vt:lpstr>
      <vt:lpstr>PowerPoint Presentation</vt:lpstr>
      <vt:lpstr>Town of Southwest Ranches</vt:lpstr>
      <vt:lpstr>PowerPoint Presentation</vt:lpstr>
      <vt:lpstr>PowerPoint Presentation</vt:lpstr>
      <vt:lpstr>PowerPoint Presentation</vt:lpstr>
      <vt:lpstr>Town of Southwest Ranches</vt:lpstr>
      <vt:lpstr>PowerPoint Presentation</vt:lpstr>
      <vt:lpstr>PowerPoint Presentation</vt:lpstr>
      <vt:lpstr>PowerPoint Presentation</vt:lpstr>
      <vt:lpstr>FY 2025-2026 FINAL BUDGET ADOPTION   Comments and Questions  Direction and Voting from Town Council</vt:lpstr>
    </vt:vector>
  </TitlesOfParts>
  <Company>Town of Southwest Ranches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SWR Integrated Finance PP initial Pub Hearing Final</dc:title>
  <dc:creator>MDS</dc:creator>
  <cp:lastModifiedBy>Emil Lopez</cp:lastModifiedBy>
  <cp:revision>610</cp:revision>
  <cp:lastPrinted>2025-09-25T20:09:22Z</cp:lastPrinted>
  <dcterms:created xsi:type="dcterms:W3CDTF">2012-07-18T15:00:47Z</dcterms:created>
  <dcterms:modified xsi:type="dcterms:W3CDTF">2025-09-25T21:58:56Z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">
    <vt:lpwstr>Document</vt:lpwstr>
  </property>
  <property fmtid="{D5CDD505-2E9C-101B-9397-08002B2CF9AE}" pid="3" name="ContentTypeId">
    <vt:lpwstr>0x01010013B995FA22BC254E99838C5F13604C1B</vt:lpwstr>
  </property>
  <property fmtid="{D5CDD505-2E9C-101B-9397-08002B2CF9AE}" pid="4" name="MediaServiceImageTags">
    <vt:lpwstr/>
  </property>
</Properties>
</file>