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5" r:id="rId4"/>
  </p:sldMasterIdLst>
  <p:notesMasterIdLst>
    <p:notesMasterId r:id="rId22"/>
  </p:notesMasterIdLst>
  <p:handoutMasterIdLst>
    <p:handoutMasterId r:id="rId23"/>
  </p:handoutMasterIdLst>
  <p:sldIdLst>
    <p:sldId id="458" r:id="rId5"/>
    <p:sldId id="276" r:id="rId6"/>
    <p:sldId id="456" r:id="rId7"/>
    <p:sldId id="324" r:id="rId8"/>
    <p:sldId id="457" r:id="rId9"/>
    <p:sldId id="409" r:id="rId10"/>
    <p:sldId id="364" r:id="rId11"/>
    <p:sldId id="267" r:id="rId12"/>
    <p:sldId id="268" r:id="rId13"/>
    <p:sldId id="326" r:id="rId14"/>
    <p:sldId id="385" r:id="rId15"/>
    <p:sldId id="412" r:id="rId16"/>
    <p:sldId id="272" r:id="rId17"/>
    <p:sldId id="322" r:id="rId18"/>
    <p:sldId id="371" r:id="rId19"/>
    <p:sldId id="413" r:id="rId20"/>
    <p:sldId id="398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71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75810" autoAdjust="0"/>
  </p:normalViewPr>
  <p:slideViewPr>
    <p:cSldViewPr>
      <p:cViewPr varScale="1">
        <p:scale>
          <a:sx n="58" d="100"/>
          <a:sy n="58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90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Lopez" userId="a1f944ac-5f27-44a2-84bb-96748bafd2df" providerId="ADAL" clId="{054D576D-9D56-4801-91B0-85750254F8D0}"/>
    <pc:docChg chg="modSld sldOrd">
      <pc:chgData name="Emil Lopez" userId="a1f944ac-5f27-44a2-84bb-96748bafd2df" providerId="ADAL" clId="{054D576D-9D56-4801-91B0-85750254F8D0}" dt="2024-09-12T21:04:14.295" v="226" actId="20577"/>
      <pc:docMkLst>
        <pc:docMk/>
      </pc:docMkLst>
      <pc:sldChg chg="ord">
        <pc:chgData name="Emil Lopez" userId="a1f944ac-5f27-44a2-84bb-96748bafd2df" providerId="ADAL" clId="{054D576D-9D56-4801-91B0-85750254F8D0}" dt="2024-09-12T20:23:53.560" v="1"/>
        <pc:sldMkLst>
          <pc:docMk/>
          <pc:sldMk cId="0" sldId="324"/>
        </pc:sldMkLst>
      </pc:sldChg>
      <pc:sldChg chg="modNotesTx">
        <pc:chgData name="Emil Lopez" userId="a1f944ac-5f27-44a2-84bb-96748bafd2df" providerId="ADAL" clId="{054D576D-9D56-4801-91B0-85750254F8D0}" dt="2024-09-12T21:04:14.295" v="226" actId="20577"/>
        <pc:sldMkLst>
          <pc:docMk/>
          <pc:sldMk cId="557199059" sldId="371"/>
        </pc:sldMkLst>
      </pc:sldChg>
      <pc:sldChg chg="ord">
        <pc:chgData name="Emil Lopez" userId="a1f944ac-5f27-44a2-84bb-96748bafd2df" providerId="ADAL" clId="{054D576D-9D56-4801-91B0-85750254F8D0}" dt="2024-09-12T20:24:10.024" v="5"/>
        <pc:sldMkLst>
          <pc:docMk/>
          <pc:sldMk cId="1288547403" sldId="409"/>
        </pc:sldMkLst>
      </pc:sldChg>
      <pc:sldChg chg="ord">
        <pc:chgData name="Emil Lopez" userId="a1f944ac-5f27-44a2-84bb-96748bafd2df" providerId="ADAL" clId="{054D576D-9D56-4801-91B0-85750254F8D0}" dt="2024-09-12T20:23:59.363" v="3"/>
        <pc:sldMkLst>
          <pc:docMk/>
          <pc:sldMk cId="0" sldId="457"/>
        </pc:sldMkLst>
      </pc:sldChg>
    </pc:docChg>
  </pc:docChgLst>
  <pc:docChgLst>
    <pc:chgData name="Emil Lopez" userId="a1f944ac-5f27-44a2-84bb-96748bafd2df" providerId="ADAL" clId="{534A5C1E-98EB-44D6-8FD9-7291D0D94ED0}"/>
    <pc:docChg chg="modSld">
      <pc:chgData name="Emil Lopez" userId="a1f944ac-5f27-44a2-84bb-96748bafd2df" providerId="ADAL" clId="{534A5C1E-98EB-44D6-8FD9-7291D0D94ED0}" dt="2025-04-14T17:43:16.614" v="11" actId="6549"/>
      <pc:docMkLst>
        <pc:docMk/>
      </pc:docMkLst>
      <pc:sldChg chg="modNotesTx">
        <pc:chgData name="Emil Lopez" userId="a1f944ac-5f27-44a2-84bb-96748bafd2df" providerId="ADAL" clId="{534A5C1E-98EB-44D6-8FD9-7291D0D94ED0}" dt="2025-04-14T17:42:49.356" v="4" actId="6549"/>
        <pc:sldMkLst>
          <pc:docMk/>
          <pc:sldMk cId="0" sldId="267"/>
        </pc:sldMkLst>
      </pc:sldChg>
      <pc:sldChg chg="modNotesTx">
        <pc:chgData name="Emil Lopez" userId="a1f944ac-5f27-44a2-84bb-96748bafd2df" providerId="ADAL" clId="{534A5C1E-98EB-44D6-8FD9-7291D0D94ED0}" dt="2025-04-14T17:42:52.233" v="5" actId="6549"/>
        <pc:sldMkLst>
          <pc:docMk/>
          <pc:sldMk cId="0" sldId="268"/>
        </pc:sldMkLst>
      </pc:sldChg>
      <pc:sldChg chg="modNotesTx">
        <pc:chgData name="Emil Lopez" userId="a1f944ac-5f27-44a2-84bb-96748bafd2df" providerId="ADAL" clId="{534A5C1E-98EB-44D6-8FD9-7291D0D94ED0}" dt="2025-04-14T17:43:05.562" v="8" actId="6549"/>
        <pc:sldMkLst>
          <pc:docMk/>
          <pc:sldMk cId="0" sldId="272"/>
        </pc:sldMkLst>
      </pc:sldChg>
      <pc:sldChg chg="modNotesTx">
        <pc:chgData name="Emil Lopez" userId="a1f944ac-5f27-44a2-84bb-96748bafd2df" providerId="ADAL" clId="{534A5C1E-98EB-44D6-8FD9-7291D0D94ED0}" dt="2025-04-14T17:42:29.826" v="0" actId="6549"/>
        <pc:sldMkLst>
          <pc:docMk/>
          <pc:sldMk cId="4234461325" sldId="276"/>
        </pc:sldMkLst>
      </pc:sldChg>
      <pc:sldChg chg="modNotesTx">
        <pc:chgData name="Emil Lopez" userId="a1f944ac-5f27-44a2-84bb-96748bafd2df" providerId="ADAL" clId="{534A5C1E-98EB-44D6-8FD9-7291D0D94ED0}" dt="2025-04-14T17:43:09.539" v="9" actId="6549"/>
        <pc:sldMkLst>
          <pc:docMk/>
          <pc:sldMk cId="557199059" sldId="371"/>
        </pc:sldMkLst>
      </pc:sldChg>
      <pc:sldChg chg="modNotesTx">
        <pc:chgData name="Emil Lopez" userId="a1f944ac-5f27-44a2-84bb-96748bafd2df" providerId="ADAL" clId="{534A5C1E-98EB-44D6-8FD9-7291D0D94ED0}" dt="2025-04-14T17:42:56.320" v="6" actId="6549"/>
        <pc:sldMkLst>
          <pc:docMk/>
          <pc:sldMk cId="0" sldId="385"/>
        </pc:sldMkLst>
      </pc:sldChg>
      <pc:sldChg chg="modNotesTx">
        <pc:chgData name="Emil Lopez" userId="a1f944ac-5f27-44a2-84bb-96748bafd2df" providerId="ADAL" clId="{534A5C1E-98EB-44D6-8FD9-7291D0D94ED0}" dt="2025-04-14T17:43:16.614" v="11" actId="6549"/>
        <pc:sldMkLst>
          <pc:docMk/>
          <pc:sldMk cId="0" sldId="398"/>
        </pc:sldMkLst>
      </pc:sldChg>
      <pc:sldChg chg="modNotesTx">
        <pc:chgData name="Emil Lopez" userId="a1f944ac-5f27-44a2-84bb-96748bafd2df" providerId="ADAL" clId="{534A5C1E-98EB-44D6-8FD9-7291D0D94ED0}" dt="2025-04-14T17:42:39.857" v="3" actId="6549"/>
        <pc:sldMkLst>
          <pc:docMk/>
          <pc:sldMk cId="1288547403" sldId="409"/>
        </pc:sldMkLst>
      </pc:sldChg>
      <pc:sldChg chg="modNotesTx">
        <pc:chgData name="Emil Lopez" userId="a1f944ac-5f27-44a2-84bb-96748bafd2df" providerId="ADAL" clId="{534A5C1E-98EB-44D6-8FD9-7291D0D94ED0}" dt="2025-04-14T17:43:02.732" v="7" actId="6549"/>
        <pc:sldMkLst>
          <pc:docMk/>
          <pc:sldMk cId="0" sldId="412"/>
        </pc:sldMkLst>
      </pc:sldChg>
      <pc:sldChg chg="modNotesTx">
        <pc:chgData name="Emil Lopez" userId="a1f944ac-5f27-44a2-84bb-96748bafd2df" providerId="ADAL" clId="{534A5C1E-98EB-44D6-8FD9-7291D0D94ED0}" dt="2025-04-14T17:43:12.147" v="10" actId="6549"/>
        <pc:sldMkLst>
          <pc:docMk/>
          <pc:sldMk cId="1190632209" sldId="413"/>
        </pc:sldMkLst>
      </pc:sldChg>
      <pc:sldChg chg="modNotesTx">
        <pc:chgData name="Emil Lopez" userId="a1f944ac-5f27-44a2-84bb-96748bafd2df" providerId="ADAL" clId="{534A5C1E-98EB-44D6-8FD9-7291D0D94ED0}" dt="2025-04-14T17:42:33.203" v="1" actId="6549"/>
        <pc:sldMkLst>
          <pc:docMk/>
          <pc:sldMk cId="262559970" sldId="456"/>
        </pc:sldMkLst>
      </pc:sldChg>
      <pc:sldChg chg="modNotesTx">
        <pc:chgData name="Emil Lopez" userId="a1f944ac-5f27-44a2-84bb-96748bafd2df" providerId="ADAL" clId="{534A5C1E-98EB-44D6-8FD9-7291D0D94ED0}" dt="2025-04-14T17:42:37.115" v="2" actId="6549"/>
        <pc:sldMkLst>
          <pc:docMk/>
          <pc:sldMk cId="0" sldId="457"/>
        </pc:sldMkLst>
      </pc:sldChg>
    </pc:docChg>
  </pc:docChgLst>
  <pc:docChgLst>
    <pc:chgData name="Emil Lopez" userId="a1f944ac-5f27-44a2-84bb-96748bafd2df" providerId="ADAL" clId="{B1922BF0-34A9-493C-873B-76FA0D84883C}"/>
    <pc:docChg chg="custSel modSld modNotesMaster modHandout">
      <pc:chgData name="Emil Lopez" userId="a1f944ac-5f27-44a2-84bb-96748bafd2df" providerId="ADAL" clId="{B1922BF0-34A9-493C-873B-76FA0D84883C}" dt="2025-03-19T13:24:18.959" v="103"/>
      <pc:docMkLst>
        <pc:docMk/>
      </pc:docMkLst>
      <pc:sldChg chg="modNotes">
        <pc:chgData name="Emil Lopez" userId="a1f944ac-5f27-44a2-84bb-96748bafd2df" providerId="ADAL" clId="{B1922BF0-34A9-493C-873B-76FA0D84883C}" dt="2025-03-19T13:24:18.959" v="103"/>
        <pc:sldMkLst>
          <pc:docMk/>
          <pc:sldMk cId="0" sldId="267"/>
        </pc:sldMkLst>
      </pc:sldChg>
      <pc:sldChg chg="modNotes">
        <pc:chgData name="Emil Lopez" userId="a1f944ac-5f27-44a2-84bb-96748bafd2df" providerId="ADAL" clId="{B1922BF0-34A9-493C-873B-76FA0D84883C}" dt="2025-03-19T13:24:18.959" v="103"/>
        <pc:sldMkLst>
          <pc:docMk/>
          <pc:sldMk cId="0" sldId="268"/>
        </pc:sldMkLst>
      </pc:sldChg>
      <pc:sldChg chg="modNotes">
        <pc:chgData name="Emil Lopez" userId="a1f944ac-5f27-44a2-84bb-96748bafd2df" providerId="ADAL" clId="{B1922BF0-34A9-493C-873B-76FA0D84883C}" dt="2025-03-19T13:24:18.959" v="103"/>
        <pc:sldMkLst>
          <pc:docMk/>
          <pc:sldMk cId="4234461325" sldId="276"/>
        </pc:sldMkLst>
      </pc:sldChg>
      <pc:sldChg chg="modNotes">
        <pc:chgData name="Emil Lopez" userId="a1f944ac-5f27-44a2-84bb-96748bafd2df" providerId="ADAL" clId="{B1922BF0-34A9-493C-873B-76FA0D84883C}" dt="2025-03-19T13:24:18.959" v="103"/>
        <pc:sldMkLst>
          <pc:docMk/>
          <pc:sldMk cId="0" sldId="398"/>
        </pc:sldMkLst>
      </pc:sldChg>
      <pc:sldChg chg="modNotes">
        <pc:chgData name="Emil Lopez" userId="a1f944ac-5f27-44a2-84bb-96748bafd2df" providerId="ADAL" clId="{B1922BF0-34A9-493C-873B-76FA0D84883C}" dt="2025-03-19T13:24:18.959" v="103"/>
        <pc:sldMkLst>
          <pc:docMk/>
          <pc:sldMk cId="1288547403" sldId="409"/>
        </pc:sldMkLst>
      </pc:sldChg>
      <pc:sldChg chg="addSp delSp modSp mod setBg">
        <pc:chgData name="Emil Lopez" userId="a1f944ac-5f27-44a2-84bb-96748bafd2df" providerId="ADAL" clId="{B1922BF0-34A9-493C-873B-76FA0D84883C}" dt="2025-03-04T17:46:00.458" v="102" actId="14100"/>
        <pc:sldMkLst>
          <pc:docMk/>
          <pc:sldMk cId="4136098847" sldId="452"/>
        </pc:sldMkLst>
      </pc:sldChg>
      <pc:sldChg chg="modNotes">
        <pc:chgData name="Emil Lopez" userId="a1f944ac-5f27-44a2-84bb-96748bafd2df" providerId="ADAL" clId="{B1922BF0-34A9-493C-873B-76FA0D84883C}" dt="2025-03-19T13:24:18.959" v="103"/>
        <pc:sldMkLst>
          <pc:docMk/>
          <pc:sldMk cId="0" sldId="457"/>
        </pc:sldMkLst>
      </pc:sldChg>
    </pc:docChg>
  </pc:docChgLst>
  <pc:docChgLst>
    <pc:chgData name="Emil Lopez" userId="a1f944ac-5f27-44a2-84bb-96748bafd2df" providerId="ADAL" clId="{E82FB1B9-4B3A-47A7-BB59-4A4C7454C499}"/>
    <pc:docChg chg="addSld delSld modSld">
      <pc:chgData name="Emil Lopez" userId="a1f944ac-5f27-44a2-84bb-96748bafd2df" providerId="ADAL" clId="{E82FB1B9-4B3A-47A7-BB59-4A4C7454C499}" dt="2025-04-11T20:33:29.276" v="1" actId="47"/>
      <pc:docMkLst>
        <pc:docMk/>
      </pc:docMkLst>
      <pc:sldChg chg="del">
        <pc:chgData name="Emil Lopez" userId="a1f944ac-5f27-44a2-84bb-96748bafd2df" providerId="ADAL" clId="{E82FB1B9-4B3A-47A7-BB59-4A4C7454C499}" dt="2025-04-11T20:33:29.276" v="1" actId="47"/>
        <pc:sldMkLst>
          <pc:docMk/>
          <pc:sldMk cId="4136098847" sldId="452"/>
        </pc:sldMkLst>
      </pc:sldChg>
      <pc:sldChg chg="add">
        <pc:chgData name="Emil Lopez" userId="a1f944ac-5f27-44a2-84bb-96748bafd2df" providerId="ADAL" clId="{E82FB1B9-4B3A-47A7-BB59-4A4C7454C499}" dt="2025-04-11T20:33:25.596" v="0"/>
        <pc:sldMkLst>
          <pc:docMk/>
          <pc:sldMk cId="4201078320" sldId="45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southwestranches.sharepoint.com/sites/FinDocs/Docs/FINADMIN/BUDGET/FY24-25/Proposed%20Budget%20FY%2025/Power%20Point%20Presentations/General%20fund%20Charts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outhwestranches.sharepoint.com/sites/FinDocs/Docs/FINADMIN/BUDGET/FY24-25/Proposed%20Budget%20FY%2025/Power%20Point%20Presentations/General%20fund%20Charts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506465363809"/>
          <c:y val="3.6683086277026024E-2"/>
          <c:w val="0.92325836531447569"/>
          <c:h val="0.8026663073320746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Residential 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66666666666692E-2"/>
                  <c:y val="5.5555555555555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EE-4FA4-87D5-DE32DBD5488F}"/>
                </c:ext>
              </c:extLst>
            </c:dLbl>
            <c:dLbl>
              <c:idx val="1"/>
              <c:layout>
                <c:manualLayout>
                  <c:x val="-5.118469904533611E-2"/>
                  <c:y val="8.3769784391986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EE-4FA4-87D5-DE32DBD5488F}"/>
                </c:ext>
              </c:extLst>
            </c:dLbl>
            <c:dLbl>
              <c:idx val="2"/>
              <c:layout>
                <c:manualLayout>
                  <c:x val="-5.8333333333333334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EE-4FA4-87D5-DE32DBD5488F}"/>
                </c:ext>
              </c:extLst>
            </c:dLbl>
            <c:dLbl>
              <c:idx val="3"/>
              <c:layout>
                <c:manualLayout>
                  <c:x val="-5.022884042805302E-2"/>
                  <c:y val="9.14241713622369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B00367-5670-4DB7-BEFF-16D27BB15F3C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rgbClr val="00B0F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429452489645369E-2"/>
                      <c:h val="6.42920394661316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EE-4FA4-87D5-DE32DBD5488F}"/>
                </c:ext>
              </c:extLst>
            </c:dLbl>
            <c:dLbl>
              <c:idx val="4"/>
              <c:layout>
                <c:manualLayout>
                  <c:x val="-5.2593801169704822E-2"/>
                  <c:y val="8.839938094210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EE-4FA4-87D5-DE32DBD54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 FY 2024</c:v>
                </c:pt>
                <c:pt idx="4">
                  <c:v>Proposed FY 2025</c:v>
                </c:pt>
              </c:strCache>
            </c:strRef>
          </c:cat>
          <c:val>
            <c:numRef>
              <c:f>Sheet1!$B$2:$F$2</c:f>
              <c:numCache>
                <c:formatCode>"$"#,##0.00</c:formatCode>
                <c:ptCount val="5"/>
                <c:pt idx="0">
                  <c:v>629.14</c:v>
                </c:pt>
                <c:pt idx="1">
                  <c:v>690</c:v>
                </c:pt>
                <c:pt idx="2">
                  <c:v>764.44</c:v>
                </c:pt>
                <c:pt idx="3">
                  <c:v>758.63</c:v>
                </c:pt>
                <c:pt idx="4">
                  <c:v>758.63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EE-4FA4-87D5-DE32DBD5488F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Acreage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526174020150441E-2"/>
                  <c:y val="-5.796641672847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EE-4FA4-87D5-DE32DBD5488F}"/>
                </c:ext>
              </c:extLst>
            </c:dLbl>
            <c:dLbl>
              <c:idx val="1"/>
              <c:layout>
                <c:manualLayout>
                  <c:x val="-0.05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EE-4FA4-87D5-DE32DBD5488F}"/>
                </c:ext>
              </c:extLst>
            </c:dLbl>
            <c:dLbl>
              <c:idx val="2"/>
              <c:layout>
                <c:manualLayout>
                  <c:x val="-5.0909680930224396E-2"/>
                  <c:y val="-6.598901834356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EE-4FA4-87D5-DE32DBD5488F}"/>
                </c:ext>
              </c:extLst>
            </c:dLbl>
            <c:dLbl>
              <c:idx val="3"/>
              <c:layout>
                <c:manualLayout>
                  <c:x val="-6.0088288616883298E-2"/>
                  <c:y val="-7.38308470508770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7CB85-0CDC-4249-B099-1A606D8DB17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rgbClr val="00B0F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DEE-4FA4-87D5-DE32DBD5488F}"/>
                </c:ext>
              </c:extLst>
            </c:dLbl>
            <c:dLbl>
              <c:idx val="4"/>
              <c:layout>
                <c:manualLayout>
                  <c:x val="-5.0266874848228033E-2"/>
                  <c:y val="-6.8501499772069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EE-4FA4-87D5-DE32DBD54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 FY 2024</c:v>
                </c:pt>
                <c:pt idx="4">
                  <c:v>Proposed FY 2025</c:v>
                </c:pt>
              </c:strCache>
            </c:strRef>
          </c:cat>
          <c:val>
            <c:numRef>
              <c:f>Sheet1!$B$4:$F$4</c:f>
              <c:numCache>
                <c:formatCode>"$"#,##0.00</c:formatCode>
                <c:ptCount val="5"/>
                <c:pt idx="0">
                  <c:v>84.76</c:v>
                </c:pt>
                <c:pt idx="1">
                  <c:v>75.959999999999994</c:v>
                </c:pt>
                <c:pt idx="2">
                  <c:v>126.04</c:v>
                </c:pt>
                <c:pt idx="3">
                  <c:v>89.12</c:v>
                </c:pt>
                <c:pt idx="4">
                  <c:v>86.49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EE-4FA4-87D5-DE32DBD5488F}"/>
            </c:ext>
          </c:extLst>
        </c:ser>
        <c:ser>
          <c:idx val="2"/>
          <c:order val="2"/>
          <c:tx>
            <c:strRef>
              <c:f>Sheet1!$A$3:$F$3</c:f>
              <c:strCache>
                <c:ptCount val="6"/>
                <c:pt idx="0">
                  <c:v>Combined Non- Res.</c:v>
                </c:pt>
                <c:pt idx="2">
                  <c:v>$0.8314</c:v>
                </c:pt>
                <c:pt idx="3">
                  <c:v>$0.0742</c:v>
                </c:pt>
                <c:pt idx="4">
                  <c:v>$0.9812</c:v>
                </c:pt>
                <c:pt idx="5">
                  <c:v>$0.9812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 FY 2024</c:v>
                </c:pt>
                <c:pt idx="4">
                  <c:v>Proposed FY 2025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7AB2-4F2F-8C61-3CF71DC89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942808"/>
        <c:axId val="468946336"/>
      </c:lineChart>
      <c:catAx>
        <c:axId val="46894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6336"/>
        <c:crosses val="autoZero"/>
        <c:auto val="1"/>
        <c:lblAlgn val="ctr"/>
        <c:lblOffset val="100"/>
        <c:noMultiLvlLbl val="0"/>
      </c:catAx>
      <c:valAx>
        <c:axId val="46894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602B"/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89731724496718"/>
          <c:y val="2.9577855513793657E-2"/>
          <c:w val="0.90998283264143975"/>
          <c:h val="0.8816232639635766"/>
        </c:manualLayout>
      </c:layout>
      <c:lineChart>
        <c:grouping val="standard"/>
        <c:varyColors val="0"/>
        <c:ser>
          <c:idx val="0"/>
          <c:order val="0"/>
          <c:spPr>
            <a:ln w="28542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9298098682657195E-2"/>
                  <c:y val="0.125026783467257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E9381C-E1A0-40D2-9FED-DA35B590F8F3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u="sng" dirty="0"/>
                      <a:t>0.3612*</a:t>
                    </a:r>
                    <a:r>
                      <a:rPr lang="en-US" dirty="0"/>
                      <a:t>4.4629</a:t>
                    </a:r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33281334122E-2"/>
                      <c:h val="0.226709007348997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DD0-401D-9059-2D0E215B33CD}"/>
                </c:ext>
              </c:extLst>
            </c:dLbl>
            <c:dLbl>
              <c:idx val="1"/>
              <c:layout>
                <c:manualLayout>
                  <c:x val="-5.2368254843647592E-2"/>
                  <c:y val="0.170590390395712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A801CB-5BB1-43DF-9D26-C3F57A0D6667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u="sng" dirty="0"/>
                      <a:t>0.3342*</a:t>
                    </a:r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4.8311</a:t>
                    </a:r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33281334122E-2"/>
                      <c:h val="0.201362475857179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D0-401D-9059-2D0E215B33CD}"/>
                </c:ext>
              </c:extLst>
            </c:dLbl>
            <c:dLbl>
              <c:idx val="2"/>
              <c:layout>
                <c:manualLayout>
                  <c:x val="-5.7803042479079893E-2"/>
                  <c:y val="0.134767784417047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A5CEB6-017C-4A02-88FA-3204460231D6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u="sng" dirty="0"/>
                      <a:t>0.4439*</a:t>
                    </a:r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4.6564</a:t>
                    </a:r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33281334122E-2"/>
                      <c:h val="0.201362475857179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DD0-401D-9059-2D0E215B33CD}"/>
                </c:ext>
              </c:extLst>
            </c:dLbl>
            <c:dLbl>
              <c:idx val="3"/>
              <c:layout>
                <c:manualLayout>
                  <c:x val="-5.5364558499848053E-2"/>
                  <c:y val="7.39985970008230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92E321-96FD-428C-AB5B-04C6B3DB824B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86505940567E-2"/>
                      <c:h val="9.7374168348993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D0-401D-9059-2D0E215B33CD}"/>
                </c:ext>
              </c:extLst>
            </c:dLbl>
            <c:dLbl>
              <c:idx val="4"/>
              <c:layout>
                <c:manualLayout>
                  <c:x val="-6.290801014361018E-2"/>
                  <c:y val="7.351097557269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AC3D93-C1DA-4738-9978-B472B318369F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373626143787335E-2"/>
                      <c:h val="0.115807686783680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DD0-401D-9059-2D0E215B33CD}"/>
                </c:ext>
              </c:extLst>
            </c:dLbl>
            <c:dLbl>
              <c:idx val="5"/>
              <c:layout>
                <c:manualLayout>
                  <c:x val="-3.0965099154328542E-2"/>
                  <c:y val="0.102564195080548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B593D4-58FB-48CD-8282-D44EE5FE2CF8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1598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598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D0-401D-9059-2D0E215B33CD}"/>
                </c:ext>
              </c:extLst>
            </c:dLbl>
            <c:dLbl>
              <c:idx val="6"/>
              <c:layout>
                <c:manualLayout>
                  <c:x val="-1.7045508562376112E-2"/>
                  <c:y val="7.48035943997425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598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CD6324-2138-402E-9240-5ADAAC71F12B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98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598" b="1" i="0" u="none" strike="noStrike" kern="1200" baseline="0" dirty="0">
                      <a:solidFill>
                        <a:schemeClr val="tx1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598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41907878276229"/>
                      <c:h val="0.118075548466972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DD0-401D-9059-2D0E215B33CD}"/>
                </c:ext>
              </c:extLst>
            </c:dLbl>
            <c:spPr>
              <a:noFill/>
              <a:ln w="2537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'Non Departmental 3900'!$A$117:$A$123</c:f>
              <c:strCache>
                <c:ptCount val="7"/>
                <c:pt idx="0">
                  <c:v>FY 2019 Actual </c:v>
                </c:pt>
                <c:pt idx="1">
                  <c:v>FY 2020 Actual </c:v>
                </c:pt>
                <c:pt idx="2">
                  <c:v>FY 2021 Actual </c:v>
                </c:pt>
                <c:pt idx="3">
                  <c:v>FY 2022 Actual</c:v>
                </c:pt>
                <c:pt idx="4">
                  <c:v>FY 2023 Actual</c:v>
                </c:pt>
                <c:pt idx="5">
                  <c:v>FY 2024 Actual</c:v>
                </c:pt>
                <c:pt idx="6">
                  <c:v>FY 2025 Proposed</c:v>
                </c:pt>
              </c:strCache>
            </c:strRef>
          </c:cat>
          <c:val>
            <c:numRef>
              <c:f>'Non Departmental 3900'!$B$117:$B$123</c:f>
              <c:numCache>
                <c:formatCode>0.0000</c:formatCode>
                <c:ptCount val="7"/>
                <c:pt idx="0">
                  <c:v>4.4969000000000001</c:v>
                </c:pt>
                <c:pt idx="1">
                  <c:v>4.2125000000000004</c:v>
                </c:pt>
                <c:pt idx="2">
                  <c:v>4.25</c:v>
                </c:pt>
                <c:pt idx="3">
                  <c:v>4.25</c:v>
                </c:pt>
                <c:pt idx="4">
                  <c:v>3.9</c:v>
                </c:pt>
                <c:pt idx="5">
                  <c:v>3.9</c:v>
                </c:pt>
                <c:pt idx="6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DD0-401D-9059-2D0E215B3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833944"/>
        <c:axId val="282834336"/>
      </c:lineChart>
      <c:catAx>
        <c:axId val="282833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834336"/>
        <c:crosses val="autoZero"/>
        <c:auto val="1"/>
        <c:lblAlgn val="ctr"/>
        <c:lblOffset val="100"/>
        <c:noMultiLvlLbl val="0"/>
      </c:catAx>
      <c:valAx>
        <c:axId val="282834336"/>
        <c:scaling>
          <c:orientation val="minMax"/>
          <c:max val="5"/>
          <c:min val="2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out"/>
        <c:min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833944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22665500145817"/>
          <c:y val="0.10176854416828157"/>
          <c:w val="0.59457450761798558"/>
          <c:h val="0.754936120789779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explosion val="22"/>
            <c:extLst>
              <c:ext xmlns:c16="http://schemas.microsoft.com/office/drawing/2014/chart" uri="{C3380CC4-5D6E-409C-BE32-E72D297353CC}">
                <c16:uniqueId val="{00000000-7A79-47B7-9038-C67E6AF6B8C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79-47B7-9038-C67E6AF6B8C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A79-47B7-9038-C67E6AF6B8C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A79-47B7-9038-C67E6AF6B8C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A79-47B7-9038-C67E6AF6B8C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A79-47B7-9038-C67E6AF6B8C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A79-47B7-9038-C67E6AF6B8CD}"/>
              </c:ext>
            </c:extLst>
          </c:dPt>
          <c:dLbls>
            <c:dLbl>
              <c:idx val="0"/>
              <c:layout>
                <c:manualLayout>
                  <c:x val="-4.073957421988972E-3"/>
                  <c:y val="-4.793383719285331E-3"/>
                </c:manualLayout>
              </c:layout>
              <c:tx>
                <c:rich>
                  <a:bodyPr/>
                  <a:lstStyle/>
                  <a:p>
                    <a:fld id="{1677E72D-7410-4D47-AF1E-CBC1003ED525}" type="VALUE">
                      <a:rPr lang="en-US" b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A79-47B7-9038-C67E6AF6B8CD}"/>
                </c:ext>
              </c:extLst>
            </c:dLbl>
            <c:dLbl>
              <c:idx val="1"/>
              <c:layout>
                <c:manualLayout>
                  <c:x val="-4.3489063867016625E-3"/>
                  <c:y val="3.3125009442215702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79-47B7-9038-C67E6AF6B8CD}"/>
                </c:ext>
              </c:extLst>
            </c:dLbl>
            <c:dLbl>
              <c:idx val="2"/>
              <c:layout>
                <c:manualLayout>
                  <c:x val="-3.6069991251093613E-3"/>
                  <c:y val="-4.477327008309375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79-47B7-9038-C67E6AF6B8CD}"/>
                </c:ext>
              </c:extLst>
            </c:dLbl>
            <c:dLbl>
              <c:idx val="3"/>
              <c:layout>
                <c:manualLayout>
                  <c:x val="-6.0051326917469191E-3"/>
                  <c:y val="4.9786228236551194E-6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79-47B7-9038-C67E6AF6B8CD}"/>
                </c:ext>
              </c:extLst>
            </c:dLbl>
            <c:dLbl>
              <c:idx val="4"/>
              <c:layout>
                <c:manualLayout>
                  <c:x val="-2.1070866141732285E-3"/>
                  <c:y val="0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79-47B7-9038-C67E6AF6B8CD}"/>
                </c:ext>
              </c:extLst>
            </c:dLbl>
            <c:dLbl>
              <c:idx val="5"/>
              <c:layout>
                <c:manualLayout>
                  <c:x val="-1.6057159521726452E-3"/>
                  <c:y val="-1.4266329539508292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79-47B7-9038-C67E6AF6B8CD}"/>
                </c:ext>
              </c:extLst>
            </c:dLbl>
            <c:dLbl>
              <c:idx val="6"/>
              <c:layout>
                <c:manualLayout>
                  <c:x val="-5.067716535433071E-3"/>
                  <c:y val="-2.1802934434627993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79-47B7-9038-C67E6AF6B8CD}"/>
                </c:ext>
              </c:extLst>
            </c:dLbl>
            <c:dLbl>
              <c:idx val="7"/>
              <c:layout>
                <c:manualLayout>
                  <c:x val="-5.2135988814155567E-3"/>
                  <c:y val="-3.9880108842930156E-17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79-47B7-9038-C67E6AF6B8CD}"/>
                </c:ext>
              </c:extLst>
            </c:dLbl>
            <c:dLbl>
              <c:idx val="8"/>
              <c:layout>
                <c:manualLayout>
                  <c:x val="-6.6422358827294414E-3"/>
                  <c:y val="9.2373333516036012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79-47B7-9038-C67E6AF6B8CD}"/>
                </c:ext>
              </c:extLst>
            </c:dLbl>
            <c:numFmt formatCode="&quot;$&quot;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'[General fund Charts 2024.xlsx]General Fund Data'!$C$2:$C$10</c:f>
              <c:strCache>
                <c:ptCount val="9"/>
                <c:pt idx="0">
                  <c:v>Appropriated Fund Balance</c:v>
                </c:pt>
                <c:pt idx="1">
                  <c:v>Fines and Forfeitures </c:v>
                </c:pt>
                <c:pt idx="2">
                  <c:v>Service/Misc. Revenues </c:v>
                </c:pt>
                <c:pt idx="3">
                  <c:v>Interfund Transfers</c:v>
                </c:pt>
                <c:pt idx="4">
                  <c:v>Permits and Licensing </c:v>
                </c:pt>
                <c:pt idx="5">
                  <c:v>Franchise and Utility Taxes</c:v>
                </c:pt>
                <c:pt idx="6">
                  <c:v>Special Assessment Revenue</c:v>
                </c:pt>
                <c:pt idx="7">
                  <c:v>Intergovernmental </c:v>
                </c:pt>
                <c:pt idx="8">
                  <c:v>Ad Valorem (Property) Revenue</c:v>
                </c:pt>
              </c:strCache>
            </c:strRef>
          </c:cat>
          <c:val>
            <c:numRef>
              <c:f>'[General fund Charts 2024.xlsx]General Fund Data'!$D$2:$D$10</c:f>
              <c:numCache>
                <c:formatCode>"$"#,##0_);[Red]\("$"#,##0\)</c:formatCode>
                <c:ptCount val="9"/>
                <c:pt idx="0">
                  <c:v>1201968</c:v>
                </c:pt>
                <c:pt idx="1">
                  <c:v>170813</c:v>
                </c:pt>
                <c:pt idx="2">
                  <c:v>746948</c:v>
                </c:pt>
                <c:pt idx="3">
                  <c:v>306990</c:v>
                </c:pt>
                <c:pt idx="4">
                  <c:v>2183893</c:v>
                </c:pt>
                <c:pt idx="5">
                  <c:v>2064270</c:v>
                </c:pt>
                <c:pt idx="6">
                  <c:v>2983792</c:v>
                </c:pt>
                <c:pt idx="7">
                  <c:v>4397629</c:v>
                </c:pt>
                <c:pt idx="8">
                  <c:v>9179829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79-47B7-9038-C67E6AF6B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1781896"/>
        <c:axId val="431785032"/>
      </c:barChart>
      <c:valAx>
        <c:axId val="431785032"/>
        <c:scaling>
          <c:orientation val="minMax"/>
        </c:scaling>
        <c:delete val="0"/>
        <c:axPos val="b"/>
        <c:majorGridlines/>
        <c:numFmt formatCode="&quot;$&quot;#,##0_);[Red]\(&quot;$&quot;#,##0\)" sourceLinked="1"/>
        <c:majorTickMark val="out"/>
        <c:minorTickMark val="none"/>
        <c:tickLblPos val="nextTo"/>
        <c:crossAx val="431781896"/>
        <c:crosses val="autoZero"/>
        <c:crossBetween val="between"/>
      </c:valAx>
      <c:catAx>
        <c:axId val="43178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317850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07570129517112"/>
          <c:y val="0.1523411224662449"/>
          <c:w val="0.40844073767094902"/>
          <c:h val="0.690791172154054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2F2-49A9-91FC-AC80C48686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2F2-49A9-91FC-AC80C48686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2F2-49A9-91FC-AC80C48686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2F2-49A9-91FC-AC80C48686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2F2-49A9-91FC-AC80C48686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2F2-49A9-91FC-AC80C48686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2F2-49A9-91FC-AC80C48686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2F2-49A9-91FC-AC80C48686F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2F2-49A9-91FC-AC80C48686F0}"/>
              </c:ext>
            </c:extLst>
          </c:dPt>
          <c:dLbls>
            <c:dLbl>
              <c:idx val="0"/>
              <c:layout>
                <c:manualLayout>
                  <c:x val="6.3614299125575355E-2"/>
                  <c:y val="7.0454370393324695E-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4B7A53-02E2-46F2-A40B-DD0DC73842FD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2D7081AF-AF4A-431B-BC14-73EEE2D5FBF7}" type="VALUE">
                      <a:rPr lang="en-US" baseline="0"/>
                      <a:pPr>
                        <a:defRPr/>
                      </a:pPr>
                      <a:t>[VALUE]</a:t>
                    </a:fld>
                    <a:r>
                      <a:rPr lang="en-US" baseline="0"/>
                      <a:t> - 53%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17341253395956"/>
                      <c:h val="0.114976786349135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F2-49A9-91FC-AC80C48686F0}"/>
                </c:ext>
              </c:extLst>
            </c:dLbl>
            <c:dLbl>
              <c:idx val="1"/>
              <c:layout>
                <c:manualLayout>
                  <c:x val="0.19613392240432381"/>
                  <c:y val="9.94127768901637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B5278B-C649-4314-89B1-63F859C70F72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6607025E-846A-4011-BC4B-22695917AF62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F2-49A9-91FC-AC80C48686F0}"/>
                </c:ext>
              </c:extLst>
            </c:dLbl>
            <c:dLbl>
              <c:idx val="2"/>
              <c:layout>
                <c:manualLayout>
                  <c:x val="3.9226784480864779E-2"/>
                  <c:y val="0.209476922732844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2E7C2E-AD5F-4718-B9B6-6B113E4ED965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7A701BB9-3B05-4DC7-8DF7-9577E724362E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F2-49A9-91FC-AC80C48686F0}"/>
                </c:ext>
              </c:extLst>
            </c:dLbl>
            <c:dLbl>
              <c:idx val="3"/>
              <c:layout>
                <c:manualLayout>
                  <c:x val="-8.8462091909563917E-2"/>
                  <c:y val="0.134283270011576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F47AFE-2143-4681-A8B8-2EBB27250531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27C63637-20E1-4B4E-914B-540BD2FDF22A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9627250541051"/>
                      <c:h val="0.121242895041900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F2-49A9-91FC-AC80C48686F0}"/>
                </c:ext>
              </c:extLst>
            </c:dLbl>
            <c:dLbl>
              <c:idx val="4"/>
              <c:layout>
                <c:manualLayout>
                  <c:x val="-7.6001894931675515E-2"/>
                  <c:y val="3.19541068575525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EDC9C7-5684-4B2D-B37C-A2CC29A4D75C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0D94A43C-61FD-47E1-A7C2-830718BE6D45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2F2-49A9-91FC-AC80C48686F0}"/>
                </c:ext>
              </c:extLst>
            </c:dLbl>
            <c:dLbl>
              <c:idx val="5"/>
              <c:layout>
                <c:manualLayout>
                  <c:x val="-1.726253138434326E-2"/>
                  <c:y val="-6.181583191811668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1CBC82-D4EB-45DD-A543-C26A48BB6614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39F9A055-14E8-4601-BFA5-29EE5E8E35FF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99046829672608"/>
                      <c:h val="0.119287753869493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2F2-49A9-91FC-AC80C48686F0}"/>
                </c:ext>
              </c:extLst>
            </c:dLbl>
            <c:dLbl>
              <c:idx val="6"/>
              <c:layout>
                <c:manualLayout>
                  <c:x val="-2.6102060126233072E-2"/>
                  <c:y val="-4.43489552025858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078B0C-46AC-498E-9583-6BEED75E4367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C9334D3E-B7A1-45FB-A5E5-E544076829A6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3784592715384"/>
                      <c:h val="9.03868266863336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2F2-49A9-91FC-AC80C48686F0}"/>
                </c:ext>
              </c:extLst>
            </c:dLbl>
            <c:dLbl>
              <c:idx val="7"/>
              <c:layout>
                <c:manualLayout>
                  <c:x val="-2.8935992238661997E-2"/>
                  <c:y val="-3.1954079418341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FA79A1-E844-4A4F-B183-69744C030382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76FD01FD-D7FE-4DFB-BDD4-FD4A53F910B4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83091587235807"/>
                      <c:h val="8.573338821175645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2F2-49A9-91FC-AC80C48686F0}"/>
                </c:ext>
              </c:extLst>
            </c:dLbl>
            <c:dLbl>
              <c:idx val="8"/>
              <c:layout>
                <c:manualLayout>
                  <c:x val="0.25781967977673148"/>
                  <c:y val="2.15026037527340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EEFBDB-3AF6-4F2E-AFDE-DA0602D5B25F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C2D8613D-EB08-40B1-A214-E25777D9120F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69312059676749"/>
                      <c:h val="0.123600084264598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2F2-49A9-91FC-AC80C48686F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'[General fund Charts 2024.xlsx]General Fund Data'!$C$13:$C$21</c:f>
              <c:strCache>
                <c:ptCount val="9"/>
                <c:pt idx="0">
                  <c:v>Operating expenses</c:v>
                </c:pt>
                <c:pt idx="1">
                  <c:v>Personnel expenses</c:v>
                </c:pt>
                <c:pt idx="2">
                  <c:v>Debt service transfers</c:v>
                </c:pt>
                <c:pt idx="3">
                  <c:v>VFD transfers</c:v>
                </c:pt>
                <c:pt idx="4">
                  <c:v>Solid Waste Transfers</c:v>
                </c:pt>
                <c:pt idx="5">
                  <c:v>Transportation transfers</c:v>
                </c:pt>
                <c:pt idx="6">
                  <c:v>Capital projects transfers</c:v>
                </c:pt>
                <c:pt idx="7">
                  <c:v>Capital outlay</c:v>
                </c:pt>
                <c:pt idx="8">
                  <c:v>Non-operating expenses</c:v>
                </c:pt>
              </c:strCache>
            </c:strRef>
          </c:cat>
          <c:val>
            <c:numRef>
              <c:f>'[General fund Charts 2024.xlsx]General Fund Data'!$D$13:$D$21</c:f>
              <c:numCache>
                <c:formatCode>"$"#,##0</c:formatCode>
                <c:ptCount val="9"/>
                <c:pt idx="0">
                  <c:v>12366586</c:v>
                </c:pt>
                <c:pt idx="1">
                  <c:v>2351097</c:v>
                </c:pt>
                <c:pt idx="2">
                  <c:v>819897</c:v>
                </c:pt>
                <c:pt idx="3">
                  <c:v>303900</c:v>
                </c:pt>
                <c:pt idx="4">
                  <c:v>263156</c:v>
                </c:pt>
                <c:pt idx="5">
                  <c:v>2560854</c:v>
                </c:pt>
                <c:pt idx="6">
                  <c:v>212750</c:v>
                </c:pt>
                <c:pt idx="7">
                  <c:v>3758224</c:v>
                </c:pt>
                <c:pt idx="8">
                  <c:v>599668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2F2-49A9-91FC-AC80C48686F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32A527-CD73-4C07-B110-51FFFF13EE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6888" cy="465138"/>
          </a:xfrm>
          <a:prstGeom prst="rect">
            <a:avLst/>
          </a:prstGeom>
        </p:spPr>
        <p:txBody>
          <a:bodyPr vert="horz" lIns="93145" tIns="46571" rIns="93145" bIns="465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ED290-150F-440F-8FA2-1C58425441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lIns="93145" tIns="46571" rIns="93145" bIns="465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7BC48B-0070-41EA-93F6-C589816C536A}" type="datetimeFigureOut">
              <a:rPr lang="en-US"/>
              <a:pPr>
                <a:defRPr/>
              </a:pPr>
              <a:t>4/14/2025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B7D97-CA99-450D-8AB3-C01150D10A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6888" cy="465138"/>
          </a:xfrm>
          <a:prstGeom prst="rect">
            <a:avLst/>
          </a:prstGeom>
        </p:spPr>
        <p:txBody>
          <a:bodyPr vert="horz" lIns="93145" tIns="46571" rIns="93145" bIns="465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9C9F7-0585-46E9-9006-6B7D0C7F5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926" y="8829675"/>
            <a:ext cx="3036888" cy="465138"/>
          </a:xfrm>
          <a:prstGeom prst="rect">
            <a:avLst/>
          </a:prstGeom>
        </p:spPr>
        <p:txBody>
          <a:bodyPr vert="horz" wrap="square" lIns="93145" tIns="46571" rIns="93145" bIns="46571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FAA498-2DD9-41FF-8058-BBB53CC52D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2FF8FC-75AB-4E85-9D8D-0456F55BF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6888" cy="465138"/>
          </a:xfrm>
          <a:prstGeom prst="rect">
            <a:avLst/>
          </a:prstGeom>
        </p:spPr>
        <p:txBody>
          <a:bodyPr vert="horz" lIns="93145" tIns="46571" rIns="93145" bIns="465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F1F75-38A6-4DEF-BD85-704A74CC59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lIns="93145" tIns="46571" rIns="93145" bIns="465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1FA70B-1F65-43D8-AB53-2272D9DFE311}" type="datetimeFigureOut">
              <a:rPr lang="en-US"/>
              <a:pPr>
                <a:defRPr/>
              </a:pPr>
              <a:t>4/14/2025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080D40-58A5-473B-AF71-CB9F7F2A9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5" tIns="46571" rIns="93145" bIns="4657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D16500-0568-4C6C-826F-C194F6E5C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vert="horz" lIns="93145" tIns="46571" rIns="93145" bIns="4657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D0998-C968-4C67-92FB-5A6469EC84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6888" cy="465138"/>
          </a:xfrm>
          <a:prstGeom prst="rect">
            <a:avLst/>
          </a:prstGeom>
        </p:spPr>
        <p:txBody>
          <a:bodyPr vert="horz" lIns="93145" tIns="46571" rIns="93145" bIns="465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21EBE-6062-4DC0-97B5-707F0F5D6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926" y="8829675"/>
            <a:ext cx="3036888" cy="465138"/>
          </a:xfrm>
          <a:prstGeom prst="rect">
            <a:avLst/>
          </a:prstGeom>
        </p:spPr>
        <p:txBody>
          <a:bodyPr vert="horz" wrap="square" lIns="93145" tIns="46571" rIns="93145" bIns="46571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ADB645-81B0-495C-8547-97A7376874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D7C34-7398-4EDA-B9A5-4983E2250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69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4C5E-C319-43B1-AB3F-DC3B9169E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2140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41" indent="-2857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33" indent="-22856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965" indent="-22856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099" indent="-22856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498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BEDA91-E270-4347-9020-74203CC00ED9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B0CB7-AD1D-C357-1840-98AFF4619D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C5FA88-516F-4D95-B359-4103DFE3BD18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D29F42A-0409-49FD-6AD4-8701A4470C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8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2C9DD-6492-0BBA-36A9-CE0D71C79E1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6559F022-5BF0-44BF-B72A-2018A2A7E434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609A018-3100-4767-4A75-FE835C33E6D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60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841" indent="-285708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2833" indent="-228567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599965" indent="-228567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099" indent="-228567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8498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defTabSz="914266" fontAlgn="base">
              <a:spcBef>
                <a:spcPct val="0"/>
              </a:spcBef>
              <a:spcAft>
                <a:spcPct val="0"/>
              </a:spcAft>
              <a:defRPr/>
            </a:pPr>
            <a:fld id="{94709945-E3BC-4611-9FC4-CB10AC975B8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14266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533" name="Header Placeholder 1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9825" indent="-288394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53575" indent="-230715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15006" indent="-230715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76435" indent="-230715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37865" indent="-2307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99295" indent="-2307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60726" indent="-2307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22155" indent="-2307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2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63672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97F07-4CE1-41FD-85B4-DFED692A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5393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9C8E4-8EA0-473D-5456-D1259B8CFD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A622B-CF9E-45A8-B2A4-E284EB7C0DA2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2553963-48FE-44A2-DA58-8A5460522D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4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8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E48180F-0F01-4BF9-8ACA-FC45E3B6D0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594001D0-D4CA-48B8-9C74-90898C82F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66">
              <a:defRPr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07FE0-EA45-45A9-9A00-19F70BFCE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CA24D-D89F-4329-8318-A9837B7BA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730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41" indent="-2857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33" indent="-22856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965" indent="-22856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099" indent="-22856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498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BEDA91-E270-4347-9020-74203CC00ED9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B0CB7-AD1D-C357-1840-98AFF4619D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C5FA88-516F-4D95-B359-4103DFE3BD18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D29F42A-0409-49FD-6AD4-8701A4470C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1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07DDD-5472-448C-AA62-9E98C1A45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026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6300"/>
            <a:ext cx="4202112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65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65263" y="923925"/>
            <a:ext cx="8216901" cy="4622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41" indent="-2857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833" indent="-22856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965" indent="-22856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099" indent="-22856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8498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0DC0F80-67DF-42CF-B40C-1F5F6175504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002B5-3D2C-34EE-6A94-E131B37223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543A34D-D039-43AF-BE99-332EFBA7B5BD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F38D34E-7C53-BC7F-8DB1-4860A63BC8F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04262-FCB9-4698-96D6-0EAD527B7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7013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7938" y="876300"/>
            <a:ext cx="4202112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784645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7938" y="876300"/>
            <a:ext cx="4202112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6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7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E3FEF-E2C2-4E9E-BB30-3B19C33E35D6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91D29-DDA5-4D01-BA49-CE72928E90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4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A2CD5B-F23B-4C5E-A652-EF26888FB5F8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20870-5FA4-4BDC-A830-AF8F01EA3D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89FA-2E81-4DC2-BB87-436FC893AC8E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1F021-7BD0-40C9-997E-44C365C890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6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04D66-0459-424A-ADBD-A0B3AE92BE31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36212-A7B4-4BBC-8F67-A3877FD512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94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F5EA5-6F64-4D8B-A2E6-FD4FFCB0AB40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35B12-6D36-4B63-B8D9-0BE8DC17D1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54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EADD6-8F03-44CA-A485-EA17C1DF1F42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850F-EA88-4B66-A6ED-76C31AD196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2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0844B-FBE5-41CE-8853-B3A4279D1D21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9968A-CC9E-4A90-BCD5-08D38B79F5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9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EBAFA-E74B-4CD1-8139-AB4975439443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30FA-8C17-4769-9F7C-9BF178D4C6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6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B79E-FA1C-4668-A14C-E84B26AE0588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02BD0-560B-4744-9789-A35966BC77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8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4ED05-5B18-4064-B4FE-071DE6DDC139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066DE-82B0-46BE-94A5-F7513BA823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2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645EF-97F5-42C2-BEF5-A99C2B3325E0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2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4AA74-48B7-492D-A324-15BDE63F998D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05EC8-1EAA-4160-BBE6-73F7769A9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B1C9E-A69D-44B8-A030-60A901B94779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1327" y="6032302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D697D1-0F4B-49E4-8429-9AB1EB2344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5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E9AD2C-C1DE-4879-8D33-3CA39F958BA8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409E7-B92C-409C-B8DE-771F1C2C8C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1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1156F-CA05-4EA0-86E4-BB499DEF5F2C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062E5-A81C-43BE-8D25-052B3FC618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2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39831-F2CE-4DBF-A9F6-19552BC5E0FA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2FC5A-EE63-4E80-BF1D-0CF50F4CFE4F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  <p:sldLayoutId id="2147485157" r:id="rId12"/>
    <p:sldLayoutId id="2147485158" r:id="rId13"/>
    <p:sldLayoutId id="2147485159" r:id="rId14"/>
    <p:sldLayoutId id="2147485160" r:id="rId15"/>
    <p:sldLayoutId id="214748516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1FD6-EEBC-4B87-844B-B809DF7E9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828800"/>
            <a:ext cx="8305800" cy="11001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+mn-lt"/>
              </a:rPr>
              <a:t>Town of Southwest Ranches, FL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E9761-8095-4A79-8B4B-710CE541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5888962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172" name="Picture 5" descr="swrlogo">
            <a:extLst>
              <a:ext uri="{FF2B5EF4-FFF2-40B4-BE49-F238E27FC236}">
                <a16:creationId xmlns:a16="http://schemas.microsoft.com/office/drawing/2014/main" id="{FA00D570-B09D-402E-8B05-F34230D6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2">
            <a:extLst>
              <a:ext uri="{FF2B5EF4-FFF2-40B4-BE49-F238E27FC236}">
                <a16:creationId xmlns:a16="http://schemas.microsoft.com/office/drawing/2014/main" id="{E829A8D4-4FC0-401D-812B-543A84BF8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9400"/>
            <a:ext cx="789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3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Fiscal Year 2024/2025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CE9A0E3-1DB7-C8C9-271F-B4D7737815EF}"/>
              </a:ext>
            </a:extLst>
          </p:cNvPr>
          <p:cNvSpPr txBox="1">
            <a:spLocks/>
          </p:cNvSpPr>
          <p:nvPr/>
        </p:nvSpPr>
        <p:spPr>
          <a:xfrm>
            <a:off x="2133600" y="3352800"/>
            <a:ext cx="7772400" cy="29012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Tentative Budget Initial Public Hearing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 Thursday, September 12, 2024, at 6:00 PM</a:t>
            </a:r>
          </a:p>
          <a:p>
            <a:pPr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en-US" sz="5000" b="1" dirty="0">
                <a:solidFill>
                  <a:schemeClr val="tx1"/>
                </a:solidFill>
              </a:rPr>
              <a:t>Adoption of Final Solid Waste and Fire Protection Assessment Rates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en-US" sz="5000" b="1" dirty="0">
                <a:solidFill>
                  <a:schemeClr val="tx1"/>
                </a:solidFill>
              </a:rPr>
              <a:t>First Public Hearing for Tentative Millage and Budget Adoption </a:t>
            </a:r>
          </a:p>
        </p:txBody>
      </p:sp>
    </p:spTree>
    <p:extLst>
      <p:ext uri="{BB962C8B-B14F-4D97-AF65-F5344CB8AC3E}">
        <p14:creationId xmlns:p14="http://schemas.microsoft.com/office/powerpoint/2010/main" val="420107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7478A3-7835-496A-BD88-7556BD509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2895600"/>
            <a:ext cx="77724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32771" name="Subtitle 4">
            <a:extLst>
              <a:ext uri="{FF2B5EF4-FFF2-40B4-BE49-F238E27FC236}">
                <a16:creationId xmlns:a16="http://schemas.microsoft.com/office/drawing/2014/main" id="{C1B1E6DA-2873-4CA6-B05E-7C301A920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267200"/>
            <a:ext cx="6400800" cy="20574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Fiscal Year 2024/2025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u="sng" dirty="0">
                <a:solidFill>
                  <a:schemeClr val="tx1"/>
                </a:solidFill>
              </a:rPr>
              <a:t>Tentative Millage Rate – 1st Public Hearing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Thursday, September 12, 2024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E33C8C-4D3D-4513-AD40-5CF928A7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0960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4820" name="Picture 5" descr="swrlogo">
            <a:extLst>
              <a:ext uri="{FF2B5EF4-FFF2-40B4-BE49-F238E27FC236}">
                <a16:creationId xmlns:a16="http://schemas.microsoft.com/office/drawing/2014/main" id="{60450948-C40B-46F8-A5DC-9B9E03C8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33400"/>
            <a:ext cx="172556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E9F42-5CB2-417F-8F45-9BA4DF8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9890" y="6215533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7BD79A-F5E7-B8FD-8625-12EB641F4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58919"/>
              </p:ext>
            </p:extLst>
          </p:nvPr>
        </p:nvGraphicFramePr>
        <p:xfrm>
          <a:off x="838200" y="1094103"/>
          <a:ext cx="8537825" cy="5374005"/>
        </p:xfrm>
        <a:graphic>
          <a:graphicData uri="http://schemas.openxmlformats.org/drawingml/2006/table">
            <a:tbl>
              <a:tblPr/>
              <a:tblGrid>
                <a:gridCol w="805817">
                  <a:extLst>
                    <a:ext uri="{9D8B030D-6E8A-4147-A177-3AD203B41FA5}">
                      <a16:colId xmlns:a16="http://schemas.microsoft.com/office/drawing/2014/main" val="1763411023"/>
                    </a:ext>
                  </a:extLst>
                </a:gridCol>
                <a:gridCol w="3868925">
                  <a:extLst>
                    <a:ext uri="{9D8B030D-6E8A-4147-A177-3AD203B41FA5}">
                      <a16:colId xmlns:a16="http://schemas.microsoft.com/office/drawing/2014/main" val="2046892144"/>
                    </a:ext>
                  </a:extLst>
                </a:gridCol>
                <a:gridCol w="1921267">
                  <a:extLst>
                    <a:ext uri="{9D8B030D-6E8A-4147-A177-3AD203B41FA5}">
                      <a16:colId xmlns:a16="http://schemas.microsoft.com/office/drawing/2014/main" val="2643039225"/>
                    </a:ext>
                  </a:extLst>
                </a:gridCol>
                <a:gridCol w="1941816">
                  <a:extLst>
                    <a:ext uri="{9D8B030D-6E8A-4147-A177-3AD203B41FA5}">
                      <a16:colId xmlns:a16="http://schemas.microsoft.com/office/drawing/2014/main" val="2362687427"/>
                    </a:ext>
                  </a:extLst>
                </a:gridCol>
              </a:tblGrid>
              <a:tr h="719284"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Rank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FY24 Adopted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FY25 Proposed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85337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WESTON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3.3464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3.3464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4180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HILLSBORO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37864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SOUTHWEST RANCHES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3.9000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3.9000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29464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LAUDERDALE BY THE SEA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3.9235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3.9235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325527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PARKLAND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4.2979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4.2979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6721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FORT LAUDERDALE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4.3930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4.3738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64579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LIGHTHOUSE POINT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4.1471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4.4018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33948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POMPANO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5.8063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5.7292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32290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DAVIE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5.8270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5.8118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7919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COOPER CITY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5.8650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5.8650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991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PEMBROKE PINES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6.0100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5.9898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8240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PLANTATION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6.0813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6.0980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46857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DANIA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6.1068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6.0983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60900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DEERFIELD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6.2538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6.1851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18939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CORAL SPRINGS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6.2163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674751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OAKLAND PARK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6.4700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6.2777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24441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149DDE53-E281-B8D5-C34E-4DBD6DBEE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205" y="268069"/>
            <a:ext cx="7762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Municipal Millage Rate Comparison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Arial" panose="020B0604020202020204" pitchFamily="34" charset="0"/>
              </a:rPr>
              <a:t>(ranked by FY 2025 PROPOSED COMBINED MILLAGES)</a:t>
            </a: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38640" y="69505"/>
            <a:ext cx="78568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Municipal Millage Rate Comparisons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Arial" panose="020B0604020202020204" pitchFamily="34" charset="0"/>
              </a:rPr>
              <a:t>(ranked by FY 2025 PROPOSED COMBINED MILLAGES) Continue</a:t>
            </a: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47D6A-D3F1-4B8B-A2BF-1AB502F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0720" y="6209838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BF7F9E-CBD1-FCFC-E34A-9BF4BE2B2AD5}"/>
              </a:ext>
            </a:extLst>
          </p:cNvPr>
          <p:cNvGraphicFramePr>
            <a:graphicFrameLocks noGrp="1"/>
          </p:cNvGraphicFramePr>
          <p:nvPr/>
        </p:nvGraphicFramePr>
        <p:xfrm>
          <a:off x="893852" y="822960"/>
          <a:ext cx="8712485" cy="5386875"/>
        </p:xfrm>
        <a:graphic>
          <a:graphicData uri="http://schemas.openxmlformats.org/drawingml/2006/table">
            <a:tbl>
              <a:tblPr/>
              <a:tblGrid>
                <a:gridCol w="757607">
                  <a:extLst>
                    <a:ext uri="{9D8B030D-6E8A-4147-A177-3AD203B41FA5}">
                      <a16:colId xmlns:a16="http://schemas.microsoft.com/office/drawing/2014/main" val="2627594837"/>
                    </a:ext>
                  </a:extLst>
                </a:gridCol>
                <a:gridCol w="3485620">
                  <a:extLst>
                    <a:ext uri="{9D8B030D-6E8A-4147-A177-3AD203B41FA5}">
                      <a16:colId xmlns:a16="http://schemas.microsoft.com/office/drawing/2014/main" val="46364055"/>
                    </a:ext>
                  </a:extLst>
                </a:gridCol>
                <a:gridCol w="2311685">
                  <a:extLst>
                    <a:ext uri="{9D8B030D-6E8A-4147-A177-3AD203B41FA5}">
                      <a16:colId xmlns:a16="http://schemas.microsoft.com/office/drawing/2014/main" val="1783662591"/>
                    </a:ext>
                  </a:extLst>
                </a:gridCol>
                <a:gridCol w="2157573">
                  <a:extLst>
                    <a:ext uri="{9D8B030D-6E8A-4147-A177-3AD203B41FA5}">
                      <a16:colId xmlns:a16="http://schemas.microsoft.com/office/drawing/2014/main" val="873386674"/>
                    </a:ext>
                  </a:extLst>
                </a:gridCol>
              </a:tblGrid>
              <a:tr h="877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Municipality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FY24 Adopted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FY25 Proposed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12778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SUNRISE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6.3999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6.3731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5420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LAZY LAKE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45123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SEA RANCH LAKES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85323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WILTON MANORS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6.0289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6.7142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583246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COCONUT CREEK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6.4463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6.9463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11410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MIRAMAR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7.1172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7.1172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482909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NORTH LAUDERDALE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7.4000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7.4000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2423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TAMARAC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7.4312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09055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MARGATE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7.6004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7.5667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208522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HOLLYWOOD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8.0846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8.0132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44503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WEST PARK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8.2000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12971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HALLANDALE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8.6647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8.3822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12485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PEMBROKE PARK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8.5000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96286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LAUDERDALE LAKES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9.3350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9.0910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23481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LAUDERHILL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9.4887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9.1710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436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758450" y="381000"/>
            <a:ext cx="77050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anose="020B0604020202020204" pitchFamily="34" charset="0"/>
              </a:rPr>
              <a:t>Southwest Ranches Historic &amp;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anose="020B0604020202020204" pitchFamily="34" charset="0"/>
              </a:rPr>
              <a:t>Proposed Total  Millage Rates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8D02CFD-DA55-42F8-AFAA-30EEBE1B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5549" y="6168627"/>
            <a:ext cx="683339" cy="365125"/>
          </a:xfrm>
        </p:spPr>
        <p:txBody>
          <a:bodyPr/>
          <a:lstStyle/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54927-ED6D-1C57-AE17-FF71F5F73ACD}"/>
              </a:ext>
            </a:extLst>
          </p:cNvPr>
          <p:cNvSpPr txBox="1"/>
          <p:nvPr/>
        </p:nvSpPr>
        <p:spPr>
          <a:xfrm>
            <a:off x="1634490" y="588287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400" dirty="0"/>
              <a:t>Additional millage for TSDOR projects</a:t>
            </a:r>
          </a:p>
        </p:txBody>
      </p:sp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4237AC6D-549D-9CE8-0B7C-7C9890907A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352328"/>
              </p:ext>
            </p:extLst>
          </p:nvPr>
        </p:nvGraphicFramePr>
        <p:xfrm>
          <a:off x="720090" y="1657349"/>
          <a:ext cx="9033510" cy="405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64DD8A-2F0B-4C85-B48C-BA9E44BCE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550" y="2692400"/>
            <a:ext cx="77724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A2E55B-4359-47DC-B55B-56C921E6B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150" y="4114800"/>
            <a:ext cx="6400800" cy="25146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dirty="0">
                <a:solidFill>
                  <a:schemeClr val="tx1"/>
                </a:solidFill>
              </a:rPr>
              <a:t>Fiscal Year 2024 / 2025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u="sng" dirty="0">
                <a:solidFill>
                  <a:schemeClr val="tx1"/>
                </a:solidFill>
              </a:rPr>
              <a:t>Tentative Budget – 1st Public Hearing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dirty="0">
                <a:solidFill>
                  <a:schemeClr val="tx1"/>
                </a:solidFill>
              </a:rPr>
              <a:t>Thursday, September 12, 2024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135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35872-1914-4C9C-B1D0-4AB100AD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0960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0180" name="Picture 5" descr="swrlogo">
            <a:extLst>
              <a:ext uri="{FF2B5EF4-FFF2-40B4-BE49-F238E27FC236}">
                <a16:creationId xmlns:a16="http://schemas.microsoft.com/office/drawing/2014/main" id="{41EB9E2F-98CC-4480-91AA-C435FCA6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1524000" cy="18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1118996" y="270646"/>
            <a:ext cx="8229600" cy="664536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8800" b="1" spc="-40" dirty="0">
                <a:solidFill>
                  <a:schemeClr val="tx1"/>
                </a:solidFill>
              </a:rPr>
              <a:t>Southwest Ranches</a:t>
            </a:r>
            <a:br>
              <a:rPr lang="en-US" sz="8800" b="1" spc="-40" dirty="0">
                <a:solidFill>
                  <a:schemeClr val="tx1"/>
                </a:solidFill>
              </a:rPr>
            </a:br>
            <a:r>
              <a:rPr lang="en-US" sz="8800" b="1" spc="-40" dirty="0">
                <a:solidFill>
                  <a:schemeClr val="tx1"/>
                </a:solidFill>
              </a:rPr>
              <a:t>Proposed FY 2024/2025 Budget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800" b="1" i="0" baseline="0" dirty="0">
                <a:effectLst/>
              </a:rPr>
              <a:t>Total General Fund by Function: $23,236,132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 sz="8800" b="1" i="0" baseline="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800" dirty="0">
                <a:solidFill>
                  <a:srgbClr val="00B050"/>
                </a:solidFill>
              </a:rPr>
              <a:t>Where Do the Funds Come From?</a:t>
            </a:r>
          </a:p>
          <a:p>
            <a:pPr algn="ctr">
              <a:defRPr/>
            </a:pPr>
            <a:r>
              <a:rPr lang="en-US" sz="9600" b="1" spc="-40" dirty="0">
                <a:solidFill>
                  <a:schemeClr val="tx1"/>
                </a:solidFill>
              </a:rPr>
              <a:t>  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F9458D-48F8-417B-9948-DEAEFA42248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080591"/>
          <a:ext cx="9144000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710352388"/>
                    </a:ext>
                  </a:extLst>
                </a:gridCol>
              </a:tblGrid>
              <a:tr h="3027876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9801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F87C-B8D4-449B-9AD1-4C883705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460" y="6189551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73482"/>
              </p:ext>
            </p:extLst>
          </p:nvPr>
        </p:nvGraphicFramePr>
        <p:xfrm>
          <a:off x="609600" y="1295400"/>
          <a:ext cx="85725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719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904C9-8F0C-4D56-BC33-50A1727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29" y="6189770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F37C9A-618A-2E8F-1757-D8C51E9986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539485"/>
              </p:ext>
            </p:extLst>
          </p:nvPr>
        </p:nvGraphicFramePr>
        <p:xfrm>
          <a:off x="990600" y="1390225"/>
          <a:ext cx="8686800" cy="513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8527168-5B70-6F45-D071-3740005EF3CF}"/>
              </a:ext>
            </a:extLst>
          </p:cNvPr>
          <p:cNvSpPr txBox="1">
            <a:spLocks/>
          </p:cNvSpPr>
          <p:nvPr/>
        </p:nvSpPr>
        <p:spPr>
          <a:xfrm>
            <a:off x="1118996" y="270646"/>
            <a:ext cx="8229600" cy="664536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8800" b="1" spc="-40" dirty="0">
                <a:solidFill>
                  <a:schemeClr val="tx1"/>
                </a:solidFill>
              </a:rPr>
              <a:t>Southwest Ranches</a:t>
            </a:r>
            <a:br>
              <a:rPr lang="en-US" sz="8800" b="1" spc="-40" dirty="0">
                <a:solidFill>
                  <a:schemeClr val="tx1"/>
                </a:solidFill>
              </a:rPr>
            </a:br>
            <a:r>
              <a:rPr lang="en-US" sz="8800" b="1" spc="-40" dirty="0">
                <a:solidFill>
                  <a:schemeClr val="tx1"/>
                </a:solidFill>
              </a:rPr>
              <a:t>Proposed FY 2024/2025 Budget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800" b="1" i="0" baseline="0" dirty="0">
                <a:effectLst/>
              </a:rPr>
              <a:t>Total General Fund by Function: $23,236,132</a:t>
            </a:r>
            <a:endParaRPr lang="en-US" sz="7200" b="1" i="0" baseline="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 sz="7200" b="1" i="0" baseline="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800" dirty="0">
                <a:solidFill>
                  <a:srgbClr val="FF0000"/>
                </a:solidFill>
              </a:rPr>
              <a:t>Where Do the Funds Go?</a:t>
            </a:r>
          </a:p>
          <a:p>
            <a:pPr algn="ctr">
              <a:defRPr/>
            </a:pPr>
            <a:r>
              <a:rPr lang="en-US" sz="9600" b="1" spc="-40" dirty="0">
                <a:solidFill>
                  <a:schemeClr val="tx1"/>
                </a:solidFill>
              </a:rPr>
              <a:t>  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32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0FA7CB53-812E-4B0D-B004-58C4FC24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33400"/>
            <a:ext cx="8229600" cy="17526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2800" b="1">
                <a:solidFill>
                  <a:schemeClr val="tx1"/>
                </a:solidFill>
              </a:rPr>
              <a:t>FY 2024-2025 </a:t>
            </a:r>
            <a:r>
              <a:rPr lang="en-US" altLang="en-US" sz="2800" b="1" dirty="0">
                <a:solidFill>
                  <a:schemeClr val="tx1"/>
                </a:solidFill>
              </a:rPr>
              <a:t>TENTATIVE BUDGET ADOPTION </a:t>
            </a:r>
            <a:b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Comments and Questions 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Direction and Voting from Town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3EBF7-45C2-486A-A1C0-55B35405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019800"/>
            <a:ext cx="683339" cy="365125"/>
          </a:xfrm>
        </p:spPr>
        <p:txBody>
          <a:bodyPr/>
          <a:lstStyle/>
          <a:p>
            <a:pPr>
              <a:defRPr/>
            </a:pPr>
            <a:fld id="{F8D697D1-0F4B-49E4-8429-9AB1EB2344C8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8131" name="Picture 2" descr="swrlogo">
            <a:extLst>
              <a:ext uri="{FF2B5EF4-FFF2-40B4-BE49-F238E27FC236}">
                <a16:creationId xmlns:a16="http://schemas.microsoft.com/office/drawing/2014/main" id="{E0709F08-1A07-4FD2-BD7E-1B74021B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200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005014" y="381001"/>
            <a:ext cx="6834187" cy="542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Budget Process Calendar Of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B9143-7630-452F-B896-0EE759DC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019800"/>
            <a:ext cx="683339" cy="365125"/>
          </a:xfrm>
        </p:spPr>
        <p:txBody>
          <a:bodyPr/>
          <a:lstStyle/>
          <a:p>
            <a:pPr>
              <a:defRPr/>
            </a:pPr>
            <a:fld id="{BADCECB7-52BD-46DA-B96E-DC1948412C8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1066800"/>
            <a:ext cx="863138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Thursday, July 25, 2024: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Preliminary Millage and Initial Fire/Solid Waste Assessment Adoption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Tuesday, August 13, 2024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(7 pm):</a:t>
            </a:r>
          </a:p>
          <a:p>
            <a:pPr marL="942975" marR="0" lvl="2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FY 2024/2025 Proposed Budget Workshop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indent="-257175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Thursday, September 12, 2024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(6:00 pm)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 (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TONIGHT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): 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00125" lvl="2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Final Fire Protection and Solid Waste Special Assessment Adoption</a:t>
            </a:r>
          </a:p>
          <a:p>
            <a:pPr marL="1000125" lvl="2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First Public Hearing for Tentative Millage and Budget Adoption </a:t>
            </a:r>
          </a:p>
          <a:p>
            <a:pPr marL="657225" lvl="2">
              <a:spcBef>
                <a:spcPct val="0"/>
              </a:spcBef>
              <a:buClrTx/>
              <a:buSzTx/>
              <a:buNone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</a:t>
            </a: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Saturday, September 21 – Tuesday, September 24, 2024: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Final Budget Advertised                                                   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Thursday, September 26, 2024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 pm): 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Second Public Hearing for Final Millage and Budget Adoption</a:t>
            </a:r>
          </a:p>
          <a:p>
            <a:pPr marL="428625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461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43000" y="457200"/>
            <a:ext cx="7762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FY24-25  Proposed Budget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 Preliminary vs First Hearing changes</a:t>
            </a:r>
            <a:endParaRPr lang="en-US" altLang="en-US" sz="16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E9F42-5CB2-417F-8F45-9BA4DF8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9890" y="6215533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64B53-1EFA-05E8-155A-7C7848C6D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67" y="1524000"/>
            <a:ext cx="8832459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>
            <a:extLst>
              <a:ext uri="{FF2B5EF4-FFF2-40B4-BE49-F238E27FC236}">
                <a16:creationId xmlns:a16="http://schemas.microsoft.com/office/drawing/2014/main" id="{AF26A931-F156-41B2-99FF-5C70D70EFA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2895600"/>
            <a:ext cx="77724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Town of Southwest Ranches, FL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F48C136-A545-4F4E-91EA-2ED4A4C41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6400800" cy="25146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Fiscal Year 2024/2025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800" u="sng" dirty="0">
                <a:solidFill>
                  <a:schemeClr val="tx1"/>
                </a:solidFill>
                <a:latin typeface="Calibri" panose="020F0502020204030204" pitchFamily="34" charset="0"/>
              </a:rPr>
              <a:t>Fire Assessment Rates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Thursday, September 12, 2024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135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EF0545-535D-4945-95BF-1E21320F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59436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1268" name="Picture 5" descr="swrlogo">
            <a:extLst>
              <a:ext uri="{FF2B5EF4-FFF2-40B4-BE49-F238E27FC236}">
                <a16:creationId xmlns:a16="http://schemas.microsoft.com/office/drawing/2014/main" id="{BCB56029-7A16-49C2-84EC-C8A68DE9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2061636" y="596675"/>
            <a:ext cx="6612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Fire Assessment Residential and Acreage Category Rates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Three Year History and Proposed FY 2025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335438"/>
              </p:ext>
            </p:extLst>
          </p:nvPr>
        </p:nvGraphicFramePr>
        <p:xfrm>
          <a:off x="1262104" y="1842724"/>
          <a:ext cx="8203096" cy="41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78A4DDD-8512-4709-A303-4BD3F85C0B4A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4" name="TextBox 3"/>
          <p:cNvSpPr txBox="1">
            <a:spLocks noChangeArrowheads="1"/>
          </p:cNvSpPr>
          <p:nvPr/>
        </p:nvSpPr>
        <p:spPr bwMode="auto">
          <a:xfrm>
            <a:off x="1514902" y="139149"/>
            <a:ext cx="7301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Municipal Residential Fire Rates compared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(rank-based on FY 2025 Proposed fee)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4F5E79-4E6D-4A87-B879-E4550FB8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48" y="6106512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02EE89-3C9C-04EE-0D32-8AFBF0AB8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702355"/>
              </p:ext>
            </p:extLst>
          </p:nvPr>
        </p:nvGraphicFramePr>
        <p:xfrm>
          <a:off x="990600" y="762000"/>
          <a:ext cx="8412479" cy="5839563"/>
        </p:xfrm>
        <a:graphic>
          <a:graphicData uri="http://schemas.openxmlformats.org/drawingml/2006/table">
            <a:tbl>
              <a:tblPr/>
              <a:tblGrid>
                <a:gridCol w="796202">
                  <a:extLst>
                    <a:ext uri="{9D8B030D-6E8A-4147-A177-3AD203B41FA5}">
                      <a16:colId xmlns:a16="http://schemas.microsoft.com/office/drawing/2014/main" val="54393909"/>
                    </a:ext>
                  </a:extLst>
                </a:gridCol>
                <a:gridCol w="2946004">
                  <a:extLst>
                    <a:ext uri="{9D8B030D-6E8A-4147-A177-3AD203B41FA5}">
                      <a16:colId xmlns:a16="http://schemas.microsoft.com/office/drawing/2014/main" val="3913602410"/>
                    </a:ext>
                  </a:extLst>
                </a:gridCol>
                <a:gridCol w="1496883">
                  <a:extLst>
                    <a:ext uri="{9D8B030D-6E8A-4147-A177-3AD203B41FA5}">
                      <a16:colId xmlns:a16="http://schemas.microsoft.com/office/drawing/2014/main" val="3253319139"/>
                    </a:ext>
                  </a:extLst>
                </a:gridCol>
                <a:gridCol w="1646571">
                  <a:extLst>
                    <a:ext uri="{9D8B030D-6E8A-4147-A177-3AD203B41FA5}">
                      <a16:colId xmlns:a16="http://schemas.microsoft.com/office/drawing/2014/main" val="4056691"/>
                    </a:ext>
                  </a:extLst>
                </a:gridCol>
                <a:gridCol w="1526819">
                  <a:extLst>
                    <a:ext uri="{9D8B030D-6E8A-4147-A177-3AD203B41FA5}">
                      <a16:colId xmlns:a16="http://schemas.microsoft.com/office/drawing/2014/main" val="1140310016"/>
                    </a:ext>
                  </a:extLst>
                </a:gridCol>
              </a:tblGrid>
              <a:tr h="474006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Rank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Municipality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FY24 Adopted</a:t>
                      </a:r>
                      <a:b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Fire Rates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FY25 Proposed</a:t>
                      </a:r>
                      <a:b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Fire Rates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Percentage Change (%)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136489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Lauderdale-By-The-Sea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147.37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51456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Dania Beach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241.05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74018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North Lauderdale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706782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Sunrise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279.50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279.50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27627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Coral Springs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267.72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287.18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24127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Davie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223420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Lighthouse Point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272.13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35711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Parkland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278.70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310.98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297100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Coconut Creek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283.14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311.45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854244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Wilton Manors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309.75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315.80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827027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Deerfield Beach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72337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Fort Lauderdale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025619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Pompano Beach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985590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Lauderdale Lakes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333.84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333.84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921874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Hollywood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804214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Hallandale Beach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256.06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347.98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05064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Oakland Park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68729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Cooper 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322.46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398.18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72778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Pembroke Pines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413.96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480588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Tamarac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15845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Miramar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479.21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479.21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798892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West Park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73210"/>
                  </a:ext>
                </a:extLst>
              </a:tr>
              <a:tr h="2106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Weston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638.44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703.49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19491"/>
                  </a:ext>
                </a:extLst>
              </a:tr>
              <a:tr h="21066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Town of Southwest Ranches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758.63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758.63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48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54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981843-C99D-4434-BED5-C24E9F767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792413"/>
            <a:ext cx="83820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23555" name="Subtitle 4">
            <a:extLst>
              <a:ext uri="{FF2B5EF4-FFF2-40B4-BE49-F238E27FC236}">
                <a16:creationId xmlns:a16="http://schemas.microsoft.com/office/drawing/2014/main" id="{25015898-733B-4C32-ACC2-C4E7EA162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4005263"/>
            <a:ext cx="6400800" cy="25146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Fiscal Year 2024/2025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800" u="sng" dirty="0">
                <a:solidFill>
                  <a:schemeClr val="tx1"/>
                </a:solidFill>
                <a:latin typeface="Calibri" panose="020F0502020204030204" pitchFamily="34" charset="0"/>
              </a:rPr>
              <a:t>Solid Waste Rates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Thursday, September 12, 2024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D61370-1597-4313-BABA-BB9C985B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0198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5604" name="Picture 5" descr="swrlogo">
            <a:extLst>
              <a:ext uri="{FF2B5EF4-FFF2-40B4-BE49-F238E27FC236}">
                <a16:creationId xmlns:a16="http://schemas.microsoft.com/office/drawing/2014/main" id="{BB12FF6A-25AB-4DDF-8600-B4D1DE0E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1934349" y="605599"/>
            <a:ext cx="6197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Proposed Solid Waste Rates for FY 24/25 (with changes from FY 23/24)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96E6C69-6FAD-4275-A03F-32ED4D68BC52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BCEE8-9FE4-A897-0CF3-E245C8EC6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22" y="1436596"/>
            <a:ext cx="9419578" cy="4964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Solid Waste (SW) Impact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A54DFB7-0BCD-4CA3-879E-13551A00175F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38DF3D-E796-42DA-ED7E-106C0E2FB2E7}"/>
              </a:ext>
            </a:extLst>
          </p:cNvPr>
          <p:cNvSpPr txBox="1">
            <a:spLocks/>
          </p:cNvSpPr>
          <p:nvPr/>
        </p:nvSpPr>
        <p:spPr>
          <a:xfrm>
            <a:off x="677334" y="1488830"/>
            <a:ext cx="8753211" cy="2497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400" b="1" u="sng">
                <a:solidFill>
                  <a:srgbClr val="00B0F0"/>
                </a:solidFill>
              </a:rPr>
              <a:t>Solid Waste Assessment:</a:t>
            </a:r>
          </a:p>
          <a:p>
            <a:pPr marL="557226" lvl="2" indent="-257182" algn="just">
              <a:defRPr/>
            </a:pPr>
            <a:r>
              <a:rPr lang="en-US" sz="2000">
                <a:solidFill>
                  <a:schemeClr val="tx1"/>
                </a:solidFill>
              </a:rPr>
              <a:t>Solid Waste Cost Per Unit: $554.57 – No change from FY24.</a:t>
            </a:r>
          </a:p>
          <a:p>
            <a:pPr marL="300044" lvl="2" indent="0" algn="just">
              <a:buFont typeface="Wingdings 3" charset="2"/>
              <a:buNone/>
              <a:defRPr/>
            </a:pPr>
            <a:endParaRPr lang="en-US" sz="2000">
              <a:solidFill>
                <a:schemeClr val="tx1"/>
              </a:solidFill>
            </a:endParaRPr>
          </a:p>
          <a:p>
            <a:pPr marL="557226" lvl="2" indent="-257182" algn="just">
              <a:defRPr/>
            </a:pPr>
            <a:r>
              <a:rPr lang="en-US" sz="2000">
                <a:solidFill>
                  <a:schemeClr val="tx1"/>
                </a:solidFill>
              </a:rPr>
              <a:t>Bulk Waste Average Cost Per Unit: $674.42 – No change from FY24.	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en-US" sz="2000">
              <a:solidFill>
                <a:schemeClr val="tx1"/>
              </a:solidFill>
            </a:endParaRPr>
          </a:p>
          <a:p>
            <a:pPr>
              <a:defRPr/>
            </a:pPr>
            <a:endParaRPr lang="en-US" sz="210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  <a:defRPr/>
            </a:pPr>
            <a:endParaRPr lang="en-US" sz="2100">
              <a:solidFill>
                <a:schemeClr val="tx1"/>
              </a:solidFill>
            </a:endParaRPr>
          </a:p>
          <a:p>
            <a:pPr>
              <a:defRPr/>
            </a:pPr>
            <a:endParaRPr lang="en-US" sz="2100">
              <a:solidFill>
                <a:schemeClr val="tx1"/>
              </a:solidFill>
            </a:endParaRPr>
          </a:p>
          <a:p>
            <a:pPr>
              <a:defRPr/>
            </a:pPr>
            <a:endParaRPr lang="en-US" sz="2100">
              <a:solidFill>
                <a:schemeClr val="tx1"/>
              </a:solidFill>
            </a:endParaRPr>
          </a:p>
          <a:p>
            <a:pPr>
              <a:buClr>
                <a:srgbClr val="5FCBEF"/>
              </a:buClr>
              <a:defRPr/>
            </a:pPr>
            <a:endParaRPr lang="en-US" sz="1950">
              <a:solidFill>
                <a:schemeClr val="tx1"/>
              </a:solidFill>
            </a:endParaRPr>
          </a:p>
          <a:p>
            <a:pPr>
              <a:defRPr/>
            </a:pPr>
            <a:endParaRPr lang="en-US">
              <a:solidFill>
                <a:srgbClr val="002060"/>
              </a:solidFill>
            </a:endParaRPr>
          </a:p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 3" charset="2"/>
              <a:buNone/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Yellow 2023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llow 2023" id="{69F9779D-33A4-4353-B354-73D910A174E7}" vid="{5A2D6C9F-34D2-4DE5-83D4-CBF443CBAE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995FA22BC254E99838C5F13604C1B" ma:contentTypeVersion="19" ma:contentTypeDescription="Create a new document." ma:contentTypeScope="" ma:versionID="8d536ddab154e835ceebd63c21883441">
  <xsd:schema xmlns:xsd="http://www.w3.org/2001/XMLSchema" xmlns:xs="http://www.w3.org/2001/XMLSchema" xmlns:p="http://schemas.microsoft.com/office/2006/metadata/properties" xmlns:ns2="a51a6e64-63ff-47e2-abfa-7e7a2957fec4" xmlns:ns3="83c37fab-d08a-4216-8f89-a791e2ba7737" targetNamespace="http://schemas.microsoft.com/office/2006/metadata/properties" ma:root="true" ma:fieldsID="6246c05f9fdd78a1fa31f5f26a7c81ee" ns2:_="" ns3:_="">
    <xsd:import namespace="a51a6e64-63ff-47e2-abfa-7e7a2957fec4"/>
    <xsd:import namespace="83c37fab-d08a-4216-8f89-a791e2ba77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DateandTim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a6e64-63ff-47e2-abfa-7e7a2957fe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3" nillable="true" ma:displayName="Taxonomy Catch All Column" ma:hidden="true" ma:list="{80052610-4cf5-4c3e-8864-c18657358070}" ma:internalName="TaxCatchAll" ma:showField="CatchAllData" ma:web="a51a6e64-63ff-47e2-abfa-7e7a2957f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37fab-d08a-4216-8f89-a791e2ba7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andTime" ma:index="20" nillable="true" ma:displayName="Date and Time" ma:format="DateTime" ma:internalName="DateandTim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8cd0f1-957f-48ab-a37e-5be9f7259c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83c37fab-d08a-4216-8f89-a791e2ba7737" xsi:nil="true"/>
    <lcf76f155ced4ddcb4097134ff3c332f xmlns="83c37fab-d08a-4216-8f89-a791e2ba7737">
      <Terms xmlns="http://schemas.microsoft.com/office/infopath/2007/PartnerControls"/>
    </lcf76f155ced4ddcb4097134ff3c332f>
    <TaxCatchAll xmlns="a51a6e64-63ff-47e2-abfa-7e7a2957fec4" xsi:nil="true"/>
  </documentManagement>
</p:properties>
</file>

<file path=customXml/itemProps1.xml><?xml version="1.0" encoding="utf-8"?>
<ds:datastoreItem xmlns:ds="http://schemas.openxmlformats.org/officeDocument/2006/customXml" ds:itemID="{C11FFFF5-1066-42C9-87A0-329CEA69B2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A0C809-3DFD-4E24-8A3C-AF1780A2E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a6e64-63ff-47e2-abfa-7e7a2957fec4"/>
    <ds:schemaRef ds:uri="83c37fab-d08a-4216-8f89-a791e2ba77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0D9417-20BF-4275-97A8-3ADA88D92E16}">
  <ds:schemaRefs>
    <ds:schemaRef ds:uri="http://schemas.microsoft.com/office/2006/documentManagement/types"/>
    <ds:schemaRef ds:uri="83c37fab-d08a-4216-8f89-a791e2ba7737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a51a6e64-63ff-47e2-abfa-7e7a2957fec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14799</TotalTime>
  <Words>920</Words>
  <Application>Microsoft Office PowerPoint</Application>
  <PresentationFormat>Widescreen</PresentationFormat>
  <Paragraphs>425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Copperplate Gothic Bold</vt:lpstr>
      <vt:lpstr>Times New Roman</vt:lpstr>
      <vt:lpstr>Trebuchet MS</vt:lpstr>
      <vt:lpstr>Wingdings</vt:lpstr>
      <vt:lpstr>Wingdings 3</vt:lpstr>
      <vt:lpstr>Yellow 2023</vt:lpstr>
      <vt:lpstr>Town of Southwest Ranches, FL</vt:lpstr>
      <vt:lpstr>Budget Process Calendar Of Events</vt:lpstr>
      <vt:lpstr>PowerPoint Presentation</vt:lpstr>
      <vt:lpstr>Town of Southwest Ranches, FL</vt:lpstr>
      <vt:lpstr>PowerPoint Presentation</vt:lpstr>
      <vt:lpstr>PowerPoint Presentation</vt:lpstr>
      <vt:lpstr>Town of Southwest Ranches</vt:lpstr>
      <vt:lpstr>PowerPoint Presentation</vt:lpstr>
      <vt:lpstr>Solid Waste (SW) Impact </vt:lpstr>
      <vt:lpstr>Town of Southwest Ranches</vt:lpstr>
      <vt:lpstr>PowerPoint Presentation</vt:lpstr>
      <vt:lpstr>PowerPoint Presentation</vt:lpstr>
      <vt:lpstr>PowerPoint Presentation</vt:lpstr>
      <vt:lpstr>Town of Southwest Ranches</vt:lpstr>
      <vt:lpstr>PowerPoint Presentation</vt:lpstr>
      <vt:lpstr>PowerPoint Presentation</vt:lpstr>
      <vt:lpstr>FY 2024-2025 TENTATIVE BUDGET ADOPTION   Comments and Questions  Direction and Voting from Town Council</vt:lpstr>
    </vt:vector>
  </TitlesOfParts>
  <Company>Town of Southwest Ranches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SWR Integrated Finance PP initial Pub Hearing Final</dc:title>
  <dc:creator>MDS</dc:creator>
  <cp:lastModifiedBy>Emil Lopez</cp:lastModifiedBy>
  <cp:revision>610</cp:revision>
  <cp:lastPrinted>2025-03-19T13:24:27Z</cp:lastPrinted>
  <dcterms:created xsi:type="dcterms:W3CDTF">2012-07-18T15:00:47Z</dcterms:created>
  <dcterms:modified xsi:type="dcterms:W3CDTF">2025-04-14T17:43:21Z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0x01010013B995FA22BC254E99838C5F13604C1B</vt:lpwstr>
  </property>
  <property fmtid="{D5CDD505-2E9C-101B-9397-08002B2CF9AE}" pid="4" name="MediaServiceImageTags">
    <vt:lpwstr/>
  </property>
</Properties>
</file>