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8" r:id="rId4"/>
  </p:sldMasterIdLst>
  <p:notesMasterIdLst>
    <p:notesMasterId r:id="rId27"/>
  </p:notesMasterIdLst>
  <p:handoutMasterIdLst>
    <p:handoutMasterId r:id="rId28"/>
  </p:handoutMasterIdLst>
  <p:sldIdLst>
    <p:sldId id="339" r:id="rId5"/>
    <p:sldId id="276" r:id="rId6"/>
    <p:sldId id="277" r:id="rId7"/>
    <p:sldId id="257" r:id="rId8"/>
    <p:sldId id="272" r:id="rId9"/>
    <p:sldId id="281" r:id="rId10"/>
    <p:sldId id="288" r:id="rId11"/>
    <p:sldId id="289" r:id="rId12"/>
    <p:sldId id="284" r:id="rId13"/>
    <p:sldId id="337" r:id="rId14"/>
    <p:sldId id="260" r:id="rId15"/>
    <p:sldId id="333" r:id="rId16"/>
    <p:sldId id="341" r:id="rId17"/>
    <p:sldId id="266" r:id="rId18"/>
    <p:sldId id="338" r:id="rId19"/>
    <p:sldId id="267" r:id="rId20"/>
    <p:sldId id="340" r:id="rId21"/>
    <p:sldId id="261" r:id="rId22"/>
    <p:sldId id="262" r:id="rId23"/>
    <p:sldId id="335" r:id="rId24"/>
    <p:sldId id="264" r:id="rId25"/>
    <p:sldId id="270" r:id="rId26"/>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Berkey-Abbott" initials="CB" lastIdx="1" clrIdx="0">
    <p:extLst>
      <p:ext uri="{19B8F6BF-5375-455C-9EA6-DF929625EA0E}">
        <p15:presenceInfo xmlns:p15="http://schemas.microsoft.com/office/powerpoint/2012/main" userId="786042c4043603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DD"/>
    <a:srgbClr val="FFDAB5"/>
    <a:srgbClr val="FFFFCC"/>
    <a:srgbClr val="FF3300"/>
    <a:srgbClr val="C3D69B"/>
    <a:srgbClr val="00602B"/>
    <a:srgbClr val="0FEF34"/>
    <a:srgbClr val="FFFF50"/>
    <a:srgbClr val="FF5112"/>
    <a:srgbClr val="FE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1" autoAdjust="0"/>
    <p:restoredTop sz="76146" autoAdjust="0"/>
  </p:normalViewPr>
  <p:slideViewPr>
    <p:cSldViewPr snapToGrid="0">
      <p:cViewPr varScale="1">
        <p:scale>
          <a:sx n="59" d="100"/>
          <a:sy n="59" d="100"/>
        </p:scale>
        <p:origin x="1062" y="60"/>
      </p:cViewPr>
      <p:guideLst>
        <p:guide orient="horz" pos="2184"/>
        <p:guide pos="3840"/>
      </p:guideLst>
    </p:cSldViewPr>
  </p:slideViewPr>
  <p:notesTextViewPr>
    <p:cViewPr>
      <p:scale>
        <a:sx n="3" d="2"/>
        <a:sy n="3" d="2"/>
      </p:scale>
      <p:origin x="0" y="0"/>
    </p:cViewPr>
  </p:notesTextViewPr>
  <p:notesViewPr>
    <p:cSldViewPr snapToGrid="0">
      <p:cViewPr varScale="1">
        <p:scale>
          <a:sx n="85" d="100"/>
          <a:sy n="85" d="100"/>
        </p:scale>
        <p:origin x="3846" y="102"/>
      </p:cViewPr>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Lopez" userId="a1f944ac-5f27-44a2-84bb-96748bafd2df" providerId="ADAL" clId="{299B60D6-C790-4B55-BA74-49F6B9B5F17F}"/>
    <pc:docChg chg="modSld">
      <pc:chgData name="Emil Lopez" userId="a1f944ac-5f27-44a2-84bb-96748bafd2df" providerId="ADAL" clId="{299B60D6-C790-4B55-BA74-49F6B9B5F17F}" dt="2025-04-14T17:42:04.344" v="20" actId="6549"/>
      <pc:docMkLst>
        <pc:docMk/>
      </pc:docMkLst>
      <pc:sldChg chg="modNotesTx">
        <pc:chgData name="Emil Lopez" userId="a1f944ac-5f27-44a2-84bb-96748bafd2df" providerId="ADAL" clId="{299B60D6-C790-4B55-BA74-49F6B9B5F17F}" dt="2025-04-14T17:40:53.510" v="3" actId="6549"/>
        <pc:sldMkLst>
          <pc:docMk/>
          <pc:sldMk cId="0" sldId="257"/>
        </pc:sldMkLst>
      </pc:sldChg>
      <pc:sldChg chg="modNotesTx">
        <pc:chgData name="Emil Lopez" userId="a1f944ac-5f27-44a2-84bb-96748bafd2df" providerId="ADAL" clId="{299B60D6-C790-4B55-BA74-49F6B9B5F17F}" dt="2025-04-14T17:41:24.023" v="10" actId="6549"/>
        <pc:sldMkLst>
          <pc:docMk/>
          <pc:sldMk cId="0" sldId="260"/>
        </pc:sldMkLst>
      </pc:sldChg>
      <pc:sldChg chg="modNotesTx">
        <pc:chgData name="Emil Lopez" userId="a1f944ac-5f27-44a2-84bb-96748bafd2df" providerId="ADAL" clId="{299B60D6-C790-4B55-BA74-49F6B9B5F17F}" dt="2025-04-14T17:41:50.314" v="16" actId="6549"/>
        <pc:sldMkLst>
          <pc:docMk/>
          <pc:sldMk cId="0" sldId="261"/>
        </pc:sldMkLst>
      </pc:sldChg>
      <pc:sldChg chg="modNotesTx">
        <pc:chgData name="Emil Lopez" userId="a1f944ac-5f27-44a2-84bb-96748bafd2df" providerId="ADAL" clId="{299B60D6-C790-4B55-BA74-49F6B9B5F17F}" dt="2025-04-14T17:41:53.086" v="17" actId="6549"/>
        <pc:sldMkLst>
          <pc:docMk/>
          <pc:sldMk cId="0" sldId="262"/>
        </pc:sldMkLst>
      </pc:sldChg>
      <pc:sldChg chg="modNotesTx">
        <pc:chgData name="Emil Lopez" userId="a1f944ac-5f27-44a2-84bb-96748bafd2df" providerId="ADAL" clId="{299B60D6-C790-4B55-BA74-49F6B9B5F17F}" dt="2025-04-14T17:42:00.298" v="19" actId="6549"/>
        <pc:sldMkLst>
          <pc:docMk/>
          <pc:sldMk cId="0" sldId="264"/>
        </pc:sldMkLst>
      </pc:sldChg>
      <pc:sldChg chg="modNotesTx">
        <pc:chgData name="Emil Lopez" userId="a1f944ac-5f27-44a2-84bb-96748bafd2df" providerId="ADAL" clId="{299B60D6-C790-4B55-BA74-49F6B9B5F17F}" dt="2025-04-14T17:41:34.030" v="13" actId="6549"/>
        <pc:sldMkLst>
          <pc:docMk/>
          <pc:sldMk cId="0" sldId="266"/>
        </pc:sldMkLst>
      </pc:sldChg>
      <pc:sldChg chg="modNotesTx">
        <pc:chgData name="Emil Lopez" userId="a1f944ac-5f27-44a2-84bb-96748bafd2df" providerId="ADAL" clId="{299B60D6-C790-4B55-BA74-49F6B9B5F17F}" dt="2025-04-14T17:41:43.555" v="14" actId="6549"/>
        <pc:sldMkLst>
          <pc:docMk/>
          <pc:sldMk cId="0" sldId="267"/>
        </pc:sldMkLst>
      </pc:sldChg>
      <pc:sldChg chg="modNotesTx">
        <pc:chgData name="Emil Lopez" userId="a1f944ac-5f27-44a2-84bb-96748bafd2df" providerId="ADAL" clId="{299B60D6-C790-4B55-BA74-49F6B9B5F17F}" dt="2025-04-14T17:42:04.344" v="20" actId="6549"/>
        <pc:sldMkLst>
          <pc:docMk/>
          <pc:sldMk cId="0" sldId="270"/>
        </pc:sldMkLst>
      </pc:sldChg>
      <pc:sldChg chg="modNotesTx">
        <pc:chgData name="Emil Lopez" userId="a1f944ac-5f27-44a2-84bb-96748bafd2df" providerId="ADAL" clId="{299B60D6-C790-4B55-BA74-49F6B9B5F17F}" dt="2025-04-14T17:40:59.153" v="4" actId="6549"/>
        <pc:sldMkLst>
          <pc:docMk/>
          <pc:sldMk cId="0" sldId="272"/>
        </pc:sldMkLst>
      </pc:sldChg>
      <pc:sldChg chg="modNotesTx">
        <pc:chgData name="Emil Lopez" userId="a1f944ac-5f27-44a2-84bb-96748bafd2df" providerId="ADAL" clId="{299B60D6-C790-4B55-BA74-49F6B9B5F17F}" dt="2025-04-14T17:40:43.670" v="1" actId="6549"/>
        <pc:sldMkLst>
          <pc:docMk/>
          <pc:sldMk cId="0" sldId="276"/>
        </pc:sldMkLst>
      </pc:sldChg>
      <pc:sldChg chg="modNotesTx">
        <pc:chgData name="Emil Lopez" userId="a1f944ac-5f27-44a2-84bb-96748bafd2df" providerId="ADAL" clId="{299B60D6-C790-4B55-BA74-49F6B9B5F17F}" dt="2025-04-14T17:40:47.094" v="2" actId="6549"/>
        <pc:sldMkLst>
          <pc:docMk/>
          <pc:sldMk cId="3223982116" sldId="277"/>
        </pc:sldMkLst>
      </pc:sldChg>
      <pc:sldChg chg="modNotesTx">
        <pc:chgData name="Emil Lopez" userId="a1f944ac-5f27-44a2-84bb-96748bafd2df" providerId="ADAL" clId="{299B60D6-C790-4B55-BA74-49F6B9B5F17F}" dt="2025-04-14T17:41:02.201" v="5" actId="6549"/>
        <pc:sldMkLst>
          <pc:docMk/>
          <pc:sldMk cId="3133146201" sldId="281"/>
        </pc:sldMkLst>
      </pc:sldChg>
      <pc:sldChg chg="modNotesTx">
        <pc:chgData name="Emil Lopez" userId="a1f944ac-5f27-44a2-84bb-96748bafd2df" providerId="ADAL" clId="{299B60D6-C790-4B55-BA74-49F6B9B5F17F}" dt="2025-04-14T17:41:16.598" v="8" actId="6549"/>
        <pc:sldMkLst>
          <pc:docMk/>
          <pc:sldMk cId="2669339527" sldId="284"/>
        </pc:sldMkLst>
      </pc:sldChg>
      <pc:sldChg chg="modNotesTx">
        <pc:chgData name="Emil Lopez" userId="a1f944ac-5f27-44a2-84bb-96748bafd2df" providerId="ADAL" clId="{299B60D6-C790-4B55-BA74-49F6B9B5F17F}" dt="2025-04-14T17:41:04.653" v="6" actId="6549"/>
        <pc:sldMkLst>
          <pc:docMk/>
          <pc:sldMk cId="2185548285" sldId="288"/>
        </pc:sldMkLst>
      </pc:sldChg>
      <pc:sldChg chg="modNotesTx">
        <pc:chgData name="Emil Lopez" userId="a1f944ac-5f27-44a2-84bb-96748bafd2df" providerId="ADAL" clId="{299B60D6-C790-4B55-BA74-49F6B9B5F17F}" dt="2025-04-14T17:41:07.322" v="7" actId="6549"/>
        <pc:sldMkLst>
          <pc:docMk/>
          <pc:sldMk cId="2887903540" sldId="289"/>
        </pc:sldMkLst>
      </pc:sldChg>
      <pc:sldChg chg="modNotesTx">
        <pc:chgData name="Emil Lopez" userId="a1f944ac-5f27-44a2-84bb-96748bafd2df" providerId="ADAL" clId="{299B60D6-C790-4B55-BA74-49F6B9B5F17F}" dt="2025-04-14T17:41:27.465" v="11" actId="6549"/>
        <pc:sldMkLst>
          <pc:docMk/>
          <pc:sldMk cId="0" sldId="333"/>
        </pc:sldMkLst>
      </pc:sldChg>
      <pc:sldChg chg="modNotesTx">
        <pc:chgData name="Emil Lopez" userId="a1f944ac-5f27-44a2-84bb-96748bafd2df" providerId="ADAL" clId="{299B60D6-C790-4B55-BA74-49F6B9B5F17F}" dt="2025-04-14T17:41:56.033" v="18" actId="6549"/>
        <pc:sldMkLst>
          <pc:docMk/>
          <pc:sldMk cId="2909145325" sldId="335"/>
        </pc:sldMkLst>
      </pc:sldChg>
      <pc:sldChg chg="modNotesTx">
        <pc:chgData name="Emil Lopez" userId="a1f944ac-5f27-44a2-84bb-96748bafd2df" providerId="ADAL" clId="{299B60D6-C790-4B55-BA74-49F6B9B5F17F}" dt="2025-04-14T17:41:20.887" v="9" actId="6549"/>
        <pc:sldMkLst>
          <pc:docMk/>
          <pc:sldMk cId="485101915" sldId="337"/>
        </pc:sldMkLst>
      </pc:sldChg>
      <pc:sldChg chg="modNotesTx">
        <pc:chgData name="Emil Lopez" userId="a1f944ac-5f27-44a2-84bb-96748bafd2df" providerId="ADAL" clId="{299B60D6-C790-4B55-BA74-49F6B9B5F17F}" dt="2025-04-14T17:40:40.034" v="0" actId="6549"/>
        <pc:sldMkLst>
          <pc:docMk/>
          <pc:sldMk cId="3168644637" sldId="339"/>
        </pc:sldMkLst>
      </pc:sldChg>
      <pc:sldChg chg="modNotesTx">
        <pc:chgData name="Emil Lopez" userId="a1f944ac-5f27-44a2-84bb-96748bafd2df" providerId="ADAL" clId="{299B60D6-C790-4B55-BA74-49F6B9B5F17F}" dt="2025-04-14T17:41:47.389" v="15" actId="6549"/>
        <pc:sldMkLst>
          <pc:docMk/>
          <pc:sldMk cId="2736391611" sldId="340"/>
        </pc:sldMkLst>
      </pc:sldChg>
      <pc:sldChg chg="modNotesTx">
        <pc:chgData name="Emil Lopez" userId="a1f944ac-5f27-44a2-84bb-96748bafd2df" providerId="ADAL" clId="{299B60D6-C790-4B55-BA74-49F6B9B5F17F}" dt="2025-04-14T17:41:31.067" v="12" actId="6549"/>
        <pc:sldMkLst>
          <pc:docMk/>
          <pc:sldMk cId="3736620285" sldId="341"/>
        </pc:sldMkLst>
      </pc:sldChg>
    </pc:docChg>
  </pc:docChgLst>
  <pc:docChgLst>
    <pc:chgData name="Emil Lopez" userId="a1f944ac-5f27-44a2-84bb-96748bafd2df" providerId="ADAL" clId="{90AF8EAE-CD2F-45BF-9E09-4B5E71574A5C}"/>
    <pc:docChg chg="modSld">
      <pc:chgData name="Emil Lopez" userId="a1f944ac-5f27-44a2-84bb-96748bafd2df" providerId="ADAL" clId="{90AF8EAE-CD2F-45BF-9E09-4B5E71574A5C}" dt="2024-07-25T21:48:14.829" v="81"/>
      <pc:docMkLst>
        <pc:docMk/>
      </pc:docMkLst>
      <pc:sldChg chg="modAnim">
        <pc:chgData name="Emil Lopez" userId="a1f944ac-5f27-44a2-84bb-96748bafd2df" providerId="ADAL" clId="{90AF8EAE-CD2F-45BF-9E09-4B5E71574A5C}" dt="2024-07-25T21:45:59.968" v="23"/>
        <pc:sldMkLst>
          <pc:docMk/>
          <pc:sldMk cId="0" sldId="257"/>
        </pc:sldMkLst>
      </pc:sldChg>
      <pc:sldChg chg="modAnim">
        <pc:chgData name="Emil Lopez" userId="a1f944ac-5f27-44a2-84bb-96748bafd2df" providerId="ADAL" clId="{90AF8EAE-CD2F-45BF-9E09-4B5E71574A5C}" dt="2024-07-25T21:47:29.546" v="68"/>
        <pc:sldMkLst>
          <pc:docMk/>
          <pc:sldMk cId="0" sldId="260"/>
        </pc:sldMkLst>
      </pc:sldChg>
      <pc:sldChg chg="modAnim">
        <pc:chgData name="Emil Lopez" userId="a1f944ac-5f27-44a2-84bb-96748bafd2df" providerId="ADAL" clId="{90AF8EAE-CD2F-45BF-9E09-4B5E71574A5C}" dt="2024-07-25T21:47:55.593" v="76"/>
        <pc:sldMkLst>
          <pc:docMk/>
          <pc:sldMk cId="0" sldId="261"/>
        </pc:sldMkLst>
      </pc:sldChg>
      <pc:sldChg chg="modAnim">
        <pc:chgData name="Emil Lopez" userId="a1f944ac-5f27-44a2-84bb-96748bafd2df" providerId="ADAL" clId="{90AF8EAE-CD2F-45BF-9E09-4B5E71574A5C}" dt="2024-07-25T21:48:09.828" v="80"/>
        <pc:sldMkLst>
          <pc:docMk/>
          <pc:sldMk cId="0" sldId="264"/>
        </pc:sldMkLst>
      </pc:sldChg>
      <pc:sldChg chg="modAnim">
        <pc:chgData name="Emil Lopez" userId="a1f944ac-5f27-44a2-84bb-96748bafd2df" providerId="ADAL" clId="{90AF8EAE-CD2F-45BF-9E09-4B5E71574A5C}" dt="2024-07-25T21:47:47.329" v="73"/>
        <pc:sldMkLst>
          <pc:docMk/>
          <pc:sldMk cId="0" sldId="266"/>
        </pc:sldMkLst>
      </pc:sldChg>
      <pc:sldChg chg="modAnim">
        <pc:chgData name="Emil Lopez" userId="a1f944ac-5f27-44a2-84bb-96748bafd2df" providerId="ADAL" clId="{90AF8EAE-CD2F-45BF-9E09-4B5E71574A5C}" dt="2024-07-25T21:48:14.829" v="81"/>
        <pc:sldMkLst>
          <pc:docMk/>
          <pc:sldMk cId="0" sldId="270"/>
        </pc:sldMkLst>
      </pc:sldChg>
      <pc:sldChg chg="modAnim">
        <pc:chgData name="Emil Lopez" userId="a1f944ac-5f27-44a2-84bb-96748bafd2df" providerId="ADAL" clId="{90AF8EAE-CD2F-45BF-9E09-4B5E71574A5C}" dt="2024-07-25T21:45:49.218" v="13"/>
        <pc:sldMkLst>
          <pc:docMk/>
          <pc:sldMk cId="0" sldId="276"/>
        </pc:sldMkLst>
      </pc:sldChg>
      <pc:sldChg chg="modAnim">
        <pc:chgData name="Emil Lopez" userId="a1f944ac-5f27-44a2-84bb-96748bafd2df" providerId="ADAL" clId="{90AF8EAE-CD2F-45BF-9E09-4B5E71574A5C}" dt="2024-07-25T21:45:53.870" v="15"/>
        <pc:sldMkLst>
          <pc:docMk/>
          <pc:sldMk cId="3223982116" sldId="277"/>
        </pc:sldMkLst>
      </pc:sldChg>
      <pc:sldChg chg="modAnim">
        <pc:chgData name="Emil Lopez" userId="a1f944ac-5f27-44a2-84bb-96748bafd2df" providerId="ADAL" clId="{90AF8EAE-CD2F-45BF-9E09-4B5E71574A5C}" dt="2024-07-25T21:46:29.360" v="27"/>
        <pc:sldMkLst>
          <pc:docMk/>
          <pc:sldMk cId="3133146201" sldId="281"/>
        </pc:sldMkLst>
      </pc:sldChg>
      <pc:sldChg chg="modAnim">
        <pc:chgData name="Emil Lopez" userId="a1f944ac-5f27-44a2-84bb-96748bafd2df" providerId="ADAL" clId="{90AF8EAE-CD2F-45BF-9E09-4B5E71574A5C}" dt="2024-07-25T21:47:14.412" v="58"/>
        <pc:sldMkLst>
          <pc:docMk/>
          <pc:sldMk cId="2669339527" sldId="284"/>
        </pc:sldMkLst>
      </pc:sldChg>
      <pc:sldChg chg="modAnim">
        <pc:chgData name="Emil Lopez" userId="a1f944ac-5f27-44a2-84bb-96748bafd2df" providerId="ADAL" clId="{90AF8EAE-CD2F-45BF-9E09-4B5E71574A5C}" dt="2024-07-25T21:46:51.490" v="40"/>
        <pc:sldMkLst>
          <pc:docMk/>
          <pc:sldMk cId="2185548285" sldId="288"/>
        </pc:sldMkLst>
      </pc:sldChg>
      <pc:sldChg chg="modAnim">
        <pc:chgData name="Emil Lopez" userId="a1f944ac-5f27-44a2-84bb-96748bafd2df" providerId="ADAL" clId="{90AF8EAE-CD2F-45BF-9E09-4B5E71574A5C}" dt="2024-07-25T21:47:02.797" v="46"/>
        <pc:sldMkLst>
          <pc:docMk/>
          <pc:sldMk cId="2887903540" sldId="289"/>
        </pc:sldMkLst>
      </pc:sldChg>
      <pc:sldChg chg="modAnim">
        <pc:chgData name="Emil Lopez" userId="a1f944ac-5f27-44a2-84bb-96748bafd2df" providerId="ADAL" clId="{90AF8EAE-CD2F-45BF-9E09-4B5E71574A5C}" dt="2024-07-25T21:47:23.830" v="63"/>
        <pc:sldMkLst>
          <pc:docMk/>
          <pc:sldMk cId="485101915" sldId="337"/>
        </pc:sldMkLst>
      </pc:sldChg>
    </pc:docChg>
  </pc:docChgLst>
  <pc:docChgLst>
    <pc:chgData name="Emil Lopez" userId="a1f944ac-5f27-44a2-84bb-96748bafd2df" providerId="ADAL" clId="{24B57FDD-3730-4470-A959-B0824D123B51}"/>
    <pc:docChg chg="modSld">
      <pc:chgData name="Emil Lopez" userId="a1f944ac-5f27-44a2-84bb-96748bafd2df" providerId="ADAL" clId="{24B57FDD-3730-4470-A959-B0824D123B51}" dt="2024-09-11T15:12:22.023" v="60" actId="20577"/>
      <pc:docMkLst>
        <pc:docMk/>
      </pc:docMkLst>
      <pc:sldChg chg="modSp mod">
        <pc:chgData name="Emil Lopez" userId="a1f944ac-5f27-44a2-84bb-96748bafd2df" providerId="ADAL" clId="{24B57FDD-3730-4470-A959-B0824D123B51}" dt="2024-09-11T15:10:55.813" v="36" actId="6549"/>
        <pc:sldMkLst>
          <pc:docMk/>
          <pc:sldMk cId="0" sldId="276"/>
        </pc:sldMkLst>
      </pc:sldChg>
      <pc:sldChg chg="modSp mod">
        <pc:chgData name="Emil Lopez" userId="a1f944ac-5f27-44a2-84bb-96748bafd2df" providerId="ADAL" clId="{24B57FDD-3730-4470-A959-B0824D123B51}" dt="2024-09-11T15:12:22.023" v="60" actId="20577"/>
        <pc:sldMkLst>
          <pc:docMk/>
          <pc:sldMk cId="3168644637" sldId="33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89731724496718"/>
          <c:y val="2.9577855513793657E-2"/>
          <c:w val="0.90998283264143975"/>
          <c:h val="0.8816232639635766"/>
        </c:manualLayout>
      </c:layout>
      <c:lineChart>
        <c:grouping val="standard"/>
        <c:varyColors val="0"/>
        <c:ser>
          <c:idx val="0"/>
          <c:order val="0"/>
          <c:spPr>
            <a:ln w="28542" cap="rnd">
              <a:solidFill>
                <a:schemeClr val="accent1"/>
              </a:solidFill>
              <a:round/>
            </a:ln>
            <a:effectLst/>
          </c:spPr>
          <c:marker>
            <c:symbol val="none"/>
          </c:marker>
          <c:dLbls>
            <c:dLbl>
              <c:idx val="0"/>
              <c:layout>
                <c:manualLayout>
                  <c:x val="-5.9298098682657195E-2"/>
                  <c:y val="0.12502678346725715"/>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CEE9381C-E1A0-40D2-9FED-DA35B590F8F3}" type="VALUE">
                      <a:rPr lang="en-US" smtClean="0"/>
                      <a:pPr>
                        <a:defRPr sz="1598" b="1" i="0" u="none" strike="noStrike" kern="1200" baseline="0">
                          <a:solidFill>
                            <a:schemeClr val="tx1">
                              <a:lumMod val="75000"/>
                              <a:lumOff val="25000"/>
                            </a:schemeClr>
                          </a:solidFill>
                          <a:latin typeface="+mn-lt"/>
                          <a:ea typeface="+mn-ea"/>
                          <a:cs typeface="+mn-cs"/>
                        </a:defRPr>
                      </a:pPr>
                      <a:t>[VALUE]</a:t>
                    </a:fld>
                    <a:r>
                      <a:rPr lang="en-US" u="sng" dirty="0"/>
                      <a:t>0.3612</a:t>
                    </a:r>
                    <a:r>
                      <a:rPr lang="en-US" dirty="0"/>
                      <a:t>4.4629</a:t>
                    </a:r>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9.2487633281334122E-2"/>
                      <c:h val="0.22670900734899727"/>
                    </c:manualLayout>
                  </c15:layout>
                  <c15:dlblFieldTable/>
                  <c15:showDataLabelsRange val="0"/>
                </c:ext>
                <c:ext xmlns:c16="http://schemas.microsoft.com/office/drawing/2014/chart" uri="{C3380CC4-5D6E-409C-BE32-E72D297353CC}">
                  <c16:uniqueId val="{00000000-24FF-47FC-969F-BA1E72C8FC6C}"/>
                </c:ext>
              </c:extLst>
            </c:dLbl>
            <c:dLbl>
              <c:idx val="1"/>
              <c:layout>
                <c:manualLayout>
                  <c:x val="-5.2368254843647592E-2"/>
                  <c:y val="0.17059039039571233"/>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7CA801CB-5BB1-43DF-9D26-C3F57A0D6667}" type="VALUE">
                      <a:rPr lang="en-US" smtClean="0"/>
                      <a:pPr>
                        <a:defRPr sz="1598" b="1" i="0" u="none" strike="noStrike" kern="1200" baseline="0">
                          <a:solidFill>
                            <a:schemeClr val="tx1">
                              <a:lumMod val="75000"/>
                              <a:lumOff val="25000"/>
                            </a:schemeClr>
                          </a:solidFill>
                          <a:latin typeface="+mn-lt"/>
                          <a:ea typeface="+mn-ea"/>
                          <a:cs typeface="+mn-cs"/>
                        </a:defRPr>
                      </a:pPr>
                      <a:t>[VALUE]</a:t>
                    </a:fld>
                    <a:endParaRPr lang="en-US" dirty="0"/>
                  </a:p>
                  <a:p>
                    <a:pPr>
                      <a:defRPr sz="1598" b="1" i="0" u="none" strike="noStrike" kern="1200" baseline="0">
                        <a:solidFill>
                          <a:schemeClr val="tx1">
                            <a:lumMod val="75000"/>
                            <a:lumOff val="25000"/>
                          </a:schemeClr>
                        </a:solidFill>
                        <a:latin typeface="+mn-lt"/>
                        <a:ea typeface="+mn-ea"/>
                        <a:cs typeface="+mn-cs"/>
                      </a:defRPr>
                    </a:pPr>
                    <a:r>
                      <a:rPr lang="en-US" u="sng" dirty="0"/>
                      <a:t>0.3342</a:t>
                    </a:r>
                  </a:p>
                  <a:p>
                    <a:pPr>
                      <a:defRPr sz="1598" b="1" i="0" u="none" strike="noStrike" kern="1200" baseline="0">
                        <a:solidFill>
                          <a:schemeClr val="tx1">
                            <a:lumMod val="75000"/>
                            <a:lumOff val="25000"/>
                          </a:schemeClr>
                        </a:solidFill>
                        <a:latin typeface="+mn-lt"/>
                        <a:ea typeface="+mn-ea"/>
                        <a:cs typeface="+mn-cs"/>
                      </a:defRPr>
                    </a:pPr>
                    <a:r>
                      <a:rPr lang="en-US" dirty="0"/>
                      <a:t>4.8311</a:t>
                    </a:r>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9.2487633281334122E-2"/>
                      <c:h val="0.20136247585717928"/>
                    </c:manualLayout>
                  </c15:layout>
                  <c15:dlblFieldTable/>
                  <c15:showDataLabelsRange val="0"/>
                </c:ext>
                <c:ext xmlns:c16="http://schemas.microsoft.com/office/drawing/2014/chart" uri="{C3380CC4-5D6E-409C-BE32-E72D297353CC}">
                  <c16:uniqueId val="{00000001-24FF-47FC-969F-BA1E72C8FC6C}"/>
                </c:ext>
              </c:extLst>
            </c:dLbl>
            <c:dLbl>
              <c:idx val="2"/>
              <c:layout>
                <c:manualLayout>
                  <c:x val="-5.7803042479079893E-2"/>
                  <c:y val="0.13476778441704762"/>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CEA5CEB6-017C-4A02-88FA-3204460231D6}" type="VALUE">
                      <a:rPr lang="en-US" smtClean="0"/>
                      <a:pPr>
                        <a:defRPr sz="1598" b="1" i="0" u="none" strike="noStrike" kern="1200" baseline="0">
                          <a:solidFill>
                            <a:schemeClr val="tx1">
                              <a:lumMod val="75000"/>
                              <a:lumOff val="25000"/>
                            </a:schemeClr>
                          </a:solidFill>
                          <a:latin typeface="+mn-lt"/>
                          <a:ea typeface="+mn-ea"/>
                          <a:cs typeface="+mn-cs"/>
                        </a:defRPr>
                      </a:pPr>
                      <a:t>[VALUE]</a:t>
                    </a:fld>
                    <a:endParaRPr lang="en-US" dirty="0"/>
                  </a:p>
                  <a:p>
                    <a:pPr>
                      <a:defRPr sz="1598" b="1" i="0" u="none" strike="noStrike" kern="1200" baseline="0">
                        <a:solidFill>
                          <a:schemeClr val="tx1">
                            <a:lumMod val="75000"/>
                            <a:lumOff val="25000"/>
                          </a:schemeClr>
                        </a:solidFill>
                        <a:latin typeface="+mn-lt"/>
                        <a:ea typeface="+mn-ea"/>
                        <a:cs typeface="+mn-cs"/>
                      </a:defRPr>
                    </a:pPr>
                    <a:r>
                      <a:rPr lang="en-US" u="sng" dirty="0"/>
                      <a:t>0.4439</a:t>
                    </a:r>
                  </a:p>
                  <a:p>
                    <a:pPr>
                      <a:defRPr sz="1598" b="1" i="0" u="none" strike="noStrike" kern="1200" baseline="0">
                        <a:solidFill>
                          <a:schemeClr val="tx1">
                            <a:lumMod val="75000"/>
                            <a:lumOff val="25000"/>
                          </a:schemeClr>
                        </a:solidFill>
                        <a:latin typeface="+mn-lt"/>
                        <a:ea typeface="+mn-ea"/>
                        <a:cs typeface="+mn-cs"/>
                      </a:defRPr>
                    </a:pPr>
                    <a:r>
                      <a:rPr lang="en-US" dirty="0"/>
                      <a:t>4.6564</a:t>
                    </a:r>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9.2487633281334122E-2"/>
                      <c:h val="0.20136247585717928"/>
                    </c:manualLayout>
                  </c15:layout>
                  <c15:dlblFieldTable/>
                  <c15:showDataLabelsRange val="0"/>
                </c:ext>
                <c:ext xmlns:c16="http://schemas.microsoft.com/office/drawing/2014/chart" uri="{C3380CC4-5D6E-409C-BE32-E72D297353CC}">
                  <c16:uniqueId val="{00000002-24FF-47FC-969F-BA1E72C8FC6C}"/>
                </c:ext>
              </c:extLst>
            </c:dLbl>
            <c:dLbl>
              <c:idx val="3"/>
              <c:layout>
                <c:manualLayout>
                  <c:x val="-5.5364558499848053E-2"/>
                  <c:y val="7.3998597000823049E-2"/>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7492E321-96FD-428C-AB5B-04C6B3DB824B}" type="VALUE">
                      <a:rPr lang="en-US" smtClean="0"/>
                      <a:pPr>
                        <a:defRPr sz="1598" b="1" i="0" u="none" strike="noStrike" kern="1200" baseline="0">
                          <a:solidFill>
                            <a:schemeClr val="tx1">
                              <a:lumMod val="75000"/>
                              <a:lumOff val="25000"/>
                            </a:schemeClr>
                          </a:solidFill>
                          <a:latin typeface="+mn-lt"/>
                          <a:ea typeface="+mn-ea"/>
                          <a:cs typeface="+mn-cs"/>
                        </a:defRPr>
                      </a:pPr>
                      <a:t>[VALUE]</a:t>
                    </a:fld>
                    <a:endParaRPr lang="en-US" dirty="0"/>
                  </a:p>
                  <a:p>
                    <a:pPr>
                      <a:defRPr sz="1598" b="1" i="0" u="none" strike="noStrike" kern="1200" baseline="0">
                        <a:solidFill>
                          <a:schemeClr val="tx1">
                            <a:lumMod val="75000"/>
                            <a:lumOff val="25000"/>
                          </a:schemeClr>
                        </a:solidFill>
                        <a:latin typeface="+mn-lt"/>
                        <a:ea typeface="+mn-ea"/>
                        <a:cs typeface="+mn-cs"/>
                      </a:defRPr>
                    </a:pPr>
                    <a:endParaRPr lang="en-US"/>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9.2487686505940567E-2"/>
                      <c:h val="9.737416834899304E-2"/>
                    </c:manualLayout>
                  </c15:layout>
                  <c15:dlblFieldTable/>
                  <c15:showDataLabelsRange val="0"/>
                </c:ext>
                <c:ext xmlns:c16="http://schemas.microsoft.com/office/drawing/2014/chart" uri="{C3380CC4-5D6E-409C-BE32-E72D297353CC}">
                  <c16:uniqueId val="{00000003-24FF-47FC-969F-BA1E72C8FC6C}"/>
                </c:ext>
              </c:extLst>
            </c:dLbl>
            <c:dLbl>
              <c:idx val="4"/>
              <c:layout>
                <c:manualLayout>
                  <c:x val="-6.290801014361018E-2"/>
                  <c:y val="7.35109755726987E-2"/>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CDAC3D93-C1DA-4738-9978-B472B318369F}" type="VALUE">
                      <a:rPr lang="en-US" smtClean="0"/>
                      <a:pPr>
                        <a:defRPr sz="1598" b="1" i="0" u="none" strike="noStrike" kern="1200" baseline="0">
                          <a:solidFill>
                            <a:schemeClr val="tx1">
                              <a:lumMod val="75000"/>
                              <a:lumOff val="25000"/>
                            </a:schemeClr>
                          </a:solidFill>
                          <a:latin typeface="+mn-lt"/>
                          <a:ea typeface="+mn-ea"/>
                          <a:cs typeface="+mn-cs"/>
                        </a:defRPr>
                      </a:pPr>
                      <a:t>[VALUE]</a:t>
                    </a:fld>
                    <a:endParaRPr lang="en-US" dirty="0"/>
                  </a:p>
                  <a:p>
                    <a:pPr>
                      <a:defRPr sz="1598" b="1" i="0" u="none" strike="noStrike" kern="1200" baseline="0">
                        <a:solidFill>
                          <a:schemeClr val="tx1">
                            <a:lumMod val="75000"/>
                            <a:lumOff val="25000"/>
                          </a:schemeClr>
                        </a:solidFill>
                        <a:latin typeface="+mn-lt"/>
                        <a:ea typeface="+mn-ea"/>
                        <a:cs typeface="+mn-cs"/>
                      </a:defRPr>
                    </a:pPr>
                    <a:endParaRPr lang="en-US"/>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8.3373626143787335E-2"/>
                      <c:h val="0.11580768678368022"/>
                    </c:manualLayout>
                  </c15:layout>
                  <c15:dlblFieldTable/>
                  <c15:showDataLabelsRange val="0"/>
                </c:ext>
                <c:ext xmlns:c16="http://schemas.microsoft.com/office/drawing/2014/chart" uri="{C3380CC4-5D6E-409C-BE32-E72D297353CC}">
                  <c16:uniqueId val="{00000004-24FF-47FC-969F-BA1E72C8FC6C}"/>
                </c:ext>
              </c:extLst>
            </c:dLbl>
            <c:dLbl>
              <c:idx val="5"/>
              <c:layout>
                <c:manualLayout>
                  <c:x val="-3.0965099154328542E-2"/>
                  <c:y val="0.10256419508054898"/>
                </c:manualLayout>
              </c:layout>
              <c:tx>
                <c:rich>
                  <a:bodyPr rot="0" spcFirstLastPara="1" vertOverflow="ellipsis" vert="horz" wrap="square" lIns="38100" tIns="19050" rIns="38100" bIns="19050" anchor="ctr" anchorCtr="1">
                    <a:spAutoFit/>
                  </a:bodyPr>
                  <a:lstStyle/>
                  <a:p>
                    <a:pPr>
                      <a:defRPr sz="1598" b="1" i="0" u="none" strike="noStrike" kern="1200" baseline="0">
                        <a:solidFill>
                          <a:schemeClr val="tx1"/>
                        </a:solidFill>
                        <a:latin typeface="+mn-lt"/>
                        <a:ea typeface="+mn-ea"/>
                        <a:cs typeface="+mn-cs"/>
                      </a:defRPr>
                    </a:pPr>
                    <a:fld id="{58B593D4-58FB-48CD-8282-D44EE5FE2CF8}" type="VALUE">
                      <a:rPr lang="en-US" smtClean="0">
                        <a:solidFill>
                          <a:schemeClr val="tx1"/>
                        </a:solidFill>
                      </a:rPr>
                      <a:pPr>
                        <a:defRPr sz="1598" b="1" i="0" u="none" strike="noStrike" kern="1200" baseline="0">
                          <a:solidFill>
                            <a:schemeClr val="tx1"/>
                          </a:solidFill>
                          <a:latin typeface="+mn-lt"/>
                          <a:ea typeface="+mn-ea"/>
                          <a:cs typeface="+mn-cs"/>
                        </a:defRPr>
                      </a:pPr>
                      <a:t>[VALUE]</a:t>
                    </a:fld>
                    <a:endParaRPr lang="en-US" dirty="0">
                      <a:solidFill>
                        <a:schemeClr val="tx1"/>
                      </a:solidFill>
                    </a:endParaRPr>
                  </a:p>
                  <a:p>
                    <a:pPr>
                      <a:defRPr sz="1598" b="1" i="0" u="none" strike="noStrike" kern="1200" baseline="0">
                        <a:solidFill>
                          <a:schemeClr val="tx1"/>
                        </a:solidFill>
                        <a:latin typeface="+mn-lt"/>
                        <a:ea typeface="+mn-ea"/>
                        <a:cs typeface="+mn-cs"/>
                      </a:defRPr>
                    </a:pPr>
                    <a:endParaRPr lang="en-US"/>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4FF-47FC-969F-BA1E72C8FC6C}"/>
                </c:ext>
              </c:extLst>
            </c:dLbl>
            <c:dLbl>
              <c:idx val="6"/>
              <c:layout>
                <c:manualLayout>
                  <c:x val="-1.7045508562376112E-2"/>
                  <c:y val="7.4803594399742573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598" b="1" i="0" u="none" strike="noStrike" kern="1200" baseline="0">
                        <a:solidFill>
                          <a:prstClr val="black">
                            <a:lumMod val="75000"/>
                            <a:lumOff val="25000"/>
                          </a:prstClr>
                        </a:solidFill>
                        <a:latin typeface="+mn-lt"/>
                        <a:ea typeface="+mn-ea"/>
                        <a:cs typeface="+mn-cs"/>
                      </a:defRPr>
                    </a:pPr>
                    <a:fld id="{72CD6324-2138-402E-9240-5ADAAC71F12B}"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1598" b="1" i="0" u="none" strike="noStrike" kern="1200" baseline="0">
                          <a:solidFill>
                            <a:prstClr val="black">
                              <a:lumMod val="75000"/>
                              <a:lumOff val="25000"/>
                            </a:prstClr>
                          </a:solidFill>
                          <a:latin typeface="+mn-lt"/>
                          <a:ea typeface="+mn-ea"/>
                          <a:cs typeface="+mn-cs"/>
                        </a:defRPr>
                      </a:pPr>
                      <a:t>[VALUE]</a:t>
                    </a:fld>
                    <a:endParaRPr lang="en-US" sz="1598" b="1" i="0" u="none" strike="noStrike" kern="1200" baseline="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1598" b="1" i="0" u="none" strike="noStrike" kern="1200" baseline="0">
                        <a:solidFill>
                          <a:prstClr val="black">
                            <a:lumMod val="75000"/>
                            <a:lumOff val="25000"/>
                          </a:prstClr>
                        </a:solidFill>
                        <a:latin typeface="+mn-lt"/>
                        <a:ea typeface="+mn-ea"/>
                        <a:cs typeface="+mn-cs"/>
                      </a:defRPr>
                    </a:pPr>
                    <a:endParaRPr lang="en-US"/>
                  </a:p>
                </c:rich>
              </c:tx>
              <c:spPr>
                <a:noFill/>
                <a:ln w="25371">
                  <a:noFill/>
                </a:ln>
              </c:spPr>
              <c:showLegendKey val="0"/>
              <c:showVal val="1"/>
              <c:showCatName val="0"/>
              <c:showSerName val="0"/>
              <c:showPercent val="0"/>
              <c:showBubbleSize val="0"/>
              <c:extLst>
                <c:ext xmlns:c15="http://schemas.microsoft.com/office/drawing/2012/chart" uri="{CE6537A1-D6FC-4f65-9D91-7224C49458BB}">
                  <c15:layout>
                    <c:manualLayout>
                      <c:w val="0.10041907878276229"/>
                      <c:h val="0.11807554846697277"/>
                    </c:manualLayout>
                  </c15:layout>
                  <c15:dlblFieldTable/>
                  <c15:showDataLabelsRange val="0"/>
                </c:ext>
                <c:ext xmlns:c16="http://schemas.microsoft.com/office/drawing/2014/chart" uri="{C3380CC4-5D6E-409C-BE32-E72D297353CC}">
                  <c16:uniqueId val="{00000000-446B-430F-8173-88AA2A63CC43}"/>
                </c:ext>
              </c:extLst>
            </c:dLbl>
            <c:spPr>
              <a:noFill/>
              <a:ln w="25371">
                <a:noFill/>
              </a:ln>
            </c:spPr>
            <c:txPr>
              <a:bodyPr rot="0" spcFirstLastPara="1" vertOverflow="ellipsis" vert="horz" wrap="square" lIns="38100" tIns="19050" rIns="38100" bIns="19050" anchor="ctr" anchorCtr="1">
                <a:spAutoFit/>
              </a:bodyPr>
              <a:lstStyle/>
              <a:p>
                <a:pPr>
                  <a:defRPr sz="1598"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'Non Departmental 3900'!$A$117:$A$123</c:f>
              <c:strCache>
                <c:ptCount val="7"/>
                <c:pt idx="0">
                  <c:v>FY 2019 Actual </c:v>
                </c:pt>
                <c:pt idx="1">
                  <c:v>FY 2020 Actual </c:v>
                </c:pt>
                <c:pt idx="2">
                  <c:v>FY 2021 Actual </c:v>
                </c:pt>
                <c:pt idx="3">
                  <c:v>FY 2022 Actual</c:v>
                </c:pt>
                <c:pt idx="4">
                  <c:v>FY 2023 Actual</c:v>
                </c:pt>
                <c:pt idx="5">
                  <c:v>FY 2024 Actual</c:v>
                </c:pt>
                <c:pt idx="6">
                  <c:v>FY 2025 Proposed</c:v>
                </c:pt>
              </c:strCache>
            </c:strRef>
          </c:cat>
          <c:val>
            <c:numRef>
              <c:f>'Non Departmental 3900'!$B$117:$B$123</c:f>
              <c:numCache>
                <c:formatCode>0.0000</c:formatCode>
                <c:ptCount val="7"/>
                <c:pt idx="0">
                  <c:v>4.4969000000000001</c:v>
                </c:pt>
                <c:pt idx="1">
                  <c:v>4.2125000000000004</c:v>
                </c:pt>
                <c:pt idx="2">
                  <c:v>4.25</c:v>
                </c:pt>
                <c:pt idx="3">
                  <c:v>4.25</c:v>
                </c:pt>
                <c:pt idx="4">
                  <c:v>3.9</c:v>
                </c:pt>
                <c:pt idx="5">
                  <c:v>3.9</c:v>
                </c:pt>
                <c:pt idx="6">
                  <c:v>3.9</c:v>
                </c:pt>
              </c:numCache>
            </c:numRef>
          </c:val>
          <c:smooth val="0"/>
          <c:extLst>
            <c:ext xmlns:c16="http://schemas.microsoft.com/office/drawing/2014/chart" uri="{C3380CC4-5D6E-409C-BE32-E72D297353CC}">
              <c16:uniqueId val="{00000006-24FF-47FC-969F-BA1E72C8FC6C}"/>
            </c:ext>
          </c:extLst>
        </c:ser>
        <c:dLbls>
          <c:showLegendKey val="0"/>
          <c:showVal val="0"/>
          <c:showCatName val="0"/>
          <c:showSerName val="0"/>
          <c:showPercent val="0"/>
          <c:showBubbleSize val="0"/>
        </c:dLbls>
        <c:smooth val="0"/>
        <c:axId val="282833944"/>
        <c:axId val="282834336"/>
      </c:lineChart>
      <c:catAx>
        <c:axId val="282833944"/>
        <c:scaling>
          <c:orientation val="minMax"/>
        </c:scaling>
        <c:delete val="0"/>
        <c:axPos val="b"/>
        <c:numFmt formatCode="General" sourceLinked="1"/>
        <c:majorTickMark val="out"/>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598" b="1" i="0" u="none" strike="noStrike" kern="1200" baseline="0">
                <a:solidFill>
                  <a:schemeClr val="tx1">
                    <a:lumMod val="65000"/>
                    <a:lumOff val="35000"/>
                  </a:schemeClr>
                </a:solidFill>
                <a:latin typeface="+mn-lt"/>
                <a:ea typeface="+mn-ea"/>
                <a:cs typeface="+mn-cs"/>
              </a:defRPr>
            </a:pPr>
            <a:endParaRPr lang="en-US"/>
          </a:p>
        </c:txPr>
        <c:crossAx val="282834336"/>
        <c:crosses val="autoZero"/>
        <c:auto val="1"/>
        <c:lblAlgn val="ctr"/>
        <c:lblOffset val="100"/>
        <c:noMultiLvlLbl val="0"/>
      </c:catAx>
      <c:valAx>
        <c:axId val="282834336"/>
        <c:scaling>
          <c:orientation val="minMax"/>
          <c:max val="5"/>
          <c:min val="2"/>
        </c:scaling>
        <c:delete val="0"/>
        <c:axPos val="l"/>
        <c:majorGridlines>
          <c:spPr>
            <a:ln w="9514" cap="flat" cmpd="sng" algn="ctr">
              <a:solidFill>
                <a:schemeClr val="tx1">
                  <a:lumMod val="15000"/>
                  <a:lumOff val="85000"/>
                </a:schemeClr>
              </a:solidFill>
              <a:round/>
            </a:ln>
            <a:effectLst/>
          </c:spPr>
        </c:majorGridlines>
        <c:numFmt formatCode="0.0000" sourceLinked="1"/>
        <c:majorTickMark val="out"/>
        <c:minorTickMark val="none"/>
        <c:tickLblPos val="nextTo"/>
        <c:spPr>
          <a:ln w="9514">
            <a:noFill/>
          </a:ln>
        </c:spPr>
        <c:txPr>
          <a:bodyPr rot="-60000000" spcFirstLastPara="1" vertOverflow="ellipsis" vert="horz" wrap="square" anchor="ctr" anchorCtr="1"/>
          <a:lstStyle/>
          <a:p>
            <a:pPr>
              <a:defRPr sz="1598" b="1" i="0" u="none" strike="noStrike" kern="1200" baseline="0">
                <a:solidFill>
                  <a:schemeClr val="tx1">
                    <a:lumMod val="65000"/>
                    <a:lumOff val="35000"/>
                  </a:schemeClr>
                </a:solidFill>
                <a:latin typeface="+mn-lt"/>
                <a:ea typeface="+mn-ea"/>
                <a:cs typeface="+mn-cs"/>
              </a:defRPr>
            </a:pPr>
            <a:endParaRPr lang="en-US"/>
          </a:p>
        </c:txPr>
        <c:crossAx val="282833944"/>
        <c:crosses val="autoZero"/>
        <c:crossBetween val="between"/>
      </c:valAx>
      <c:spPr>
        <a:noFill/>
        <a:ln w="25371">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506465363809"/>
          <c:y val="3.6683086277026024E-2"/>
          <c:w val="0.92325836531447569"/>
          <c:h val="0.80266630733207467"/>
        </c:manualLayout>
      </c:layout>
      <c:lineChart>
        <c:grouping val="standard"/>
        <c:varyColors val="0"/>
        <c:ser>
          <c:idx val="0"/>
          <c:order val="0"/>
          <c:tx>
            <c:strRef>
              <c:f>Sheet1!$A$2</c:f>
              <c:strCache>
                <c:ptCount val="1"/>
                <c:pt idx="0">
                  <c:v>Residential </c:v>
                </c:pt>
              </c:strCache>
            </c:strRef>
          </c:tx>
          <c:spPr>
            <a:ln w="28575" cap="rnd">
              <a:solidFill>
                <a:srgbClr val="00B0F0"/>
              </a:solidFill>
              <a:round/>
            </a:ln>
            <a:effectLst/>
          </c:spPr>
          <c:marker>
            <c:symbol val="none"/>
          </c:marker>
          <c:dLbls>
            <c:dLbl>
              <c:idx val="0"/>
              <c:layout>
                <c:manualLayout>
                  <c:x val="-4.1666666666666692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EE-4FA4-87D5-DE32DBD5488F}"/>
                </c:ext>
              </c:extLst>
            </c:dLbl>
            <c:dLbl>
              <c:idx val="1"/>
              <c:layout>
                <c:manualLayout>
                  <c:x val="-5.118469904533611E-2"/>
                  <c:y val="8.3769784391986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EE-4FA4-87D5-DE32DBD5488F}"/>
                </c:ext>
              </c:extLst>
            </c:dLbl>
            <c:dLbl>
              <c:idx val="2"/>
              <c:layout>
                <c:manualLayout>
                  <c:x val="-5.8333333333333334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EE-4FA4-87D5-DE32DBD5488F}"/>
                </c:ext>
              </c:extLst>
            </c:dLbl>
            <c:dLbl>
              <c:idx val="3"/>
              <c:layout>
                <c:manualLayout>
                  <c:x val="-5.022884042805302E-2"/>
                  <c:y val="9.1424171362236989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00B0F0"/>
                        </a:solidFill>
                        <a:latin typeface="+mn-lt"/>
                        <a:ea typeface="+mn-ea"/>
                        <a:cs typeface="+mn-cs"/>
                      </a:defRPr>
                    </a:pPr>
                    <a:fld id="{C2B00367-5670-4DB7-BEFF-16D27BB15F3C}" type="VALUE">
                      <a:rPr lang="en-US">
                        <a:solidFill>
                          <a:schemeClr val="tx1"/>
                        </a:solidFill>
                      </a:rPr>
                      <a:pPr>
                        <a:defRPr sz="1400">
                          <a:solidFill>
                            <a:srgbClr val="00B0F0"/>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5429452489645369E-2"/>
                      <c:h val="6.4292039466131642E-2"/>
                    </c:manualLayout>
                  </c15:layout>
                  <c15:dlblFieldTable/>
                  <c15:showDataLabelsRange val="0"/>
                </c:ext>
                <c:ext xmlns:c16="http://schemas.microsoft.com/office/drawing/2014/chart" uri="{C3380CC4-5D6E-409C-BE32-E72D297353CC}">
                  <c16:uniqueId val="{00000003-BDEE-4FA4-87D5-DE32DBD5488F}"/>
                </c:ext>
              </c:extLst>
            </c:dLbl>
            <c:dLbl>
              <c:idx val="4"/>
              <c:layout>
                <c:manualLayout>
                  <c:x val="-1.388888888888888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EE-4FA4-87D5-DE32DBD548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FY 2021</c:v>
                </c:pt>
                <c:pt idx="1">
                  <c:v>FY 2022</c:v>
                </c:pt>
                <c:pt idx="2">
                  <c:v>FY 2023</c:v>
                </c:pt>
                <c:pt idx="3">
                  <c:v> FY 2024</c:v>
                </c:pt>
                <c:pt idx="4">
                  <c:v>Proposed FY 2025</c:v>
                </c:pt>
              </c:strCache>
            </c:strRef>
          </c:cat>
          <c:val>
            <c:numRef>
              <c:f>Sheet1!$B$2:$F$2</c:f>
              <c:numCache>
                <c:formatCode>"$"#,##0.00</c:formatCode>
                <c:ptCount val="5"/>
                <c:pt idx="0">
                  <c:v>629.14</c:v>
                </c:pt>
                <c:pt idx="1">
                  <c:v>690</c:v>
                </c:pt>
                <c:pt idx="2">
                  <c:v>764.44</c:v>
                </c:pt>
                <c:pt idx="3">
                  <c:v>758.63</c:v>
                </c:pt>
                <c:pt idx="4">
                  <c:v>793.14</c:v>
                </c:pt>
              </c:numCache>
            </c:numRef>
          </c:val>
          <c:smooth val="0"/>
          <c:extLst>
            <c:ext xmlns:c16="http://schemas.microsoft.com/office/drawing/2014/chart" uri="{C3380CC4-5D6E-409C-BE32-E72D297353CC}">
              <c16:uniqueId val="{00000005-BDEE-4FA4-87D5-DE32DBD5488F}"/>
            </c:ext>
          </c:extLst>
        </c:ser>
        <c:ser>
          <c:idx val="1"/>
          <c:order val="1"/>
          <c:tx>
            <c:strRef>
              <c:f>Sheet1!$A$4</c:f>
              <c:strCache>
                <c:ptCount val="1"/>
                <c:pt idx="0">
                  <c:v>Acreage</c:v>
                </c:pt>
              </c:strCache>
            </c:strRef>
          </c:tx>
          <c:spPr>
            <a:ln w="28575" cap="rnd">
              <a:solidFill>
                <a:schemeClr val="accent4"/>
              </a:solidFill>
              <a:round/>
            </a:ln>
            <a:effectLst/>
          </c:spPr>
          <c:marker>
            <c:symbol val="none"/>
          </c:marker>
          <c:dLbls>
            <c:dLbl>
              <c:idx val="0"/>
              <c:layout>
                <c:manualLayout>
                  <c:x val="-3.9526174020150441E-2"/>
                  <c:y val="-5.7966416728472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EE-4FA4-87D5-DE32DBD5488F}"/>
                </c:ext>
              </c:extLst>
            </c:dLbl>
            <c:dLbl>
              <c:idx val="1"/>
              <c:layout>
                <c:manualLayout>
                  <c:x val="-0.05"/>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EE-4FA4-87D5-DE32DBD5488F}"/>
                </c:ext>
              </c:extLst>
            </c:dLbl>
            <c:dLbl>
              <c:idx val="2"/>
              <c:layout>
                <c:manualLayout>
                  <c:x val="-5.0909680930224396E-2"/>
                  <c:y val="-6.5989018343567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EE-4FA4-87D5-DE32DBD5488F}"/>
                </c:ext>
              </c:extLst>
            </c:dLbl>
            <c:dLbl>
              <c:idx val="3"/>
              <c:layout>
                <c:manualLayout>
                  <c:x val="-6.0088288616883298E-2"/>
                  <c:y val="-7.3830847050877085E-2"/>
                </c:manualLayout>
              </c:layout>
              <c:tx>
                <c:rich>
                  <a:bodyPr rot="0" spcFirstLastPara="1" vertOverflow="ellipsis" vert="horz" wrap="square" lIns="38100" tIns="19050" rIns="38100" bIns="19050" anchor="ctr" anchorCtr="1">
                    <a:spAutoFit/>
                  </a:bodyPr>
                  <a:lstStyle/>
                  <a:p>
                    <a:pPr>
                      <a:defRPr sz="1400" b="0" i="0" u="none" strike="noStrike" kern="1200" baseline="0">
                        <a:solidFill>
                          <a:srgbClr val="00B0F0"/>
                        </a:solidFill>
                        <a:latin typeface="+mn-lt"/>
                        <a:ea typeface="+mn-ea"/>
                        <a:cs typeface="+mn-cs"/>
                      </a:defRPr>
                    </a:pPr>
                    <a:fld id="{0647CB85-0CDC-4249-B099-1A606D8DB177}" type="VALUE">
                      <a:rPr lang="en-US">
                        <a:solidFill>
                          <a:schemeClr val="tx1"/>
                        </a:solidFill>
                      </a:rPr>
                      <a:pPr>
                        <a:defRPr sz="1400">
                          <a:solidFill>
                            <a:srgbClr val="00B0F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DEE-4FA4-87D5-DE32DBD5488F}"/>
                </c:ext>
              </c:extLst>
            </c:dLbl>
            <c:dLbl>
              <c:idx val="4"/>
              <c:layout>
                <c:manualLayout>
                  <c:x val="-5.0266874848228033E-2"/>
                  <c:y val="-6.8501499772069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EE-4FA4-87D5-DE32DBD548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FY 2021</c:v>
                </c:pt>
                <c:pt idx="1">
                  <c:v>FY 2022</c:v>
                </c:pt>
                <c:pt idx="2">
                  <c:v>FY 2023</c:v>
                </c:pt>
                <c:pt idx="3">
                  <c:v> FY 2024</c:v>
                </c:pt>
                <c:pt idx="4">
                  <c:v>Proposed FY 2025</c:v>
                </c:pt>
              </c:strCache>
            </c:strRef>
          </c:cat>
          <c:val>
            <c:numRef>
              <c:f>Sheet1!$B$4:$F$4</c:f>
              <c:numCache>
                <c:formatCode>"$"#,##0.00</c:formatCode>
                <c:ptCount val="5"/>
                <c:pt idx="0">
                  <c:v>84.76</c:v>
                </c:pt>
                <c:pt idx="1">
                  <c:v>75.959999999999994</c:v>
                </c:pt>
                <c:pt idx="2">
                  <c:v>126.04</c:v>
                </c:pt>
                <c:pt idx="3">
                  <c:v>89.12</c:v>
                </c:pt>
                <c:pt idx="4">
                  <c:v>90.53</c:v>
                </c:pt>
              </c:numCache>
            </c:numRef>
          </c:val>
          <c:smooth val="0"/>
          <c:extLst>
            <c:ext xmlns:c16="http://schemas.microsoft.com/office/drawing/2014/chart" uri="{C3380CC4-5D6E-409C-BE32-E72D297353CC}">
              <c16:uniqueId val="{0000000B-BDEE-4FA4-87D5-DE32DBD5488F}"/>
            </c:ext>
          </c:extLst>
        </c:ser>
        <c:ser>
          <c:idx val="2"/>
          <c:order val="2"/>
          <c:tx>
            <c:strRef>
              <c:f>Sheet1!$A$3:$F$3</c:f>
              <c:strCache>
                <c:ptCount val="6"/>
                <c:pt idx="0">
                  <c:v>Combined Non- Res.</c:v>
                </c:pt>
                <c:pt idx="2">
                  <c:v>$0.8314</c:v>
                </c:pt>
                <c:pt idx="3">
                  <c:v>$0.0742</c:v>
                </c:pt>
                <c:pt idx="4">
                  <c:v>$0.9812</c:v>
                </c:pt>
                <c:pt idx="5">
                  <c:v>$1.0804</c:v>
                </c:pt>
              </c:strCache>
            </c:strRef>
          </c:tx>
          <c:spPr>
            <a:ln w="28575" cap="rnd">
              <a:solidFill>
                <a:schemeClr val="accent6"/>
              </a:solidFill>
              <a:round/>
            </a:ln>
            <a:effectLst/>
          </c:spPr>
          <c:marker>
            <c:symbol val="none"/>
          </c:marker>
          <c:cat>
            <c:strRef>
              <c:f>Sheet1!$B$1:$F$1</c:f>
              <c:strCache>
                <c:ptCount val="5"/>
                <c:pt idx="0">
                  <c:v>FY 2021</c:v>
                </c:pt>
                <c:pt idx="1">
                  <c:v>FY 2022</c:v>
                </c:pt>
                <c:pt idx="2">
                  <c:v>FY 2023</c:v>
                </c:pt>
                <c:pt idx="3">
                  <c:v> FY 2024</c:v>
                </c:pt>
                <c:pt idx="4">
                  <c:v>Proposed FY 2025</c:v>
                </c:pt>
              </c:strCache>
            </c:strRef>
          </c:cat>
          <c:val>
            <c:numLit>
              <c:formatCode>General</c:formatCode>
              <c:ptCount val="1"/>
              <c:pt idx="0">
                <c:v>1</c:v>
              </c:pt>
            </c:numLit>
          </c:val>
          <c:smooth val="0"/>
          <c:extLst>
            <c:ext xmlns:c16="http://schemas.microsoft.com/office/drawing/2014/chart" uri="{C3380CC4-5D6E-409C-BE32-E72D297353CC}">
              <c16:uniqueId val="{00000000-7AB2-4F2F-8C61-3CF71DC89A32}"/>
            </c:ext>
          </c:extLst>
        </c:ser>
        <c:dLbls>
          <c:showLegendKey val="0"/>
          <c:showVal val="0"/>
          <c:showCatName val="0"/>
          <c:showSerName val="0"/>
          <c:showPercent val="0"/>
          <c:showBubbleSize val="0"/>
        </c:dLbls>
        <c:smooth val="0"/>
        <c:axId val="468942808"/>
        <c:axId val="468946336"/>
      </c:lineChart>
      <c:catAx>
        <c:axId val="46894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8946336"/>
        <c:crosses val="autoZero"/>
        <c:auto val="1"/>
        <c:lblAlgn val="ctr"/>
        <c:lblOffset val="100"/>
        <c:noMultiLvlLbl val="0"/>
      </c:catAx>
      <c:valAx>
        <c:axId val="468946336"/>
        <c:scaling>
          <c:orientation val="minMax"/>
        </c:scaling>
        <c:delete val="0"/>
        <c:axPos val="l"/>
        <c:majorGridlines>
          <c:spPr>
            <a:ln w="9525" cap="flat" cmpd="sng" algn="ctr">
              <a:solidFill>
                <a:srgbClr val="00602B"/>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8942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en-US" dirty="0"/>
              <a:t>DRAFT</a:t>
            </a:r>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05F5824-0A13-4AD0-A4B4-310F96FF61DB}" type="datetimeFigureOut">
              <a:rPr lang="en-US"/>
              <a:pPr>
                <a:defRPr/>
              </a:pPr>
              <a:t>4/14/2025</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E4BBD3-37F6-4EF1-8A23-AD1F9F006B5D}" type="slidenum">
              <a:rPr lang="en-US"/>
              <a:pPr>
                <a:defRPr/>
              </a:pPr>
              <a:t>‹#›</a:t>
            </a:fld>
            <a:endParaRPr lang="en-US" dirty="0"/>
          </a:p>
        </p:txBody>
      </p:sp>
    </p:spTree>
    <p:extLst>
      <p:ext uri="{BB962C8B-B14F-4D97-AF65-F5344CB8AC3E}">
        <p14:creationId xmlns:p14="http://schemas.microsoft.com/office/powerpoint/2010/main" val="32357103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en-US" dirty="0"/>
              <a:t>DRAFT</a:t>
            </a:r>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AE1F721-0A50-4920-B04E-FD98A4C3252E}" type="datetimeFigureOut">
              <a:rPr lang="en-US"/>
              <a:pPr>
                <a:defRPr/>
              </a:pPr>
              <a:t>4/14/2025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4A22D28-06A1-4DC5-87BB-C3B9E1635681}" type="slidenum">
              <a:rPr lang="en-US"/>
              <a:pPr>
                <a:defRPr/>
              </a:pPr>
              <a:t>‹#›</a:t>
            </a:fld>
            <a:endParaRPr lang="en-US" dirty="0"/>
          </a:p>
        </p:txBody>
      </p:sp>
    </p:spTree>
    <p:extLst>
      <p:ext uri="{BB962C8B-B14F-4D97-AF65-F5344CB8AC3E}">
        <p14:creationId xmlns:p14="http://schemas.microsoft.com/office/powerpoint/2010/main" val="61398715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9760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11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a:solidFill>
                <a:schemeClr val="tx1"/>
              </a:solidFill>
            </a:endParaRPr>
          </a:p>
        </p:txBody>
      </p:sp>
    </p:spTree>
    <p:extLst>
      <p:ext uri="{BB962C8B-B14F-4D97-AF65-F5344CB8AC3E}">
        <p14:creationId xmlns:p14="http://schemas.microsoft.com/office/powerpoint/2010/main" val="101933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302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04889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2000" dirty="0">
              <a:solidFill>
                <a:schemeClr val="tx1"/>
              </a:solidFill>
            </a:endParaRPr>
          </a:p>
        </p:txBody>
      </p:sp>
    </p:spTree>
    <p:extLst>
      <p:ext uri="{BB962C8B-B14F-4D97-AF65-F5344CB8AC3E}">
        <p14:creationId xmlns:p14="http://schemas.microsoft.com/office/powerpoint/2010/main" val="90897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5134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Tree>
    <p:extLst>
      <p:ext uri="{BB962C8B-B14F-4D97-AF65-F5344CB8AC3E}">
        <p14:creationId xmlns:p14="http://schemas.microsoft.com/office/powerpoint/2010/main" val="784645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46559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30048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576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269444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34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27097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644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5239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16422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09945-E3BC-4611-9FC4-CB10AC975B8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2533" name="Header Placeholder 1"/>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9934" indent="-288436">
              <a:defRPr>
                <a:solidFill>
                  <a:schemeClr val="tx1"/>
                </a:solidFill>
                <a:latin typeface="Trebuchet MS" panose="020B0603020202020204" pitchFamily="34" charset="0"/>
              </a:defRPr>
            </a:lvl2pPr>
            <a:lvl3pPr marL="1153744" indent="-230749">
              <a:defRPr>
                <a:solidFill>
                  <a:schemeClr val="tx1"/>
                </a:solidFill>
                <a:latin typeface="Trebuchet MS" panose="020B0603020202020204" pitchFamily="34" charset="0"/>
              </a:defRPr>
            </a:lvl3pPr>
            <a:lvl4pPr marL="1615242" indent="-230749">
              <a:defRPr>
                <a:solidFill>
                  <a:schemeClr val="tx1"/>
                </a:solidFill>
                <a:latin typeface="Trebuchet MS" panose="020B0603020202020204" pitchFamily="34" charset="0"/>
              </a:defRPr>
            </a:lvl4pPr>
            <a:lvl5pPr marL="2076740" indent="-230749">
              <a:defRPr>
                <a:solidFill>
                  <a:schemeClr val="tx1"/>
                </a:solidFill>
                <a:latin typeface="Trebuchet MS" panose="020B0603020202020204" pitchFamily="34" charset="0"/>
              </a:defRPr>
            </a:lvl5pPr>
            <a:lvl6pPr marL="2538237" indent="-230749" fontAlgn="base">
              <a:spcBef>
                <a:spcPct val="0"/>
              </a:spcBef>
              <a:spcAft>
                <a:spcPct val="0"/>
              </a:spcAft>
              <a:defRPr>
                <a:solidFill>
                  <a:schemeClr val="tx1"/>
                </a:solidFill>
                <a:latin typeface="Trebuchet MS" panose="020B0603020202020204" pitchFamily="34" charset="0"/>
              </a:defRPr>
            </a:lvl6pPr>
            <a:lvl7pPr marL="2999735" indent="-230749" fontAlgn="base">
              <a:spcBef>
                <a:spcPct val="0"/>
              </a:spcBef>
              <a:spcAft>
                <a:spcPct val="0"/>
              </a:spcAft>
              <a:defRPr>
                <a:solidFill>
                  <a:schemeClr val="tx1"/>
                </a:solidFill>
                <a:latin typeface="Trebuchet MS" panose="020B0603020202020204" pitchFamily="34" charset="0"/>
              </a:defRPr>
            </a:lvl7pPr>
            <a:lvl8pPr marL="3461233" indent="-230749" fontAlgn="base">
              <a:spcBef>
                <a:spcPct val="0"/>
              </a:spcBef>
              <a:spcAft>
                <a:spcPct val="0"/>
              </a:spcAft>
              <a:defRPr>
                <a:solidFill>
                  <a:schemeClr val="tx1"/>
                </a:solidFill>
                <a:latin typeface="Trebuchet MS" panose="020B0603020202020204" pitchFamily="34" charset="0"/>
              </a:defRPr>
            </a:lvl8pPr>
            <a:lvl9pPr marL="3922730" indent="-230749" fontAlgn="base">
              <a:spcBef>
                <a:spcPct val="0"/>
              </a:spcBef>
              <a:spcAft>
                <a:spcPct val="0"/>
              </a:spcAft>
              <a:defRPr>
                <a:solidFill>
                  <a:schemeClr val="tx1"/>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DRAFT</a:t>
            </a:r>
          </a:p>
        </p:txBody>
      </p:sp>
    </p:spTree>
    <p:extLst>
      <p:ext uri="{BB962C8B-B14F-4D97-AF65-F5344CB8AC3E}">
        <p14:creationId xmlns:p14="http://schemas.microsoft.com/office/powerpoint/2010/main" val="76367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062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836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24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786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D592C10-6167-412B-838A-E9C13CF324B8}"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109A203-8B0C-4215-A769-C6CE2333761D}" type="slidenum">
              <a:rPr lang="en-US" smtClean="0"/>
              <a:pPr>
                <a:defRPr/>
              </a:pPr>
              <a:t>‹#›</a:t>
            </a:fld>
            <a:endParaRPr lang="en-US" dirty="0"/>
          </a:p>
        </p:txBody>
      </p:sp>
    </p:spTree>
    <p:extLst>
      <p:ext uri="{BB962C8B-B14F-4D97-AF65-F5344CB8AC3E}">
        <p14:creationId xmlns:p14="http://schemas.microsoft.com/office/powerpoint/2010/main" val="285237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0A779CD-500F-4030-99AF-3D3CCD5095DB}"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Tree>
    <p:extLst>
      <p:ext uri="{BB962C8B-B14F-4D97-AF65-F5344CB8AC3E}">
        <p14:creationId xmlns:p14="http://schemas.microsoft.com/office/powerpoint/2010/main" val="40657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89DC514-5561-46AB-AA7E-1392D5A6F48F}"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691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E027D9-2C0D-406E-BF45-DD850A963FC3}"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Tree>
    <p:extLst>
      <p:ext uri="{BB962C8B-B14F-4D97-AF65-F5344CB8AC3E}">
        <p14:creationId xmlns:p14="http://schemas.microsoft.com/office/powerpoint/2010/main" val="1986611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E7AAB79-C6A2-4050-AA90-8514C6D881B8}"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707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B65EE9-3097-4F87-B72B-AEACE6DAD2DE}"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Tree>
    <p:extLst>
      <p:ext uri="{BB962C8B-B14F-4D97-AF65-F5344CB8AC3E}">
        <p14:creationId xmlns:p14="http://schemas.microsoft.com/office/powerpoint/2010/main" val="90521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5900B08-E90B-4D89-B7D8-AF4B4825F2E5}"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DD3DF61-0856-47C4-BE10-7EAA721E0F09}" type="slidenum">
              <a:rPr lang="en-US" smtClean="0"/>
              <a:pPr>
                <a:defRPr/>
              </a:pPr>
              <a:t>‹#›</a:t>
            </a:fld>
            <a:endParaRPr lang="en-US" dirty="0"/>
          </a:p>
        </p:txBody>
      </p:sp>
    </p:spTree>
    <p:extLst>
      <p:ext uri="{BB962C8B-B14F-4D97-AF65-F5344CB8AC3E}">
        <p14:creationId xmlns:p14="http://schemas.microsoft.com/office/powerpoint/2010/main" val="1235622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F393776-382A-4935-95E0-482450FB2FCA}"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C4BC771-97EA-48C5-B7DE-113AE9CE1F8E}" type="slidenum">
              <a:rPr lang="en-US" smtClean="0"/>
              <a:pPr>
                <a:defRPr/>
              </a:pPr>
              <a:t>‹#›</a:t>
            </a:fld>
            <a:endParaRPr lang="en-US" dirty="0"/>
          </a:p>
        </p:txBody>
      </p:sp>
    </p:spTree>
    <p:extLst>
      <p:ext uri="{BB962C8B-B14F-4D97-AF65-F5344CB8AC3E}">
        <p14:creationId xmlns:p14="http://schemas.microsoft.com/office/powerpoint/2010/main" val="360757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9818A5F-9DEE-4E83-80AA-777B8ABEB909}"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00A5DB3-69A9-4A85-96E0-CD31E43EC6FD}" type="slidenum">
              <a:rPr lang="en-US" smtClean="0"/>
              <a:pPr>
                <a:defRPr/>
              </a:pPr>
              <a:t>‹#›</a:t>
            </a:fld>
            <a:endParaRPr lang="en-US" dirty="0"/>
          </a:p>
        </p:txBody>
      </p:sp>
    </p:spTree>
    <p:extLst>
      <p:ext uri="{BB962C8B-B14F-4D97-AF65-F5344CB8AC3E}">
        <p14:creationId xmlns:p14="http://schemas.microsoft.com/office/powerpoint/2010/main" val="427778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B87927F-6FE2-4688-8A63-3A5F9B0907B8}" type="datetime1">
              <a:rPr lang="en-US" smtClean="0"/>
              <a:t>4/14/2025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2AE39FA-C3AC-46D6-B7CF-8319282C04D6}" type="slidenum">
              <a:rPr lang="en-US" smtClean="0"/>
              <a:pPr>
                <a:defRPr/>
              </a:pPr>
              <a:t>‹#›</a:t>
            </a:fld>
            <a:endParaRPr lang="en-US" dirty="0"/>
          </a:p>
        </p:txBody>
      </p:sp>
    </p:spTree>
    <p:extLst>
      <p:ext uri="{BB962C8B-B14F-4D97-AF65-F5344CB8AC3E}">
        <p14:creationId xmlns:p14="http://schemas.microsoft.com/office/powerpoint/2010/main" val="62093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09294D8-BD0C-4D30-A6B9-78AE0C747312}" type="datetime1">
              <a:rPr lang="en-US" smtClean="0"/>
              <a:t>4/14/2025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5716835-58C8-466C-BC7F-CA639535AA9A}" type="slidenum">
              <a:rPr lang="en-US" smtClean="0"/>
              <a:pPr>
                <a:defRPr/>
              </a:pPr>
              <a:t>‹#›</a:t>
            </a:fld>
            <a:endParaRPr lang="en-US" dirty="0"/>
          </a:p>
        </p:txBody>
      </p:sp>
    </p:spTree>
    <p:extLst>
      <p:ext uri="{BB962C8B-B14F-4D97-AF65-F5344CB8AC3E}">
        <p14:creationId xmlns:p14="http://schemas.microsoft.com/office/powerpoint/2010/main" val="354449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49D2B31-D671-4BDF-AEF5-391F838A981D}" type="datetime1">
              <a:rPr lang="en-US" smtClean="0"/>
              <a:t>4/14/2025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59B6ACE-9CA3-4D34-B127-1E451B1C33CF}" type="slidenum">
              <a:rPr lang="en-US" smtClean="0"/>
              <a:pPr>
                <a:defRPr/>
              </a:pPr>
              <a:t>‹#›</a:t>
            </a:fld>
            <a:endParaRPr lang="en-US" dirty="0"/>
          </a:p>
        </p:txBody>
      </p:sp>
    </p:spTree>
    <p:extLst>
      <p:ext uri="{BB962C8B-B14F-4D97-AF65-F5344CB8AC3E}">
        <p14:creationId xmlns:p14="http://schemas.microsoft.com/office/powerpoint/2010/main" val="387400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1AE9090-79CE-4170-B42E-DF26D717E455}" type="datetime1">
              <a:rPr lang="en-US" smtClean="0"/>
              <a:t>4/14/2025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ADCECB7-52BD-46DA-B96E-DC1948412C86}" type="slidenum">
              <a:rPr lang="en-US" smtClean="0"/>
              <a:pPr>
                <a:defRPr/>
              </a:pPr>
              <a:t>‹#›</a:t>
            </a:fld>
            <a:endParaRPr lang="en-US" dirty="0"/>
          </a:p>
        </p:txBody>
      </p:sp>
    </p:spTree>
    <p:extLst>
      <p:ext uri="{BB962C8B-B14F-4D97-AF65-F5344CB8AC3E}">
        <p14:creationId xmlns:p14="http://schemas.microsoft.com/office/powerpoint/2010/main" val="207771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2D724E-AAC0-431C-9F73-F37A3DA8FE18}" type="datetime1">
              <a:rPr lang="en-US" smtClean="0"/>
              <a:t>4/14/2025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4943912-C17D-4F6F-9B93-C050513D0C97}" type="slidenum">
              <a:rPr lang="en-US" smtClean="0"/>
              <a:pPr>
                <a:defRPr/>
              </a:pPr>
              <a:t>‹#›</a:t>
            </a:fld>
            <a:endParaRPr lang="en-US" dirty="0"/>
          </a:p>
        </p:txBody>
      </p:sp>
    </p:spTree>
    <p:extLst>
      <p:ext uri="{BB962C8B-B14F-4D97-AF65-F5344CB8AC3E}">
        <p14:creationId xmlns:p14="http://schemas.microsoft.com/office/powerpoint/2010/main" val="164408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17CDADD-9AA6-44B7-9442-CBB324CF9947}" type="datetime1">
              <a:rPr lang="en-US" smtClean="0"/>
              <a:t>4/14/2025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082382D-4741-4B91-8FAB-65A5594DFCBD}" type="slidenum">
              <a:rPr lang="en-US" smtClean="0"/>
              <a:pPr>
                <a:defRPr/>
              </a:pPr>
              <a:t>‹#›</a:t>
            </a:fld>
            <a:endParaRPr lang="en-US" dirty="0"/>
          </a:p>
        </p:txBody>
      </p:sp>
    </p:spTree>
    <p:extLst>
      <p:ext uri="{BB962C8B-B14F-4D97-AF65-F5344CB8AC3E}">
        <p14:creationId xmlns:p14="http://schemas.microsoft.com/office/powerpoint/2010/main" val="306087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1784D97-9D7E-45BE-8FE5-8A5671219109}" type="slidenum">
              <a:rPr lang="en-US" smtClean="0"/>
              <a:pPr>
                <a:defRPr/>
              </a:pPr>
              <a:t>‹#›</a:t>
            </a:fld>
            <a:endParaRPr lang="en-US" dirty="0"/>
          </a:p>
        </p:txBody>
      </p:sp>
      <p:sp>
        <p:nvSpPr>
          <p:cNvPr id="5" name="Date Placeholder 4"/>
          <p:cNvSpPr>
            <a:spLocks noGrp="1"/>
          </p:cNvSpPr>
          <p:nvPr>
            <p:ph type="dt" sz="half" idx="10"/>
          </p:nvPr>
        </p:nvSpPr>
        <p:spPr/>
        <p:txBody>
          <a:bodyPr/>
          <a:lstStyle/>
          <a:p>
            <a:pPr>
              <a:defRPr/>
            </a:pPr>
            <a:fld id="{46BC35B4-9AEF-4D25-85D3-BE924487FFC1}" type="datetime1">
              <a:rPr lang="en-US" smtClean="0"/>
              <a:t>4/14/2025</a:t>
            </a:fld>
            <a:endParaRPr lang="en-US" dirty="0"/>
          </a:p>
        </p:txBody>
      </p:sp>
    </p:spTree>
    <p:extLst>
      <p:ext uri="{BB962C8B-B14F-4D97-AF65-F5344CB8AC3E}">
        <p14:creationId xmlns:p14="http://schemas.microsoft.com/office/powerpoint/2010/main" val="214355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493AB7E-74B4-4FC5-83DA-37A1EFCC4ABB}" type="datetime1">
              <a:rPr lang="en-US" smtClean="0"/>
              <a:t>4/14/2025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2B3EF47-21DF-44D5-8A83-C2A219553897}" type="slidenum">
              <a:rPr lang="en-US" smtClean="0"/>
              <a:pPr>
                <a:defRPr/>
              </a:pPr>
              <a:t>‹#›</a:t>
            </a:fld>
            <a:endParaRPr lang="en-US" dirty="0"/>
          </a:p>
        </p:txBody>
      </p:sp>
    </p:spTree>
    <p:extLst>
      <p:ext uri="{BB962C8B-B14F-4D97-AF65-F5344CB8AC3E}">
        <p14:creationId xmlns:p14="http://schemas.microsoft.com/office/powerpoint/2010/main" val="3702774397"/>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413269" y="2182646"/>
            <a:ext cx="8275899" cy="627876"/>
          </a:xfrm>
        </p:spPr>
        <p:txBody>
          <a:bodyPr>
            <a:noAutofit/>
          </a:bodyPr>
          <a:lstStyle/>
          <a:p>
            <a:pPr algn="ctr" eaLnBrk="1" hangingPunct="1"/>
            <a:r>
              <a:rPr lang="en-US" altLang="en-US" sz="3600" dirty="0">
                <a:solidFill>
                  <a:schemeClr val="tx1"/>
                </a:solidFill>
              </a:rPr>
              <a:t>Town of Southwest Ranches, FL </a:t>
            </a:r>
          </a:p>
        </p:txBody>
      </p:sp>
      <p:sp>
        <p:nvSpPr>
          <p:cNvPr id="7171" name="Subtitle 2"/>
          <p:cNvSpPr>
            <a:spLocks noGrp="1"/>
          </p:cNvSpPr>
          <p:nvPr>
            <p:ph type="subTitle" idx="1"/>
          </p:nvPr>
        </p:nvSpPr>
        <p:spPr>
          <a:xfrm>
            <a:off x="2559982" y="2764822"/>
            <a:ext cx="5578178" cy="303610"/>
          </a:xfrm>
        </p:spPr>
        <p:txBody>
          <a:bodyPr>
            <a:normAutofit fontScale="85000" lnSpcReduction="20000"/>
          </a:bodyPr>
          <a:lstStyle/>
          <a:p>
            <a:pPr eaLnBrk="1" hangingPunct="1"/>
            <a:r>
              <a:rPr lang="en-US" altLang="en-US" sz="1900" dirty="0">
                <a:solidFill>
                  <a:schemeClr val="tx1"/>
                </a:solidFill>
              </a:rPr>
              <a:t> Fiscal Year 2024/2025: July 25th, 2024, Council Meeting</a:t>
            </a:r>
          </a:p>
          <a:p>
            <a:pPr eaLnBrk="1" hangingPunct="1"/>
            <a:endParaRPr lang="en-US" altLang="en-US" dirty="0">
              <a:solidFill>
                <a:schemeClr val="accent3">
                  <a:lumMod val="50000"/>
                </a:schemeClr>
              </a:solidFill>
            </a:endParaRPr>
          </a:p>
        </p:txBody>
      </p:sp>
      <p:sp>
        <p:nvSpPr>
          <p:cNvPr id="2" name="Slide Number Placeholder 1">
            <a:extLst>
              <a:ext uri="{FF2B5EF4-FFF2-40B4-BE49-F238E27FC236}">
                <a16:creationId xmlns:a16="http://schemas.microsoft.com/office/drawing/2014/main" id="{4A65707F-8465-474D-A31F-F795AFABDF1D}"/>
              </a:ext>
            </a:extLst>
          </p:cNvPr>
          <p:cNvSpPr>
            <a:spLocks noGrp="1"/>
          </p:cNvSpPr>
          <p:nvPr>
            <p:ph type="sldNum" sz="quarter" idx="12"/>
          </p:nvPr>
        </p:nvSpPr>
        <p:spPr>
          <a:xfrm>
            <a:off x="10890311" y="6199370"/>
            <a:ext cx="683339" cy="283318"/>
          </a:xfrm>
        </p:spPr>
        <p:txBody>
          <a:bodyPr/>
          <a:lstStyle/>
          <a:p>
            <a:pPr>
              <a:defRPr/>
            </a:pPr>
            <a:fld id="{1109A203-8B0C-4215-A769-C6CE2333761D}" type="slidenum">
              <a:rPr lang="en-US" sz="1600" b="1" smtClean="0">
                <a:solidFill>
                  <a:schemeClr val="bg1"/>
                </a:solidFill>
              </a:rPr>
              <a:pPr>
                <a:defRPr/>
              </a:pPr>
              <a:t>1</a:t>
            </a:fld>
            <a:endParaRPr lang="en-US" sz="1600" b="1" dirty="0">
              <a:solidFill>
                <a:schemeClr val="bg1"/>
              </a:solidFill>
            </a:endParaRPr>
          </a:p>
        </p:txBody>
      </p:sp>
      <p:sp>
        <p:nvSpPr>
          <p:cNvPr id="7173" name="TextBox 5"/>
          <p:cNvSpPr txBox="1">
            <a:spLocks noChangeArrowheads="1"/>
          </p:cNvSpPr>
          <p:nvPr/>
        </p:nvSpPr>
        <p:spPr bwMode="auto">
          <a:xfrm>
            <a:off x="920046" y="3650608"/>
            <a:ext cx="9332664" cy="1523494"/>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b="1" dirty="0">
              <a:solidFill>
                <a:schemeClr val="tx1"/>
              </a:solidFill>
            </a:endParaRPr>
          </a:p>
          <a:p>
            <a:pPr>
              <a:lnSpc>
                <a:spcPts val="1800"/>
              </a:lnSpc>
              <a:spcBef>
                <a:spcPct val="0"/>
              </a:spcBef>
              <a:buClrTx/>
              <a:buSzTx/>
              <a:buNone/>
            </a:pPr>
            <a:r>
              <a:rPr lang="en-US" altLang="en-US" b="1" dirty="0">
                <a:solidFill>
                  <a:schemeClr val="tx1"/>
                </a:solidFill>
              </a:rPr>
              <a:t>Proposed Operating Millage           		      	   	3.9000 mills (Same as last year)</a:t>
            </a:r>
          </a:p>
          <a:p>
            <a:pPr>
              <a:lnSpc>
                <a:spcPts val="1800"/>
              </a:lnSpc>
              <a:spcBef>
                <a:spcPct val="0"/>
              </a:spcBef>
              <a:buClrTx/>
              <a:buSzTx/>
              <a:buNone/>
            </a:pPr>
            <a:endParaRPr lang="en-US" altLang="en-US" b="1" dirty="0">
              <a:solidFill>
                <a:schemeClr val="tx1"/>
              </a:solidFill>
            </a:endParaRPr>
          </a:p>
          <a:p>
            <a:pPr>
              <a:lnSpc>
                <a:spcPts val="1800"/>
              </a:lnSpc>
              <a:spcBef>
                <a:spcPct val="0"/>
              </a:spcBef>
              <a:buClrTx/>
              <a:buSzTx/>
              <a:buNone/>
            </a:pPr>
            <a:r>
              <a:rPr lang="en-US" altLang="en-US" b="1" dirty="0">
                <a:solidFill>
                  <a:schemeClr val="tx1"/>
                </a:solidFill>
              </a:rPr>
              <a:t>Initial Fire Assessment                                   		No Rate Increase </a:t>
            </a:r>
          </a:p>
          <a:p>
            <a:pPr>
              <a:lnSpc>
                <a:spcPts val="1800"/>
              </a:lnSpc>
              <a:spcBef>
                <a:spcPct val="0"/>
              </a:spcBef>
              <a:buClrTx/>
              <a:buSzTx/>
              <a:buNone/>
            </a:pPr>
            <a:endParaRPr lang="en-US" altLang="en-US" b="1" dirty="0">
              <a:solidFill>
                <a:schemeClr val="tx1"/>
              </a:solidFill>
            </a:endParaRPr>
          </a:p>
          <a:p>
            <a:pPr>
              <a:lnSpc>
                <a:spcPts val="1800"/>
              </a:lnSpc>
              <a:spcBef>
                <a:spcPct val="0"/>
              </a:spcBef>
              <a:buClrTx/>
              <a:buSzTx/>
              <a:buNone/>
            </a:pPr>
            <a:r>
              <a:rPr lang="en-US" altLang="en-US" b="1" dirty="0">
                <a:solidFill>
                  <a:schemeClr val="tx1"/>
                </a:solidFill>
              </a:rPr>
              <a:t>Initial Solid Waste Assessment			 		</a:t>
            </a:r>
            <a:r>
              <a:rPr lang="en-US" altLang="en-US" b="1">
                <a:solidFill>
                  <a:schemeClr val="tx1"/>
                </a:solidFill>
              </a:rPr>
              <a:t>	No Rate Increase </a:t>
            </a:r>
            <a:endParaRPr lang="en-US" altLang="en-US" b="1" dirty="0">
              <a:solidFill>
                <a:schemeClr val="tx1"/>
              </a:solidFill>
            </a:endParaRPr>
          </a:p>
        </p:txBody>
      </p:sp>
      <p:pic>
        <p:nvPicPr>
          <p:cNvPr id="1027" name="Picture 3"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0892" y="382841"/>
            <a:ext cx="1355756" cy="1630209"/>
          </a:xfrm>
          <a:prstGeom prst="rect">
            <a:avLst/>
          </a:prstGeom>
          <a:noFill/>
          <a:ln>
            <a:noFill/>
          </a:ln>
          <a:effectLst/>
          <a:extLst>
            <a:ext uri="{909E8E84-426E-40DD-AFC4-6F175D3DCCD1}">
              <a14:hiddenFill xmlns:a14="http://schemas.microsoft.com/office/drawing/2010/main">
                <a:solidFill>
                  <a:srgbClr val="EBD799"/>
                </a:solidFill>
              </a14:hiddenFill>
            </a:ext>
            <a:ext uri="{91240B29-F687-4F45-9708-019B960494DF}">
              <a14:hiddenLine xmlns:a14="http://schemas.microsoft.com/office/drawing/2010/main" w="9525" algn="in">
                <a:solidFill>
                  <a:srgbClr val="EBD7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6864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373" y="1629801"/>
            <a:ext cx="8013669" cy="3647152"/>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u="sng" dirty="0"/>
              <a:t>Transportation Projects: </a:t>
            </a:r>
          </a:p>
          <a:p>
            <a:pPr marL="742950" lvl="1" indent="-285750">
              <a:buClr>
                <a:schemeClr val="accent1"/>
              </a:buClr>
              <a:buFont typeface="Wingdings" panose="05000000000000000000" pitchFamily="2" charset="2"/>
              <a:buChar char="Ø"/>
            </a:pPr>
            <a:r>
              <a:rPr lang="en-US" dirty="0"/>
              <a:t>Drainage Improvement Projects: Non-Surtax - $1,390,441 ($200K Millage Impact)</a:t>
            </a:r>
          </a:p>
          <a:p>
            <a:pPr marL="742950" lvl="1" indent="-285750">
              <a:buClr>
                <a:schemeClr val="accent1"/>
              </a:buClr>
              <a:buFont typeface="Wingdings" panose="05000000000000000000" pitchFamily="2" charset="2"/>
              <a:buChar char="Ø"/>
            </a:pPr>
            <a:endParaRPr lang="en-US" dirty="0">
              <a:highlight>
                <a:srgbClr val="FFFF00"/>
              </a:highlight>
            </a:endParaRPr>
          </a:p>
          <a:p>
            <a:pPr marL="742950" lvl="1" indent="-285750">
              <a:buClr>
                <a:schemeClr val="accent1"/>
              </a:buClr>
              <a:buFont typeface="Wingdings" panose="05000000000000000000" pitchFamily="2" charset="2"/>
              <a:buChar char="Ø"/>
            </a:pPr>
            <a:r>
              <a:rPr lang="en-US" dirty="0"/>
              <a:t>Southwest Meadows Sanctuary Water Quality and Drainage Project - $750,000 ($150K Millage Impact)</a:t>
            </a:r>
          </a:p>
          <a:p>
            <a:pPr lvl="1">
              <a:buClr>
                <a:schemeClr val="accent1"/>
              </a:buClr>
            </a:pPr>
            <a:endParaRPr lang="en-US" dirty="0"/>
          </a:p>
          <a:p>
            <a:pPr marL="742950" lvl="1" indent="-285750">
              <a:buClr>
                <a:schemeClr val="accent1"/>
              </a:buClr>
              <a:buFont typeface="Wingdings" panose="05000000000000000000" pitchFamily="2" charset="2"/>
              <a:buChar char="Ø"/>
            </a:pPr>
            <a:r>
              <a:rPr lang="en-US" dirty="0"/>
              <a:t>Surface &amp; Drainage Ongoing Rehabilitation TSDOR Non-Surtax- $752,080 </a:t>
            </a:r>
            <a:r>
              <a:rPr lang="en-US" i="1" dirty="0"/>
              <a:t>(M</a:t>
            </a:r>
            <a:r>
              <a:rPr lang="en-US" dirty="0"/>
              <a:t>illage Impact)</a:t>
            </a:r>
          </a:p>
          <a:p>
            <a:pPr marL="742950" lvl="1" indent="-285750">
              <a:buClr>
                <a:schemeClr val="accent1"/>
              </a:buClr>
              <a:buFont typeface="Wingdings" panose="05000000000000000000" pitchFamily="2" charset="2"/>
              <a:buChar char="Ø"/>
            </a:pPr>
            <a:endParaRPr lang="en-US" dirty="0"/>
          </a:p>
          <a:p>
            <a:pPr marL="742950" lvl="1" indent="-285750">
              <a:buClr>
                <a:schemeClr val="accent1"/>
              </a:buClr>
              <a:buFont typeface="Wingdings" panose="05000000000000000000" pitchFamily="2" charset="2"/>
              <a:buChar char="Ø"/>
            </a:pPr>
            <a:r>
              <a:rPr lang="en-US" dirty="0"/>
              <a:t>Flashing Speed Limit Signs - $68,400 (Millage Impact)</a:t>
            </a:r>
          </a:p>
          <a:p>
            <a:pPr lvl="1">
              <a:buClr>
                <a:schemeClr val="accent1"/>
              </a:buClr>
            </a:pPr>
            <a:endParaRPr lang="en-US" i="1" dirty="0"/>
          </a:p>
          <a:p>
            <a:endParaRPr lang="en-US" sz="1500" dirty="0"/>
          </a:p>
        </p:txBody>
      </p:sp>
      <p:sp>
        <p:nvSpPr>
          <p:cNvPr id="3" name="TextBox 2"/>
          <p:cNvSpPr txBox="1"/>
          <p:nvPr/>
        </p:nvSpPr>
        <p:spPr>
          <a:xfrm>
            <a:off x="548760" y="340920"/>
            <a:ext cx="9734967" cy="1200329"/>
          </a:xfrm>
          <a:prstGeom prst="rect">
            <a:avLst/>
          </a:prstGeom>
          <a:noFill/>
        </p:spPr>
        <p:txBody>
          <a:bodyPr wrap="square" rtlCol="0">
            <a:spAutoFit/>
          </a:bodyPr>
          <a:lstStyle/>
          <a:p>
            <a:r>
              <a:rPr lang="en-US" sz="3600" b="1" i="1" dirty="0">
                <a:solidFill>
                  <a:schemeClr val="accent1"/>
                </a:solidFill>
                <a:latin typeface="+mj-lt"/>
                <a:ea typeface="+mj-ea"/>
                <a:cs typeface="+mj-cs"/>
              </a:rPr>
              <a:t>Ten (12) Capital Improvement Projects Funded - continue:</a:t>
            </a:r>
          </a:p>
        </p:txBody>
      </p:sp>
      <p:sp>
        <p:nvSpPr>
          <p:cNvPr id="6" name="AutoShape 4" descr="Image result for fire department clip ar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Slide Number Placeholder 3">
            <a:extLst>
              <a:ext uri="{FF2B5EF4-FFF2-40B4-BE49-F238E27FC236}">
                <a16:creationId xmlns:a16="http://schemas.microsoft.com/office/drawing/2014/main" id="{C1724FD2-2F2D-4F39-A276-1959028FE6C3}"/>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10</a:t>
            </a:fld>
            <a:endParaRPr lang="en-US" sz="1600" b="1" dirty="0">
              <a:solidFill>
                <a:schemeClr val="bg1"/>
              </a:solidFill>
            </a:endParaRPr>
          </a:p>
        </p:txBody>
      </p:sp>
      <p:pic>
        <p:nvPicPr>
          <p:cNvPr id="2" name="Picture 1">
            <a:extLst>
              <a:ext uri="{FF2B5EF4-FFF2-40B4-BE49-F238E27FC236}">
                <a16:creationId xmlns:a16="http://schemas.microsoft.com/office/drawing/2014/main" id="{B62AFD98-17D1-2481-7002-437E6F727396}"/>
              </a:ext>
            </a:extLst>
          </p:cNvPr>
          <p:cNvPicPr>
            <a:picLocks noChangeAspect="1"/>
          </p:cNvPicPr>
          <p:nvPr/>
        </p:nvPicPr>
        <p:blipFill>
          <a:blip r:embed="rId3"/>
          <a:stretch>
            <a:fillRect/>
          </a:stretch>
        </p:blipFill>
        <p:spPr>
          <a:xfrm>
            <a:off x="8301784" y="1484791"/>
            <a:ext cx="3035359" cy="40899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8510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386618" y="362928"/>
            <a:ext cx="6172200" cy="594122"/>
          </a:xfrm>
        </p:spPr>
        <p:txBody>
          <a:bodyPr rtlCol="0">
            <a:normAutofit fontScale="90000"/>
          </a:bodyPr>
          <a:lstStyle/>
          <a:p>
            <a:pPr algn="ctr">
              <a:defRPr/>
            </a:pPr>
            <a:r>
              <a:rPr lang="en-US" altLang="en-US" dirty="0">
                <a:solidFill>
                  <a:schemeClr val="tx1"/>
                </a:solidFill>
                <a:latin typeface="Copperplate Gothic Bold" panose="020E0705020206020404" pitchFamily="34" charset="0"/>
              </a:rPr>
              <a:t>Millage Rate Impact</a:t>
            </a:r>
          </a:p>
        </p:txBody>
      </p:sp>
      <p:sp>
        <p:nvSpPr>
          <p:cNvPr id="3" name="Content Placeholder 2"/>
          <p:cNvSpPr>
            <a:spLocks noGrp="1"/>
          </p:cNvSpPr>
          <p:nvPr>
            <p:ph idx="1"/>
          </p:nvPr>
        </p:nvSpPr>
        <p:spPr>
          <a:xfrm>
            <a:off x="638822" y="1093836"/>
            <a:ext cx="9152878" cy="5401236"/>
          </a:xfrm>
        </p:spPr>
        <p:txBody>
          <a:bodyPr rtlCol="0">
            <a:noAutofit/>
          </a:bodyPr>
          <a:lstStyle/>
          <a:p>
            <a:pPr marL="0" indent="0" algn="just">
              <a:buNone/>
              <a:defRPr/>
            </a:pPr>
            <a:r>
              <a:rPr lang="en-US" sz="2800" b="1" u="sng" dirty="0">
                <a:solidFill>
                  <a:schemeClr val="tx1"/>
                </a:solidFill>
              </a:rPr>
              <a:t>Operating Millage:</a:t>
            </a:r>
          </a:p>
          <a:p>
            <a:pPr marL="557226" lvl="2" indent="-257182" algn="just">
              <a:defRPr/>
            </a:pPr>
            <a:r>
              <a:rPr lang="en-US" sz="2200" dirty="0">
                <a:solidFill>
                  <a:schemeClr val="tx1"/>
                </a:solidFill>
              </a:rPr>
              <a:t>Town Administration is recommending maintaining the same millage rate of 3.9000 as last year.</a:t>
            </a:r>
          </a:p>
          <a:p>
            <a:pPr marL="300044" lvl="2" indent="0" algn="just">
              <a:buNone/>
              <a:defRPr/>
            </a:pPr>
            <a:r>
              <a:rPr lang="en-US" sz="1800" i="1" dirty="0">
                <a:solidFill>
                  <a:schemeClr val="tx1"/>
                </a:solidFill>
              </a:rPr>
              <a:t>	</a:t>
            </a:r>
          </a:p>
          <a:p>
            <a:pPr marL="557226" lvl="2" indent="-257182" algn="just">
              <a:defRPr/>
            </a:pPr>
            <a:r>
              <a:rPr lang="en-US" sz="2200" dirty="0">
                <a:solidFill>
                  <a:schemeClr val="tx1"/>
                </a:solidFill>
              </a:rPr>
              <a:t>On every $500,000 of taxable value, this rate represents a combined $158 dollar increase from “current year rollback rate” of 3.5836 mills.</a:t>
            </a:r>
          </a:p>
          <a:p>
            <a:pPr marL="300044" lvl="2" indent="0" algn="just">
              <a:buNone/>
              <a:defRPr/>
            </a:pPr>
            <a:endParaRPr lang="en-US" sz="1800" i="1" dirty="0">
              <a:solidFill>
                <a:schemeClr val="tx1"/>
              </a:solidFill>
            </a:endParaRPr>
          </a:p>
          <a:p>
            <a:pPr marL="557226" lvl="2" indent="-257182" algn="just">
              <a:defRPr/>
            </a:pPr>
            <a:r>
              <a:rPr lang="en-US" sz="2200" dirty="0">
                <a:solidFill>
                  <a:schemeClr val="tx1"/>
                </a:solidFill>
              </a:rPr>
              <a:t>However, eligible “Save our Homes” exemption property owners change in net taxable value will not exceed 3%.</a:t>
            </a:r>
          </a:p>
        </p:txBody>
      </p:sp>
      <p:sp>
        <p:nvSpPr>
          <p:cNvPr id="5" name="Slide Number Placeholder 3">
            <a:extLst>
              <a:ext uri="{FF2B5EF4-FFF2-40B4-BE49-F238E27FC236}">
                <a16:creationId xmlns:a16="http://schemas.microsoft.com/office/drawing/2014/main" id="{298DEFCA-39F0-40DE-95D5-7C4D8BA3A6C7}"/>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11</a:t>
            </a:fld>
            <a:endParaRPr lang="en-US" sz="16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12F0AB-E6F4-4CCF-BC5C-953D1914CA67}"/>
              </a:ext>
            </a:extLst>
          </p:cNvPr>
          <p:cNvSpPr txBox="1"/>
          <p:nvPr/>
        </p:nvSpPr>
        <p:spPr>
          <a:xfrm>
            <a:off x="10142515" y="2923557"/>
            <a:ext cx="163290" cy="323165"/>
          </a:xfrm>
          <a:prstGeom prst="rect">
            <a:avLst/>
          </a:prstGeom>
          <a:noFill/>
        </p:spPr>
        <p:txBody>
          <a:bodyPr wrap="square" rtlCol="0">
            <a:spAutoFit/>
          </a:bodyPr>
          <a:lstStyle/>
          <a:p>
            <a:endParaRPr lang="en-US" sz="1500" dirty="0"/>
          </a:p>
        </p:txBody>
      </p:sp>
      <p:sp>
        <p:nvSpPr>
          <p:cNvPr id="7" name="Slide Number Placeholder 3">
            <a:extLst>
              <a:ext uri="{FF2B5EF4-FFF2-40B4-BE49-F238E27FC236}">
                <a16:creationId xmlns:a16="http://schemas.microsoft.com/office/drawing/2014/main" id="{1E6E88A4-4380-4B8E-AF6D-F8DAC391F20E}"/>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12</a:t>
            </a:fld>
            <a:endParaRPr lang="en-US" sz="1600" b="1" dirty="0">
              <a:solidFill>
                <a:schemeClr val="bg1"/>
              </a:solidFill>
            </a:endParaRPr>
          </a:p>
        </p:txBody>
      </p:sp>
      <p:pic>
        <p:nvPicPr>
          <p:cNvPr id="3" name="Picture 2">
            <a:extLst>
              <a:ext uri="{FF2B5EF4-FFF2-40B4-BE49-F238E27FC236}">
                <a16:creationId xmlns:a16="http://schemas.microsoft.com/office/drawing/2014/main" id="{D343B601-60B6-337D-269F-6BE8CC4B8F2C}"/>
              </a:ext>
            </a:extLst>
          </p:cNvPr>
          <p:cNvPicPr>
            <a:picLocks noChangeAspect="1"/>
          </p:cNvPicPr>
          <p:nvPr/>
        </p:nvPicPr>
        <p:blipFill>
          <a:blip r:embed="rId3"/>
          <a:stretch>
            <a:fillRect/>
          </a:stretch>
        </p:blipFill>
        <p:spPr>
          <a:xfrm>
            <a:off x="818147" y="577331"/>
            <a:ext cx="8939464" cy="58234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413269" y="2319806"/>
            <a:ext cx="8275899" cy="627876"/>
          </a:xfrm>
        </p:spPr>
        <p:txBody>
          <a:bodyPr>
            <a:noAutofit/>
          </a:bodyPr>
          <a:lstStyle/>
          <a:p>
            <a:pPr algn="ctr" eaLnBrk="1" hangingPunct="1"/>
            <a:r>
              <a:rPr lang="en-US" altLang="en-US" sz="3600" dirty="0">
                <a:solidFill>
                  <a:schemeClr val="tx1"/>
                </a:solidFill>
              </a:rPr>
              <a:t>Town of Southwest Ranches, FL </a:t>
            </a:r>
          </a:p>
        </p:txBody>
      </p:sp>
      <p:sp>
        <p:nvSpPr>
          <p:cNvPr id="7171" name="Subtitle 2"/>
          <p:cNvSpPr>
            <a:spLocks noGrp="1"/>
          </p:cNvSpPr>
          <p:nvPr>
            <p:ph type="subTitle" idx="1"/>
          </p:nvPr>
        </p:nvSpPr>
        <p:spPr>
          <a:xfrm>
            <a:off x="2559982" y="2981992"/>
            <a:ext cx="5578178" cy="303610"/>
          </a:xfrm>
        </p:spPr>
        <p:txBody>
          <a:bodyPr>
            <a:normAutofit fontScale="85000" lnSpcReduction="20000"/>
          </a:bodyPr>
          <a:lstStyle/>
          <a:p>
            <a:pPr eaLnBrk="1" hangingPunct="1"/>
            <a:r>
              <a:rPr lang="en-US" altLang="en-US" sz="1900" dirty="0">
                <a:solidFill>
                  <a:schemeClr val="tx1"/>
                </a:solidFill>
              </a:rPr>
              <a:t> Fiscal Year 2024/2025: July 25th, 2024, Council Meeting</a:t>
            </a:r>
          </a:p>
          <a:p>
            <a:pPr eaLnBrk="1" hangingPunct="1"/>
            <a:endParaRPr lang="en-US" altLang="en-US" dirty="0">
              <a:solidFill>
                <a:schemeClr val="accent3">
                  <a:lumMod val="50000"/>
                </a:schemeClr>
              </a:solidFill>
            </a:endParaRPr>
          </a:p>
        </p:txBody>
      </p:sp>
      <p:sp>
        <p:nvSpPr>
          <p:cNvPr id="2" name="Slide Number Placeholder 1">
            <a:extLst>
              <a:ext uri="{FF2B5EF4-FFF2-40B4-BE49-F238E27FC236}">
                <a16:creationId xmlns:a16="http://schemas.microsoft.com/office/drawing/2014/main" id="{4A65707F-8465-474D-A31F-F795AFABDF1D}"/>
              </a:ext>
            </a:extLst>
          </p:cNvPr>
          <p:cNvSpPr>
            <a:spLocks noGrp="1"/>
          </p:cNvSpPr>
          <p:nvPr>
            <p:ph type="sldNum" sz="quarter" idx="12"/>
          </p:nvPr>
        </p:nvSpPr>
        <p:spPr>
          <a:xfrm>
            <a:off x="10890311" y="6199370"/>
            <a:ext cx="683339" cy="283318"/>
          </a:xfrm>
        </p:spPr>
        <p:txBody>
          <a:bodyPr/>
          <a:lstStyle/>
          <a:p>
            <a:pPr>
              <a:defRPr/>
            </a:pPr>
            <a:fld id="{1109A203-8B0C-4215-A769-C6CE2333761D}" type="slidenum">
              <a:rPr lang="en-US" sz="1600" b="1" smtClean="0">
                <a:solidFill>
                  <a:schemeClr val="bg1"/>
                </a:solidFill>
              </a:rPr>
              <a:pPr>
                <a:defRPr/>
              </a:pPr>
              <a:t>13</a:t>
            </a:fld>
            <a:endParaRPr lang="en-US" sz="1600" b="1" dirty="0">
              <a:solidFill>
                <a:schemeClr val="bg1"/>
              </a:solidFill>
            </a:endParaRPr>
          </a:p>
        </p:txBody>
      </p:sp>
      <p:sp>
        <p:nvSpPr>
          <p:cNvPr id="7173" name="TextBox 5"/>
          <p:cNvSpPr txBox="1">
            <a:spLocks noChangeArrowheads="1"/>
          </p:cNvSpPr>
          <p:nvPr/>
        </p:nvSpPr>
        <p:spPr bwMode="auto">
          <a:xfrm>
            <a:off x="3531871" y="3559168"/>
            <a:ext cx="4263389" cy="1554721"/>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b="1" dirty="0">
              <a:solidFill>
                <a:schemeClr val="tx1"/>
              </a:solidFill>
            </a:endParaRPr>
          </a:p>
          <a:p>
            <a:pPr algn="r">
              <a:lnSpc>
                <a:spcPts val="1800"/>
              </a:lnSpc>
              <a:spcBef>
                <a:spcPct val="0"/>
              </a:spcBef>
              <a:buClrTx/>
              <a:buSzTx/>
              <a:buNone/>
            </a:pPr>
            <a:r>
              <a:rPr lang="en-US" altLang="en-US" sz="2000" b="1" dirty="0">
                <a:solidFill>
                  <a:schemeClr val="tx1"/>
                </a:solidFill>
              </a:rPr>
              <a:t>INITIAL SOLID WASTE ASSESSMENT</a:t>
            </a:r>
            <a:r>
              <a:rPr lang="en-US" altLang="en-US" b="1" dirty="0">
                <a:solidFill>
                  <a:schemeClr val="tx1"/>
                </a:solidFill>
              </a:rPr>
              <a:t>                           		</a:t>
            </a:r>
          </a:p>
          <a:p>
            <a:pPr>
              <a:lnSpc>
                <a:spcPts val="1800"/>
              </a:lnSpc>
              <a:spcBef>
                <a:spcPct val="0"/>
              </a:spcBef>
              <a:buClrTx/>
              <a:buSzTx/>
              <a:buNone/>
            </a:pPr>
            <a:endParaRPr lang="en-US" altLang="en-US" b="1" dirty="0">
              <a:solidFill>
                <a:schemeClr val="tx1"/>
              </a:solidFill>
            </a:endParaRPr>
          </a:p>
          <a:p>
            <a:pPr>
              <a:lnSpc>
                <a:spcPct val="150000"/>
              </a:lnSpc>
              <a:defRPr/>
            </a:pPr>
            <a:endParaRPr lang="en-US" altLang="en-US" b="1" dirty="0">
              <a:solidFill>
                <a:schemeClr val="tx1"/>
              </a:solidFill>
            </a:endParaRPr>
          </a:p>
        </p:txBody>
      </p:sp>
      <p:pic>
        <p:nvPicPr>
          <p:cNvPr id="1027" name="Picture 3"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0892" y="371411"/>
            <a:ext cx="1355756" cy="1630209"/>
          </a:xfrm>
          <a:prstGeom prst="rect">
            <a:avLst/>
          </a:prstGeom>
          <a:noFill/>
          <a:ln>
            <a:noFill/>
          </a:ln>
          <a:effectLst/>
          <a:extLst>
            <a:ext uri="{909E8E84-426E-40DD-AFC4-6F175D3DCCD1}">
              <a14:hiddenFill xmlns:a14="http://schemas.microsoft.com/office/drawing/2010/main">
                <a:solidFill>
                  <a:srgbClr val="EBD799"/>
                </a:solidFill>
              </a14:hiddenFill>
            </a:ext>
            <a:ext uri="{91240B29-F687-4F45-9708-019B960494DF}">
              <a14:hiddenLine xmlns:a14="http://schemas.microsoft.com/office/drawing/2010/main" w="9525" algn="in">
                <a:solidFill>
                  <a:srgbClr val="EBD7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3662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dirty="0">
                <a:solidFill>
                  <a:schemeClr val="tx1"/>
                </a:solidFill>
              </a:rPr>
              <a:t>Solid Waste (Garbage) Assessment</a:t>
            </a:r>
          </a:p>
        </p:txBody>
      </p:sp>
      <p:sp>
        <p:nvSpPr>
          <p:cNvPr id="3" name="Content Placeholder 2"/>
          <p:cNvSpPr>
            <a:spLocks noGrp="1"/>
          </p:cNvSpPr>
          <p:nvPr>
            <p:ph idx="1"/>
          </p:nvPr>
        </p:nvSpPr>
        <p:spPr>
          <a:xfrm>
            <a:off x="705052" y="1502143"/>
            <a:ext cx="8987588" cy="4678303"/>
          </a:xfrm>
        </p:spPr>
        <p:txBody>
          <a:bodyPr rtlCol="0">
            <a:normAutofit lnSpcReduction="10000"/>
          </a:bodyPr>
          <a:lstStyle/>
          <a:p>
            <a:pPr>
              <a:lnSpc>
                <a:spcPct val="150000"/>
              </a:lnSpc>
              <a:defRPr/>
            </a:pPr>
            <a:r>
              <a:rPr lang="en-US" dirty="0">
                <a:solidFill>
                  <a:schemeClr val="tx1"/>
                </a:solidFill>
              </a:rPr>
              <a:t>Permitted by Florida Statute Chapters 197.3632. </a:t>
            </a:r>
            <a:endParaRPr lang="en-US" dirty="0">
              <a:solidFill>
                <a:srgbClr val="002060"/>
              </a:solidFill>
            </a:endParaRPr>
          </a:p>
          <a:p>
            <a:pPr>
              <a:lnSpc>
                <a:spcPct val="150000"/>
              </a:lnSpc>
              <a:defRPr/>
            </a:pPr>
            <a:r>
              <a:rPr lang="en-US" dirty="0">
                <a:solidFill>
                  <a:schemeClr val="tx1"/>
                </a:solidFill>
              </a:rPr>
              <a:t> Annual rate establishment is required by Town Ordinance 2002-08.</a:t>
            </a:r>
            <a:r>
              <a:rPr lang="en-US" altLang="en-US" b="1" dirty="0">
                <a:solidFill>
                  <a:schemeClr val="tx1"/>
                </a:solidFill>
              </a:rPr>
              <a:t> </a:t>
            </a:r>
          </a:p>
          <a:p>
            <a:pPr>
              <a:lnSpc>
                <a:spcPct val="150000"/>
              </a:lnSpc>
              <a:defRPr/>
            </a:pPr>
            <a:r>
              <a:rPr lang="en-US" dirty="0"/>
              <a:t>The FY 2024-2025 total proposed solid waste assessment expenses have been estimated at $3,494,712.  This amount reflects an annual rate adjustment increase of $263,156 or approximately 8% when compared to last year ($3,231,556 – FY2023-2024).  The increase reflects an annual CPI rate adjustment that as per contract came in at about 6%.</a:t>
            </a:r>
          </a:p>
          <a:p>
            <a:pPr>
              <a:lnSpc>
                <a:spcPct val="150000"/>
              </a:lnSpc>
              <a:defRPr/>
            </a:pPr>
            <a:r>
              <a:rPr lang="en-US" dirty="0"/>
              <a:t>Solid Waste: $83.16 average increase per parcel lot size (overall average increase of approx. 6.7% throughout all residential parcel lot sizes)</a:t>
            </a:r>
          </a:p>
          <a:p>
            <a:pPr>
              <a:lnSpc>
                <a:spcPct val="150000"/>
              </a:lnSpc>
              <a:defRPr/>
            </a:pPr>
            <a:r>
              <a:rPr lang="en-US" dirty="0"/>
              <a:t>Residencial increase per unit is $48.83 (FY25 $603.39 vs. FY24 $554.56)</a:t>
            </a:r>
          </a:p>
          <a:p>
            <a:pPr>
              <a:lnSpc>
                <a:spcPct val="150000"/>
              </a:lnSpc>
              <a:defRPr/>
            </a:pPr>
            <a:endParaRPr lang="en-US" dirty="0"/>
          </a:p>
          <a:p>
            <a:pPr>
              <a:defRPr/>
            </a:pPr>
            <a:endParaRPr lang="en-US" dirty="0">
              <a:solidFill>
                <a:schemeClr val="accent6">
                  <a:lumMod val="75000"/>
                </a:schemeClr>
              </a:solidFill>
            </a:endParaRPr>
          </a:p>
        </p:txBody>
      </p:sp>
      <p:sp>
        <p:nvSpPr>
          <p:cNvPr id="5" name="Slide Number Placeholder 3">
            <a:extLst>
              <a:ext uri="{FF2B5EF4-FFF2-40B4-BE49-F238E27FC236}">
                <a16:creationId xmlns:a16="http://schemas.microsoft.com/office/drawing/2014/main" id="{3F8A6238-8779-4936-951C-FA46BADC177F}"/>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14</a:t>
            </a:fld>
            <a:endParaRPr lang="en-US" sz="16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66940" y="609600"/>
            <a:ext cx="8596668" cy="858254"/>
          </a:xfrm>
        </p:spPr>
        <p:txBody>
          <a:bodyPr/>
          <a:lstStyle/>
          <a:p>
            <a:pPr eaLnBrk="1" hangingPunct="1"/>
            <a:r>
              <a:rPr lang="en-US" altLang="en-US" b="1" dirty="0">
                <a:solidFill>
                  <a:schemeClr val="tx1"/>
                </a:solidFill>
              </a:rPr>
              <a:t>Solid Waste (Garbage) Assessment</a:t>
            </a:r>
          </a:p>
        </p:txBody>
      </p:sp>
      <p:sp>
        <p:nvSpPr>
          <p:cNvPr id="3" name="Content Placeholder 2"/>
          <p:cNvSpPr>
            <a:spLocks noGrp="1"/>
          </p:cNvSpPr>
          <p:nvPr>
            <p:ph idx="1"/>
          </p:nvPr>
        </p:nvSpPr>
        <p:spPr>
          <a:xfrm>
            <a:off x="990802" y="1502143"/>
            <a:ext cx="8596668" cy="4109987"/>
          </a:xfrm>
        </p:spPr>
        <p:txBody>
          <a:bodyPr rtlCol="0">
            <a:normAutofit/>
          </a:bodyPr>
          <a:lstStyle/>
          <a:p>
            <a:pPr>
              <a:lnSpc>
                <a:spcPct val="150000"/>
              </a:lnSpc>
              <a:defRPr/>
            </a:pPr>
            <a:r>
              <a:rPr lang="en-US" dirty="0">
                <a:solidFill>
                  <a:schemeClr val="tx1"/>
                </a:solidFill>
              </a:rPr>
              <a:t>The only residential parcels proposed to be 50% exempted to Town Council tonight are twenty-three (23) homesteaded properties owned by total and permanent service-connected disabled U.S. veterans. The Town impact resulting from this tax exemption is approximately $6,939.  This amount is absorbed within the General Fund.</a:t>
            </a:r>
          </a:p>
          <a:p>
            <a:pPr algn="just">
              <a:lnSpc>
                <a:spcPct val="150000"/>
              </a:lnSpc>
              <a:defRPr/>
            </a:pPr>
            <a:r>
              <a:rPr lang="en-US" dirty="0">
                <a:solidFill>
                  <a:schemeClr val="tx1"/>
                </a:solidFill>
              </a:rPr>
              <a:t>Initial resolution is also needed tonight for the assessment to comply with Florida Statutes and use for Truth In Millage (TRIM) notices distributed by the Broward County Property Appraiser’s office (BCPA).</a:t>
            </a:r>
          </a:p>
        </p:txBody>
      </p:sp>
      <p:sp>
        <p:nvSpPr>
          <p:cNvPr id="5" name="Slide Number Placeholder 3">
            <a:extLst>
              <a:ext uri="{FF2B5EF4-FFF2-40B4-BE49-F238E27FC236}">
                <a16:creationId xmlns:a16="http://schemas.microsoft.com/office/drawing/2014/main" id="{3F8A6238-8779-4936-951C-FA46BADC177F}"/>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15</a:t>
            </a:fld>
            <a:endParaRPr lang="en-US" sz="1600" b="1" dirty="0">
              <a:solidFill>
                <a:schemeClr val="bg1"/>
              </a:solidFill>
            </a:endParaRPr>
          </a:p>
        </p:txBody>
      </p:sp>
    </p:spTree>
    <p:extLst>
      <p:ext uri="{BB962C8B-B14F-4D97-AF65-F5344CB8AC3E}">
        <p14:creationId xmlns:p14="http://schemas.microsoft.com/office/powerpoint/2010/main" val="309575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1934349" y="605599"/>
            <a:ext cx="72938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en-US" altLang="en-US" sz="2400" b="1" dirty="0">
                <a:solidFill>
                  <a:schemeClr val="tx1"/>
                </a:solidFill>
              </a:rPr>
              <a:t>Proposed Solid Waste Rates for FY2024/2025 (with changes from FY2023/2024)</a:t>
            </a:r>
          </a:p>
        </p:txBody>
      </p:sp>
      <p:sp>
        <p:nvSpPr>
          <p:cNvPr id="6" name="Slide Number Placeholder 3">
            <a:extLst>
              <a:ext uri="{FF2B5EF4-FFF2-40B4-BE49-F238E27FC236}">
                <a16:creationId xmlns:a16="http://schemas.microsoft.com/office/drawing/2014/main" id="{396E6C69-6FAD-4275-A03F-32ED4D68BC52}"/>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16</a:t>
            </a:fld>
            <a:endParaRPr lang="en-US" sz="1600" b="1" dirty="0">
              <a:solidFill>
                <a:schemeClr val="bg1"/>
              </a:solidFill>
            </a:endParaRPr>
          </a:p>
        </p:txBody>
      </p:sp>
      <p:pic>
        <p:nvPicPr>
          <p:cNvPr id="4" name="Picture 3">
            <a:extLst>
              <a:ext uri="{FF2B5EF4-FFF2-40B4-BE49-F238E27FC236}">
                <a16:creationId xmlns:a16="http://schemas.microsoft.com/office/drawing/2014/main" id="{ECE8FD4D-15F8-A0D2-DDBB-1569210BC177}"/>
              </a:ext>
            </a:extLst>
          </p:cNvPr>
          <p:cNvPicPr>
            <a:picLocks noChangeAspect="1"/>
          </p:cNvPicPr>
          <p:nvPr/>
        </p:nvPicPr>
        <p:blipFill>
          <a:blip r:embed="rId3"/>
          <a:stretch>
            <a:fillRect/>
          </a:stretch>
        </p:blipFill>
        <p:spPr>
          <a:xfrm>
            <a:off x="709863" y="1704035"/>
            <a:ext cx="9529012" cy="45483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413269" y="2011196"/>
            <a:ext cx="8275899" cy="627876"/>
          </a:xfrm>
        </p:spPr>
        <p:txBody>
          <a:bodyPr>
            <a:noAutofit/>
          </a:bodyPr>
          <a:lstStyle/>
          <a:p>
            <a:pPr algn="ctr" eaLnBrk="1" hangingPunct="1"/>
            <a:r>
              <a:rPr lang="en-US" altLang="en-US" sz="3600" dirty="0">
                <a:solidFill>
                  <a:schemeClr val="tx1"/>
                </a:solidFill>
              </a:rPr>
              <a:t>Town of Southwest Ranches, FL </a:t>
            </a:r>
          </a:p>
        </p:txBody>
      </p:sp>
      <p:sp>
        <p:nvSpPr>
          <p:cNvPr id="7171" name="Subtitle 2"/>
          <p:cNvSpPr>
            <a:spLocks noGrp="1"/>
          </p:cNvSpPr>
          <p:nvPr>
            <p:ph type="subTitle" idx="1"/>
          </p:nvPr>
        </p:nvSpPr>
        <p:spPr>
          <a:xfrm>
            <a:off x="2559982" y="2650522"/>
            <a:ext cx="5578178" cy="303610"/>
          </a:xfrm>
        </p:spPr>
        <p:txBody>
          <a:bodyPr>
            <a:normAutofit fontScale="85000" lnSpcReduction="20000"/>
          </a:bodyPr>
          <a:lstStyle/>
          <a:p>
            <a:pPr eaLnBrk="1" hangingPunct="1"/>
            <a:r>
              <a:rPr lang="en-US" altLang="en-US" sz="1900" dirty="0">
                <a:solidFill>
                  <a:schemeClr val="tx1"/>
                </a:solidFill>
              </a:rPr>
              <a:t> Fiscal Year 2024/2025: July 25th, 2024, Council Meeting</a:t>
            </a:r>
          </a:p>
          <a:p>
            <a:pPr eaLnBrk="1" hangingPunct="1"/>
            <a:endParaRPr lang="en-US" altLang="en-US" dirty="0">
              <a:solidFill>
                <a:schemeClr val="accent3">
                  <a:lumMod val="50000"/>
                </a:schemeClr>
              </a:solidFill>
            </a:endParaRPr>
          </a:p>
        </p:txBody>
      </p:sp>
      <p:sp>
        <p:nvSpPr>
          <p:cNvPr id="2" name="Slide Number Placeholder 1">
            <a:extLst>
              <a:ext uri="{FF2B5EF4-FFF2-40B4-BE49-F238E27FC236}">
                <a16:creationId xmlns:a16="http://schemas.microsoft.com/office/drawing/2014/main" id="{4A65707F-8465-474D-A31F-F795AFABDF1D}"/>
              </a:ext>
            </a:extLst>
          </p:cNvPr>
          <p:cNvSpPr>
            <a:spLocks noGrp="1"/>
          </p:cNvSpPr>
          <p:nvPr>
            <p:ph type="sldNum" sz="quarter" idx="12"/>
          </p:nvPr>
        </p:nvSpPr>
        <p:spPr>
          <a:xfrm>
            <a:off x="10890311" y="6199370"/>
            <a:ext cx="683339" cy="283318"/>
          </a:xfrm>
        </p:spPr>
        <p:txBody>
          <a:bodyPr/>
          <a:lstStyle/>
          <a:p>
            <a:pPr>
              <a:defRPr/>
            </a:pPr>
            <a:fld id="{1109A203-8B0C-4215-A769-C6CE2333761D}" type="slidenum">
              <a:rPr lang="en-US" sz="1600" b="1" smtClean="0">
                <a:solidFill>
                  <a:schemeClr val="bg1"/>
                </a:solidFill>
              </a:rPr>
              <a:pPr>
                <a:defRPr/>
              </a:pPr>
              <a:t>17</a:t>
            </a:fld>
            <a:endParaRPr lang="en-US" sz="1600" b="1" dirty="0">
              <a:solidFill>
                <a:schemeClr val="bg1"/>
              </a:solidFill>
            </a:endParaRPr>
          </a:p>
        </p:txBody>
      </p:sp>
      <p:sp>
        <p:nvSpPr>
          <p:cNvPr id="7173" name="TextBox 5"/>
          <p:cNvSpPr txBox="1">
            <a:spLocks noChangeArrowheads="1"/>
          </p:cNvSpPr>
          <p:nvPr/>
        </p:nvSpPr>
        <p:spPr bwMode="auto">
          <a:xfrm>
            <a:off x="920046" y="3181978"/>
            <a:ext cx="9332664" cy="3211135"/>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b="1" dirty="0">
              <a:solidFill>
                <a:schemeClr val="tx1"/>
              </a:solidFill>
            </a:endParaRPr>
          </a:p>
          <a:p>
            <a:pPr algn="r">
              <a:lnSpc>
                <a:spcPts val="1800"/>
              </a:lnSpc>
              <a:spcBef>
                <a:spcPct val="0"/>
              </a:spcBef>
              <a:buClrTx/>
              <a:buSzTx/>
              <a:buNone/>
            </a:pPr>
            <a:r>
              <a:rPr lang="en-US" altLang="en-US" sz="2000" b="1" dirty="0">
                <a:solidFill>
                  <a:schemeClr val="tx1"/>
                </a:solidFill>
              </a:rPr>
              <a:t>INITIAL FIRE ASSESSMENT</a:t>
            </a:r>
            <a:r>
              <a:rPr lang="en-US" altLang="en-US" b="1" dirty="0">
                <a:solidFill>
                  <a:schemeClr val="tx1"/>
                </a:solidFill>
              </a:rPr>
              <a:t>                                  		</a:t>
            </a:r>
          </a:p>
          <a:p>
            <a:pPr>
              <a:lnSpc>
                <a:spcPts val="1800"/>
              </a:lnSpc>
              <a:spcBef>
                <a:spcPct val="0"/>
              </a:spcBef>
              <a:buClrTx/>
              <a:buSzTx/>
              <a:buNone/>
            </a:pPr>
            <a:endParaRPr lang="en-US" altLang="en-US" b="1" dirty="0">
              <a:solidFill>
                <a:schemeClr val="tx1"/>
              </a:solidFill>
            </a:endParaRPr>
          </a:p>
          <a:p>
            <a:pPr algn="just">
              <a:defRPr/>
            </a:pPr>
            <a:r>
              <a:rPr lang="en-US" sz="1800" dirty="0">
                <a:solidFill>
                  <a:schemeClr val="tx1"/>
                </a:solidFill>
              </a:rPr>
              <a:t> This assessment is permitted by Florida Statute Chapters 166.021 and 166.041 and is adopted by Town Ordinance 2001-09 which requires that the annual rate be established each year. </a:t>
            </a:r>
          </a:p>
          <a:p>
            <a:pPr algn="just">
              <a:defRPr/>
            </a:pPr>
            <a:r>
              <a:rPr lang="en-US" sz="1800" dirty="0">
                <a:solidFill>
                  <a:schemeClr val="tx1"/>
                </a:solidFill>
              </a:rPr>
              <a:t> Resolution 2020-045 adopted a fire assessment methodology impacting all categories due to allocable fire protection costs from the most recent 5-years rolling average of response data.</a:t>
            </a:r>
          </a:p>
          <a:p>
            <a:pPr>
              <a:lnSpc>
                <a:spcPts val="1800"/>
              </a:lnSpc>
              <a:spcBef>
                <a:spcPct val="0"/>
              </a:spcBef>
              <a:buClrTx/>
              <a:buSzTx/>
              <a:buNone/>
            </a:pPr>
            <a:r>
              <a:rPr lang="en-US" altLang="en-US" b="1" dirty="0">
                <a:solidFill>
                  <a:schemeClr val="tx1"/>
                </a:solidFill>
              </a:rPr>
              <a:t> </a:t>
            </a:r>
          </a:p>
          <a:p>
            <a:pPr>
              <a:lnSpc>
                <a:spcPts val="1800"/>
              </a:lnSpc>
              <a:spcBef>
                <a:spcPct val="0"/>
              </a:spcBef>
              <a:buClrTx/>
              <a:buSzTx/>
              <a:buNone/>
            </a:pPr>
            <a:endParaRPr lang="en-US" altLang="en-US" b="1" dirty="0">
              <a:solidFill>
                <a:schemeClr val="tx1"/>
              </a:solidFill>
            </a:endParaRPr>
          </a:p>
        </p:txBody>
      </p:sp>
      <p:pic>
        <p:nvPicPr>
          <p:cNvPr id="1027" name="Picture 3"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0892" y="245681"/>
            <a:ext cx="1355756" cy="1630209"/>
          </a:xfrm>
          <a:prstGeom prst="rect">
            <a:avLst/>
          </a:prstGeom>
          <a:noFill/>
          <a:ln>
            <a:noFill/>
          </a:ln>
          <a:effectLst/>
          <a:extLst>
            <a:ext uri="{909E8E84-426E-40DD-AFC4-6F175D3DCCD1}">
              <a14:hiddenFill xmlns:a14="http://schemas.microsoft.com/office/drawing/2010/main">
                <a:solidFill>
                  <a:srgbClr val="EBD799"/>
                </a:solidFill>
              </a14:hiddenFill>
            </a:ext>
            <a:ext uri="{91240B29-F687-4F45-9708-019B960494DF}">
              <a14:hiddenLine xmlns:a14="http://schemas.microsoft.com/office/drawing/2010/main" w="9525" algn="in">
                <a:solidFill>
                  <a:srgbClr val="EBD7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73639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56229" y="478504"/>
            <a:ext cx="6447234" cy="488156"/>
          </a:xfrm>
        </p:spPr>
        <p:txBody>
          <a:bodyPr>
            <a:normAutofit fontScale="90000"/>
          </a:bodyPr>
          <a:lstStyle/>
          <a:p>
            <a:pPr eaLnBrk="1" hangingPunct="1"/>
            <a:r>
              <a:rPr lang="en-US" altLang="en-US" dirty="0">
                <a:solidFill>
                  <a:schemeClr val="tx1"/>
                </a:solidFill>
              </a:rPr>
              <a:t>Fire Assessment continues </a:t>
            </a:r>
          </a:p>
        </p:txBody>
      </p:sp>
      <p:sp>
        <p:nvSpPr>
          <p:cNvPr id="3" name="Content Placeholder 2"/>
          <p:cNvSpPr>
            <a:spLocks noGrp="1"/>
          </p:cNvSpPr>
          <p:nvPr>
            <p:ph idx="1"/>
          </p:nvPr>
        </p:nvSpPr>
        <p:spPr>
          <a:xfrm>
            <a:off x="736638" y="1511927"/>
            <a:ext cx="8944710" cy="4614553"/>
          </a:xfrm>
        </p:spPr>
        <p:txBody>
          <a:bodyPr rtlCol="0">
            <a:normAutofit/>
          </a:bodyPr>
          <a:lstStyle/>
          <a:p>
            <a:pPr algn="just">
              <a:defRPr/>
            </a:pPr>
            <a:r>
              <a:rPr lang="en-US" sz="2000" dirty="0">
                <a:solidFill>
                  <a:schemeClr val="tx1"/>
                </a:solidFill>
              </a:rPr>
              <a:t>The proposed Resolution tonight will continue with established fire protection methodology combining (blending) the Commercial, Institutional, Warehouse &amp; Industrial categories.  </a:t>
            </a:r>
            <a:endParaRPr lang="en-US" sz="2400" dirty="0">
              <a:solidFill>
                <a:schemeClr val="tx1"/>
              </a:solidFill>
            </a:endParaRPr>
          </a:p>
          <a:p>
            <a:pPr algn="just">
              <a:defRPr/>
            </a:pPr>
            <a:r>
              <a:rPr lang="en-US" sz="2100" dirty="0">
                <a:solidFill>
                  <a:schemeClr val="tx1"/>
                </a:solidFill>
              </a:rPr>
              <a:t>Twenty-three (23) homesteaded properties owned by total and permanent service - connected disabled U.S. veterans are proposed tonight to Town Council. The Town impact resulting from adopting this 100% tax exemption is </a:t>
            </a:r>
            <a:r>
              <a:rPr lang="en-US" sz="2100" u="sng" dirty="0">
                <a:solidFill>
                  <a:schemeClr val="tx1"/>
                </a:solidFill>
              </a:rPr>
              <a:t>$18,242 </a:t>
            </a:r>
            <a:r>
              <a:rPr lang="en-US" sz="2100" dirty="0">
                <a:solidFill>
                  <a:schemeClr val="tx1"/>
                </a:solidFill>
              </a:rPr>
              <a:t>and is absorbed within the General Fund. </a:t>
            </a:r>
          </a:p>
          <a:p>
            <a:pPr algn="just">
              <a:defRPr/>
            </a:pPr>
            <a:r>
              <a:rPr lang="en-US" sz="2000" dirty="0">
                <a:solidFill>
                  <a:schemeClr val="tx1"/>
                </a:solidFill>
              </a:rPr>
              <a:t>Per Florida Statute 170.01(4), the Town may not levy the fire assessment on lands classified as agricultural lands without a dwelling or farm building under FS 193.461. The General Fund millage impact pertaining to this tax exemption is approximately </a:t>
            </a:r>
            <a:r>
              <a:rPr lang="en-US" sz="2000" u="sng" dirty="0">
                <a:solidFill>
                  <a:schemeClr val="tx1"/>
                </a:solidFill>
              </a:rPr>
              <a:t>$97,073 (Approx. 1,072 acres)</a:t>
            </a:r>
            <a:r>
              <a:rPr lang="en-US" sz="2000" dirty="0">
                <a:solidFill>
                  <a:schemeClr val="tx1"/>
                </a:solidFill>
              </a:rPr>
              <a:t>.</a:t>
            </a:r>
            <a:endParaRPr lang="en-US" dirty="0">
              <a:solidFill>
                <a:schemeClr val="accent6">
                  <a:lumMod val="75000"/>
                </a:schemeClr>
              </a:solidFill>
            </a:endParaRPr>
          </a:p>
        </p:txBody>
      </p:sp>
      <p:sp>
        <p:nvSpPr>
          <p:cNvPr id="5" name="Slide Number Placeholder 3">
            <a:extLst>
              <a:ext uri="{FF2B5EF4-FFF2-40B4-BE49-F238E27FC236}">
                <a16:creationId xmlns:a16="http://schemas.microsoft.com/office/drawing/2014/main" id="{92A66124-11AF-4FF7-862B-C5676E9B0354}"/>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18</a:t>
            </a:fld>
            <a:endParaRPr lang="en-US" sz="16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p:cNvSpPr txBox="1">
            <a:spLocks noChangeArrowheads="1"/>
          </p:cNvSpPr>
          <p:nvPr/>
        </p:nvSpPr>
        <p:spPr bwMode="auto">
          <a:xfrm>
            <a:off x="2061636" y="596675"/>
            <a:ext cx="66127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b="1" dirty="0">
                <a:solidFill>
                  <a:schemeClr val="tx1"/>
                </a:solidFill>
              </a:rPr>
              <a:t>Fire Assessment Residential and Acreage Category Rates </a:t>
            </a:r>
          </a:p>
          <a:p>
            <a:pPr algn="ctr" eaLnBrk="1" hangingPunct="1">
              <a:spcBef>
                <a:spcPct val="0"/>
              </a:spcBef>
              <a:buClrTx/>
              <a:buSzTx/>
              <a:buFontTx/>
              <a:buNone/>
            </a:pPr>
            <a:r>
              <a:rPr lang="en-US" altLang="en-US" sz="2400" b="1" dirty="0">
                <a:solidFill>
                  <a:schemeClr val="tx1"/>
                </a:solidFill>
              </a:rPr>
              <a:t>Three Year History and Proposed FY 2025</a:t>
            </a:r>
          </a:p>
        </p:txBody>
      </p:sp>
      <p:graphicFrame>
        <p:nvGraphicFramePr>
          <p:cNvPr id="8" name="Chart 7"/>
          <p:cNvGraphicFramePr>
            <a:graphicFrameLocks/>
          </p:cNvGraphicFramePr>
          <p:nvPr>
            <p:extLst>
              <p:ext uri="{D42A27DB-BD31-4B8C-83A1-F6EECF244321}">
                <p14:modId xmlns:p14="http://schemas.microsoft.com/office/powerpoint/2010/main" val="4216457479"/>
              </p:ext>
            </p:extLst>
          </p:nvPr>
        </p:nvGraphicFramePr>
        <p:xfrm>
          <a:off x="1262104" y="1842724"/>
          <a:ext cx="8203096" cy="41986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a:extLst>
              <a:ext uri="{FF2B5EF4-FFF2-40B4-BE49-F238E27FC236}">
                <a16:creationId xmlns:a16="http://schemas.microsoft.com/office/drawing/2014/main" id="{578A4DDD-8512-4709-A303-4BD3F85C0B4A}"/>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19</a:t>
            </a:fld>
            <a:endParaRPr lang="en-US" sz="16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60419" y="891771"/>
            <a:ext cx="7207394" cy="542925"/>
          </a:xfrm>
        </p:spPr>
        <p:txBody>
          <a:bodyPr>
            <a:normAutofit fontScale="90000"/>
          </a:bodyPr>
          <a:lstStyle/>
          <a:p>
            <a:pPr eaLnBrk="1" hangingPunct="1"/>
            <a:r>
              <a:rPr lang="en-US" altLang="en-US" b="1" dirty="0">
                <a:solidFill>
                  <a:schemeClr val="tx1"/>
                </a:solidFill>
              </a:rPr>
              <a:t>Budget Process Calendar Of Events</a:t>
            </a:r>
          </a:p>
        </p:txBody>
      </p:sp>
      <p:sp>
        <p:nvSpPr>
          <p:cNvPr id="2" name="Slide Number Placeholder 1">
            <a:extLst>
              <a:ext uri="{FF2B5EF4-FFF2-40B4-BE49-F238E27FC236}">
                <a16:creationId xmlns:a16="http://schemas.microsoft.com/office/drawing/2014/main" id="{75D344DC-65D2-4054-AB0F-17DA62755BB0}"/>
              </a:ext>
            </a:extLst>
          </p:cNvPr>
          <p:cNvSpPr>
            <a:spLocks noGrp="1"/>
          </p:cNvSpPr>
          <p:nvPr>
            <p:ph type="sldNum" sz="quarter" idx="12"/>
          </p:nvPr>
        </p:nvSpPr>
        <p:spPr>
          <a:xfrm>
            <a:off x="10909110" y="6169416"/>
            <a:ext cx="683339" cy="365125"/>
          </a:xfrm>
        </p:spPr>
        <p:txBody>
          <a:bodyPr/>
          <a:lstStyle/>
          <a:p>
            <a:pPr>
              <a:defRPr/>
            </a:pPr>
            <a:fld id="{BADCECB7-52BD-46DA-B96E-DC1948412C86}" type="slidenum">
              <a:rPr lang="en-US" sz="1600" b="1" smtClean="0">
                <a:solidFill>
                  <a:schemeClr val="bg1"/>
                </a:solidFill>
              </a:rPr>
              <a:pPr>
                <a:defRPr/>
              </a:pPr>
              <a:t>2</a:t>
            </a:fld>
            <a:endParaRPr lang="en-US" sz="1600" b="1" dirty="0">
              <a:solidFill>
                <a:schemeClr val="bg1"/>
              </a:solidFill>
            </a:endParaRPr>
          </a:p>
        </p:txBody>
      </p:sp>
      <p:sp>
        <p:nvSpPr>
          <p:cNvPr id="3" name="TextBox 2"/>
          <p:cNvSpPr txBox="1">
            <a:spLocks noChangeArrowheads="1"/>
          </p:cNvSpPr>
          <p:nvPr/>
        </p:nvSpPr>
        <p:spPr bwMode="auto">
          <a:xfrm>
            <a:off x="1282890" y="1658435"/>
            <a:ext cx="847677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57182"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Thursday, July 25th, 2024:</a:t>
            </a:r>
          </a:p>
          <a:p>
            <a:pPr lvl="2" indent="-257182">
              <a:spcBef>
                <a:spcPct val="0"/>
              </a:spcBef>
              <a:buClrTx/>
              <a:buSzTx/>
              <a:buFont typeface="Wingdings" panose="05000000000000000000" pitchFamily="2" charset="2"/>
              <a:buChar char="ü"/>
              <a:defRPr/>
            </a:pPr>
            <a:r>
              <a:rPr lang="en-US" altLang="en-US" sz="1800" dirty="0">
                <a:solidFill>
                  <a:schemeClr val="tx1"/>
                </a:solidFill>
                <a:latin typeface="Calibri" panose="020F0502020204030204" pitchFamily="34" charset="0"/>
              </a:rPr>
              <a:t>   Preliminary Millage and Initial Fire/Solid Waste Assessment Adoption</a:t>
            </a:r>
          </a:p>
          <a:p>
            <a:pPr lvl="2" indent="-257182">
              <a:spcBef>
                <a:spcPct val="0"/>
              </a:spcBef>
              <a:buClrTx/>
              <a:buSzTx/>
              <a:buFont typeface="Wingdings" panose="05000000000000000000" pitchFamily="2" charset="2"/>
              <a:buChar char="ü"/>
              <a:defRPr/>
            </a:pPr>
            <a:endParaRPr lang="en-US" altLang="en-US" sz="1800" dirty="0">
              <a:solidFill>
                <a:schemeClr val="tx1"/>
              </a:solidFill>
              <a:latin typeface="Calibri" panose="020F0502020204030204" pitchFamily="34" charset="0"/>
            </a:endParaRP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Tuesday, August 13, 2024 </a:t>
            </a:r>
            <a:r>
              <a:rPr lang="en-US" altLang="en-US" b="1" dirty="0">
                <a:solidFill>
                  <a:schemeClr val="tx1"/>
                </a:solidFill>
                <a:latin typeface="Calibri" panose="020F0502020204030204" pitchFamily="34" charset="0"/>
              </a:rPr>
              <a:t>(7 pm):</a:t>
            </a:r>
          </a:p>
          <a:p>
            <a:pPr marL="942968" lvl="2" indent="-285750">
              <a:spcBef>
                <a:spcPct val="0"/>
              </a:spcBef>
              <a:buClrTx/>
              <a:buSzTx/>
              <a:buFont typeface="Wingdings" panose="05000000000000000000" pitchFamily="2" charset="2"/>
              <a:buChar char="ü"/>
              <a:defRPr/>
            </a:pPr>
            <a:r>
              <a:rPr lang="en-US" altLang="en-US" sz="1800" dirty="0">
                <a:solidFill>
                  <a:schemeClr val="tx1"/>
                </a:solidFill>
                <a:latin typeface="Calibri" panose="020F0502020204030204" pitchFamily="34" charset="0"/>
              </a:rPr>
              <a:t>  FY 2023/2024 Proposed Budget Workshop  </a:t>
            </a:r>
          </a:p>
          <a:p>
            <a:pPr marL="428636" lvl="2">
              <a:spcBef>
                <a:spcPct val="0"/>
              </a:spcBef>
              <a:buClrTx/>
              <a:buSzTx/>
              <a:buNone/>
              <a:defRPr/>
            </a:pPr>
            <a:r>
              <a:rPr lang="en-US" altLang="en-US" sz="1800" dirty="0">
                <a:solidFill>
                  <a:schemeClr val="tx1"/>
                </a:solidFill>
                <a:latin typeface="Calibri" panose="020F0502020204030204" pitchFamily="34" charset="0"/>
              </a:rPr>
              <a:t> </a:t>
            </a: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Saturday, August 24 – On or prior:</a:t>
            </a:r>
          </a:p>
          <a:p>
            <a:pPr marL="942968" lvl="2" indent="-285750">
              <a:spcBef>
                <a:spcPct val="0"/>
              </a:spcBef>
              <a:buClrTx/>
              <a:buSzTx/>
              <a:buFont typeface="Wingdings" panose="05000000000000000000" pitchFamily="2" charset="2"/>
              <a:buChar char="ü"/>
              <a:defRPr/>
            </a:pPr>
            <a:r>
              <a:rPr lang="en-US" altLang="en-US" sz="1800" dirty="0">
                <a:solidFill>
                  <a:schemeClr val="tx1"/>
                </a:solidFill>
                <a:latin typeface="Calibri" panose="020F0502020204030204" pitchFamily="34" charset="0"/>
              </a:rPr>
              <a:t>  Final Fire &amp; Solid Waste Assessment Advertised                                                   </a:t>
            </a:r>
          </a:p>
          <a:p>
            <a:pPr marL="657218" lvl="2">
              <a:spcBef>
                <a:spcPct val="0"/>
              </a:spcBef>
              <a:buClrTx/>
              <a:buSzTx/>
              <a:buNone/>
              <a:defRPr/>
            </a:pPr>
            <a:endParaRPr lang="en-US" altLang="en-US" sz="1800" dirty="0">
              <a:solidFill>
                <a:schemeClr val="tx1"/>
              </a:solidFill>
              <a:latin typeface="Calibri" panose="020F0502020204030204" pitchFamily="34" charset="0"/>
            </a:endParaRP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Thursday, September 12, 2024 </a:t>
            </a:r>
            <a:r>
              <a:rPr lang="en-US" altLang="en-US" b="1" dirty="0">
                <a:solidFill>
                  <a:schemeClr val="tx1"/>
                </a:solidFill>
                <a:latin typeface="Calibri" panose="020F0502020204030204" pitchFamily="34" charset="0"/>
              </a:rPr>
              <a:t>(6 pm) (</a:t>
            </a:r>
            <a:r>
              <a:rPr lang="en-US" altLang="en-US" b="1" dirty="0">
                <a:solidFill>
                  <a:srgbClr val="FF0000"/>
                </a:solidFill>
                <a:latin typeface="Calibri" panose="020F0502020204030204" pitchFamily="34" charset="0"/>
              </a:rPr>
              <a:t>TONIGHT</a:t>
            </a:r>
            <a:r>
              <a:rPr lang="en-US" altLang="en-US" b="1" dirty="0">
                <a:solidFill>
                  <a:schemeClr val="tx1"/>
                </a:solidFill>
                <a:latin typeface="Calibri" panose="020F0502020204030204" pitchFamily="34" charset="0"/>
              </a:rPr>
              <a:t>):</a:t>
            </a:r>
          </a:p>
          <a:p>
            <a:pPr marL="942968" lvl="2" indent="-285750">
              <a:spcBef>
                <a:spcPct val="0"/>
              </a:spcBef>
              <a:buClrTx/>
              <a:buSzTx/>
              <a:buFont typeface="Wingdings" panose="05000000000000000000" pitchFamily="2" charset="2"/>
              <a:buChar char="ü"/>
              <a:defRPr/>
            </a:pPr>
            <a:r>
              <a:rPr lang="en-US" altLang="en-US" sz="1800" dirty="0">
                <a:solidFill>
                  <a:schemeClr val="tx1"/>
                </a:solidFill>
                <a:latin typeface="Calibri" panose="020F0502020204030204" pitchFamily="34" charset="0"/>
              </a:rPr>
              <a:t>  First Public Hearing for Tentative Millage and Budget Adoption</a:t>
            </a:r>
          </a:p>
          <a:p>
            <a:pPr marL="942968" lvl="2" indent="-285750">
              <a:spcBef>
                <a:spcPct val="0"/>
              </a:spcBef>
              <a:buClrTx/>
              <a:buSzTx/>
              <a:buFont typeface="Wingdings" panose="05000000000000000000" pitchFamily="2" charset="2"/>
              <a:buChar char="ü"/>
              <a:defRPr/>
            </a:pPr>
            <a:r>
              <a:rPr lang="en-US" altLang="en-US" sz="1800" dirty="0">
                <a:solidFill>
                  <a:schemeClr val="tx1"/>
                </a:solidFill>
                <a:latin typeface="Calibri" panose="020F0502020204030204" pitchFamily="34" charset="0"/>
              </a:rPr>
              <a:t>  Final Fire Protection and Solid Waste Special Assessment Adoption    </a:t>
            </a:r>
          </a:p>
          <a:p>
            <a:pPr marL="428636" lvl="2">
              <a:spcBef>
                <a:spcPct val="0"/>
              </a:spcBef>
              <a:buClrTx/>
              <a:buSzTx/>
              <a:buNone/>
              <a:defRPr/>
            </a:pPr>
            <a:r>
              <a:rPr lang="en-US" altLang="en-US" sz="1800" dirty="0">
                <a:solidFill>
                  <a:schemeClr val="tx1"/>
                </a:solidFill>
                <a:latin typeface="Calibri" panose="020F0502020204030204" pitchFamily="34" charset="0"/>
              </a:rPr>
              <a:t>                  </a:t>
            </a: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Saturday, Sept. 21 – Tuesday, Sept. 24, 2024:</a:t>
            </a:r>
          </a:p>
          <a:p>
            <a:pPr lvl="2" indent="-257182">
              <a:spcBef>
                <a:spcPct val="0"/>
              </a:spcBef>
              <a:buClrTx/>
              <a:buSzTx/>
              <a:buFont typeface="Wingdings" panose="05000000000000000000" pitchFamily="2" charset="2"/>
              <a:buChar char="q"/>
              <a:defRPr/>
            </a:pPr>
            <a:r>
              <a:rPr lang="en-US" altLang="en-US" sz="1800" dirty="0">
                <a:solidFill>
                  <a:schemeClr val="tx1"/>
                </a:solidFill>
                <a:latin typeface="Calibri" panose="020F0502020204030204" pitchFamily="34" charset="0"/>
              </a:rPr>
              <a:t>   Final Budget Advertised                                                   </a:t>
            </a:r>
          </a:p>
          <a:p>
            <a:pPr lvl="2" indent="-257182">
              <a:spcBef>
                <a:spcPct val="0"/>
              </a:spcBef>
              <a:buClrTx/>
              <a:buSzTx/>
              <a:buFont typeface="Wingdings" panose="05000000000000000000" pitchFamily="2" charset="2"/>
              <a:buChar char="q"/>
              <a:defRPr/>
            </a:pPr>
            <a:endParaRPr lang="en-US" altLang="en-US" sz="1800" dirty="0">
              <a:solidFill>
                <a:schemeClr val="tx1"/>
              </a:solidFill>
              <a:latin typeface="Calibri" panose="020F0502020204030204" pitchFamily="34" charset="0"/>
            </a:endParaRP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Thursday, September 26, 2024 </a:t>
            </a:r>
            <a:r>
              <a:rPr lang="en-US" altLang="en-US" b="1" dirty="0">
                <a:solidFill>
                  <a:schemeClr val="tx1"/>
                </a:solidFill>
                <a:latin typeface="Calibri" panose="020F0502020204030204" pitchFamily="34" charset="0"/>
              </a:rPr>
              <a:t>(6 pm): </a:t>
            </a:r>
          </a:p>
          <a:p>
            <a:pPr lvl="2" indent="-257182">
              <a:spcBef>
                <a:spcPct val="0"/>
              </a:spcBef>
              <a:buClrTx/>
              <a:buSzTx/>
              <a:buFont typeface="Wingdings" panose="05000000000000000000" pitchFamily="2" charset="2"/>
              <a:buChar char="q"/>
              <a:defRPr/>
            </a:pPr>
            <a:r>
              <a:rPr lang="en-US" altLang="en-US" sz="1800" dirty="0">
                <a:solidFill>
                  <a:schemeClr val="tx1"/>
                </a:solidFill>
                <a:latin typeface="Calibri" panose="020F0502020204030204" pitchFamily="34" charset="0"/>
              </a:rPr>
              <a:t>   Second Public Hearing for Final Millage and Budget Adoption</a:t>
            </a:r>
          </a:p>
          <a:p>
            <a:pPr marL="428636" lvl="2" indent="-257182">
              <a:spcBef>
                <a:spcPct val="0"/>
              </a:spcBef>
              <a:buClrTx/>
              <a:buSzTx/>
              <a:buNone/>
              <a:defRPr/>
            </a:pPr>
            <a:endParaRPr lang="en-US" altLang="en-US" sz="1800" dirty="0">
              <a:solidFill>
                <a:schemeClr val="tx1"/>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laser.wav"/>
          </p:stSnd>
        </p:sndAc>
      </p:transition>
    </mc:Choice>
    <mc:Fallback xmlns="">
      <p:transition>
        <p:sndAc>
          <p:stSnd>
            <p:snd r:embed="rId4" name="laser.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5383-8093-7D45-B8FD-22AF5ABB41B9}"/>
              </a:ext>
            </a:extLst>
          </p:cNvPr>
          <p:cNvSpPr>
            <a:spLocks noGrp="1"/>
          </p:cNvSpPr>
          <p:nvPr>
            <p:ph type="title"/>
          </p:nvPr>
        </p:nvSpPr>
        <p:spPr>
          <a:xfrm>
            <a:off x="1589102" y="400777"/>
            <a:ext cx="6200140" cy="799373"/>
          </a:xfrm>
        </p:spPr>
        <p:txBody>
          <a:bodyPr>
            <a:normAutofit fontScale="90000"/>
          </a:bodyPr>
          <a:lstStyle/>
          <a:p>
            <a:pPr algn="ctr"/>
            <a:r>
              <a:rPr lang="en-US" sz="2500" dirty="0"/>
              <a:t>Changes in Call Distribution: </a:t>
            </a:r>
            <a:br>
              <a:rPr lang="en-US" sz="2500" dirty="0"/>
            </a:br>
            <a:r>
              <a:rPr lang="en-US" sz="2500" dirty="0"/>
              <a:t>FY 2024  vs FY 2025</a:t>
            </a:r>
          </a:p>
        </p:txBody>
      </p:sp>
      <p:graphicFrame>
        <p:nvGraphicFramePr>
          <p:cNvPr id="6" name="Object 5">
            <a:extLst>
              <a:ext uri="{FF2B5EF4-FFF2-40B4-BE49-F238E27FC236}">
                <a16:creationId xmlns:a16="http://schemas.microsoft.com/office/drawing/2014/main" id="{263AF8B5-8075-E647-B8FA-8F1353AA9A1B}"/>
              </a:ext>
            </a:extLst>
          </p:cNvPr>
          <p:cNvGraphicFramePr>
            <a:graphicFrameLocks noChangeAspect="1"/>
          </p:cNvGraphicFramePr>
          <p:nvPr>
            <p:extLst>
              <p:ext uri="{D42A27DB-BD31-4B8C-83A1-F6EECF244321}">
                <p14:modId xmlns:p14="http://schemas.microsoft.com/office/powerpoint/2010/main" val="3670767690"/>
              </p:ext>
            </p:extLst>
          </p:nvPr>
        </p:nvGraphicFramePr>
        <p:xfrm>
          <a:off x="520699" y="1357313"/>
          <a:ext cx="10118078" cy="5572125"/>
        </p:xfrm>
        <a:graphic>
          <a:graphicData uri="http://schemas.openxmlformats.org/presentationml/2006/ole">
            <mc:AlternateContent xmlns:mc="http://schemas.openxmlformats.org/markup-compatibility/2006">
              <mc:Choice xmlns:v="urn:schemas-microsoft-com:vml" Requires="v">
                <p:oleObj name="Worksheet" r:id="rId3" imgW="6438972" imgH="3248051" progId="Excel.Sheet.12">
                  <p:embed/>
                </p:oleObj>
              </mc:Choice>
              <mc:Fallback>
                <p:oleObj name="Worksheet" r:id="rId3" imgW="6438972" imgH="3248051" progId="Excel.Sheet.12">
                  <p:embed/>
                  <p:pic>
                    <p:nvPicPr>
                      <p:cNvPr id="6" name="Object 5">
                        <a:extLst>
                          <a:ext uri="{FF2B5EF4-FFF2-40B4-BE49-F238E27FC236}">
                            <a16:creationId xmlns:a16="http://schemas.microsoft.com/office/drawing/2014/main" id="{263AF8B5-8075-E647-B8FA-8F1353AA9A1B}"/>
                          </a:ext>
                        </a:extLst>
                      </p:cNvPr>
                      <p:cNvPicPr/>
                      <p:nvPr/>
                    </p:nvPicPr>
                    <p:blipFill>
                      <a:blip r:embed="rId4"/>
                      <a:stretch>
                        <a:fillRect/>
                      </a:stretch>
                    </p:blipFill>
                    <p:spPr>
                      <a:xfrm>
                        <a:off x="520699" y="1357313"/>
                        <a:ext cx="10118078" cy="5572125"/>
                      </a:xfrm>
                      <a:prstGeom prst="rect">
                        <a:avLst/>
                      </a:prstGeom>
                    </p:spPr>
                  </p:pic>
                </p:oleObj>
              </mc:Fallback>
            </mc:AlternateContent>
          </a:graphicData>
        </a:graphic>
      </p:graphicFrame>
      <p:sp>
        <p:nvSpPr>
          <p:cNvPr id="7" name="Slide Number Placeholder 3">
            <a:extLst>
              <a:ext uri="{FF2B5EF4-FFF2-40B4-BE49-F238E27FC236}">
                <a16:creationId xmlns:a16="http://schemas.microsoft.com/office/drawing/2014/main" id="{429CF04E-A010-4723-8AB1-9EAECA5A419F}"/>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20</a:t>
            </a:fld>
            <a:endParaRPr lang="en-US" sz="1600" b="1" dirty="0">
              <a:solidFill>
                <a:schemeClr val="bg1"/>
              </a:solidFill>
            </a:endParaRPr>
          </a:p>
        </p:txBody>
      </p:sp>
    </p:spTree>
    <p:extLst>
      <p:ext uri="{BB962C8B-B14F-4D97-AF65-F5344CB8AC3E}">
        <p14:creationId xmlns:p14="http://schemas.microsoft.com/office/powerpoint/2010/main" val="290914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31553" y="600518"/>
            <a:ext cx="7705099" cy="990600"/>
          </a:xfrm>
        </p:spPr>
        <p:txBody>
          <a:bodyPr/>
          <a:lstStyle/>
          <a:p>
            <a:pPr eaLnBrk="1" hangingPunct="1"/>
            <a:r>
              <a:rPr lang="en-US" altLang="en-US" b="1" dirty="0">
                <a:solidFill>
                  <a:schemeClr val="tx1"/>
                </a:solidFill>
              </a:rPr>
              <a:t>Fire Assessment Impact(s)</a:t>
            </a:r>
          </a:p>
        </p:txBody>
      </p:sp>
      <p:sp>
        <p:nvSpPr>
          <p:cNvPr id="3" name="Content Placeholder 2"/>
          <p:cNvSpPr>
            <a:spLocks noGrp="1"/>
          </p:cNvSpPr>
          <p:nvPr>
            <p:ph idx="1"/>
          </p:nvPr>
        </p:nvSpPr>
        <p:spPr>
          <a:xfrm>
            <a:off x="931505" y="1586427"/>
            <a:ext cx="8972658" cy="4322731"/>
          </a:xfrm>
        </p:spPr>
        <p:txBody>
          <a:bodyPr rtlCol="0">
            <a:normAutofit fontScale="92500"/>
          </a:bodyPr>
          <a:lstStyle/>
          <a:p>
            <a:pPr algn="just">
              <a:lnSpc>
                <a:spcPct val="150000"/>
              </a:lnSpc>
              <a:defRPr/>
            </a:pPr>
            <a:r>
              <a:rPr lang="en-US" sz="2200" dirty="0">
                <a:solidFill>
                  <a:schemeClr val="tx1"/>
                </a:solidFill>
              </a:rPr>
              <a:t>Residential</a:t>
            </a:r>
            <a:r>
              <a:rPr lang="en-US" sz="2200" dirty="0">
                <a:solidFill>
                  <a:srgbClr val="002060"/>
                </a:solidFill>
              </a:rPr>
              <a:t>: </a:t>
            </a:r>
            <a:r>
              <a:rPr lang="en-US" sz="2200" dirty="0">
                <a:solidFill>
                  <a:schemeClr val="tx1"/>
                </a:solidFill>
              </a:rPr>
              <a:t>$34.51 increase </a:t>
            </a:r>
            <a:r>
              <a:rPr lang="en-US" sz="2200" dirty="0">
                <a:solidFill>
                  <a:schemeClr val="accent2">
                    <a:lumMod val="50000"/>
                  </a:schemeClr>
                </a:solidFill>
              </a:rPr>
              <a:t>(per dwelling unit). </a:t>
            </a:r>
            <a:r>
              <a:rPr lang="en-US" sz="1900" dirty="0">
                <a:solidFill>
                  <a:schemeClr val="tx1"/>
                </a:solidFill>
              </a:rPr>
              <a:t>The proposed rate increase is primarily due to the Town of Davie public safety escalation rate increase. Town Council approved a three-year subsidy  of $502,832 per year that ends in FY2025.  Last year’s rate (FY23-24) was subsidized in the amount of $391,437.</a:t>
            </a:r>
            <a:endParaRPr lang="en-US" sz="1900" dirty="0">
              <a:solidFill>
                <a:schemeClr val="accent2">
                  <a:lumMod val="50000"/>
                </a:schemeClr>
              </a:solidFill>
            </a:endParaRPr>
          </a:p>
          <a:p>
            <a:pPr algn="just">
              <a:lnSpc>
                <a:spcPct val="150000"/>
              </a:lnSpc>
              <a:defRPr/>
            </a:pPr>
            <a:r>
              <a:rPr lang="en-US" sz="2200" dirty="0">
                <a:solidFill>
                  <a:schemeClr val="tx1"/>
                </a:solidFill>
              </a:rPr>
              <a:t>Acreage: </a:t>
            </a:r>
            <a:r>
              <a:rPr lang="en-US" sz="1900" dirty="0">
                <a:solidFill>
                  <a:schemeClr val="tx1"/>
                </a:solidFill>
              </a:rPr>
              <a:t>$1.42 increase </a:t>
            </a:r>
            <a:r>
              <a:rPr lang="en-US" sz="2200" dirty="0">
                <a:solidFill>
                  <a:schemeClr val="accent2">
                    <a:lumMod val="50000"/>
                  </a:schemeClr>
                </a:solidFill>
              </a:rPr>
              <a:t>(per acre)</a:t>
            </a:r>
          </a:p>
          <a:p>
            <a:pPr marL="0" indent="0" algn="just">
              <a:lnSpc>
                <a:spcPct val="150000"/>
              </a:lnSpc>
              <a:buNone/>
              <a:defRPr/>
            </a:pPr>
            <a:r>
              <a:rPr lang="en-US" sz="2200" u="sng" dirty="0">
                <a:solidFill>
                  <a:schemeClr val="tx1"/>
                </a:solidFill>
              </a:rPr>
              <a:t>COMBINED/BLENDED Methodology (a/k/a “Combined Non-Residential”):</a:t>
            </a:r>
          </a:p>
          <a:p>
            <a:pPr algn="just">
              <a:lnSpc>
                <a:spcPct val="150000"/>
              </a:lnSpc>
              <a:defRPr/>
            </a:pPr>
            <a:r>
              <a:rPr lang="en-US" sz="2200" dirty="0">
                <a:solidFill>
                  <a:schemeClr val="tx1"/>
                </a:solidFill>
              </a:rPr>
              <a:t>Commercial / Institutional / Warehouse/Industrial</a:t>
            </a:r>
            <a:r>
              <a:rPr lang="en-US" sz="2200" dirty="0">
                <a:solidFill>
                  <a:srgbClr val="002060"/>
                </a:solidFill>
              </a:rPr>
              <a:t>: </a:t>
            </a:r>
            <a:r>
              <a:rPr lang="en-US" sz="2200" dirty="0">
                <a:solidFill>
                  <a:schemeClr val="tx1"/>
                </a:solidFill>
              </a:rPr>
              <a:t>$0.0992 increase </a:t>
            </a:r>
            <a:r>
              <a:rPr lang="en-US" sz="2200" dirty="0">
                <a:solidFill>
                  <a:schemeClr val="accent2">
                    <a:lumMod val="50000"/>
                  </a:schemeClr>
                </a:solidFill>
              </a:rPr>
              <a:t>(per square foot Bldg. area)</a:t>
            </a:r>
          </a:p>
          <a:p>
            <a:pPr>
              <a:buNone/>
              <a:defRPr/>
            </a:pPr>
            <a:endParaRPr lang="en-US" dirty="0">
              <a:solidFill>
                <a:schemeClr val="accent6">
                  <a:lumMod val="75000"/>
                </a:schemeClr>
              </a:solidFill>
            </a:endParaRPr>
          </a:p>
          <a:p>
            <a:pPr marL="0" indent="0">
              <a:buNone/>
              <a:defRPr/>
            </a:pPr>
            <a:endParaRPr lang="en-US" dirty="0">
              <a:solidFill>
                <a:schemeClr val="accent6">
                  <a:lumMod val="75000"/>
                </a:schemeClr>
              </a:solidFill>
            </a:endParaRPr>
          </a:p>
          <a:p>
            <a:pPr>
              <a:defRPr/>
            </a:pPr>
            <a:endParaRPr lang="en-US" dirty="0">
              <a:solidFill>
                <a:schemeClr val="accent6">
                  <a:lumMod val="75000"/>
                </a:schemeClr>
              </a:solidFill>
            </a:endParaRPr>
          </a:p>
        </p:txBody>
      </p:sp>
      <p:sp>
        <p:nvSpPr>
          <p:cNvPr id="5" name="Slide Number Placeholder 3">
            <a:extLst>
              <a:ext uri="{FF2B5EF4-FFF2-40B4-BE49-F238E27FC236}">
                <a16:creationId xmlns:a16="http://schemas.microsoft.com/office/drawing/2014/main" id="{EE4C20D7-1BA1-49B9-8749-E5AAAF0CA1DB}"/>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21</a:t>
            </a:fld>
            <a:endParaRPr lang="en-US" sz="1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5000">
        <p:sndAc>
          <p:stSnd>
            <p:snd r:embed="rId3" name="hammer.wav"/>
          </p:stSnd>
        </p:sndAc>
      </p:transition>
    </mc:Choice>
    <mc:Fallback xmlns="">
      <p:transition spd="slow">
        <p:sndAc>
          <p:stSnd>
            <p:snd r:embed="rId4" name="hammer.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0478" y="2720340"/>
            <a:ext cx="5829300" cy="780602"/>
          </a:xfrm>
        </p:spPr>
        <p:txBody>
          <a:bodyPr rtlCol="0">
            <a:normAutofit/>
          </a:bodyPr>
          <a:lstStyle/>
          <a:p>
            <a:pPr algn="l">
              <a:defRPr/>
            </a:pPr>
            <a:r>
              <a:rPr lang="en-US" sz="4000" b="1" dirty="0">
                <a:solidFill>
                  <a:schemeClr val="tx1"/>
                </a:solidFill>
              </a:rPr>
              <a:t>Rate Setting Recap:</a:t>
            </a:r>
            <a:r>
              <a:rPr lang="en-US" sz="4000" dirty="0">
                <a:solidFill>
                  <a:schemeClr val="tx1"/>
                </a:solidFill>
              </a:rPr>
              <a:t> </a:t>
            </a:r>
          </a:p>
        </p:txBody>
      </p:sp>
      <p:sp>
        <p:nvSpPr>
          <p:cNvPr id="30723" name="Subtitle 4"/>
          <p:cNvSpPr>
            <a:spLocks noGrp="1"/>
          </p:cNvSpPr>
          <p:nvPr>
            <p:ph type="subTitle" idx="1"/>
          </p:nvPr>
        </p:nvSpPr>
        <p:spPr>
          <a:xfrm>
            <a:off x="764606" y="3649126"/>
            <a:ext cx="8722895" cy="1512213"/>
          </a:xfrm>
        </p:spPr>
        <p:txBody>
          <a:bodyPr rtlCol="0">
            <a:normAutofit lnSpcReduction="10000"/>
          </a:bodyPr>
          <a:lstStyle/>
          <a:p>
            <a:pPr>
              <a:defRPr/>
            </a:pPr>
            <a:endParaRPr lang="en-US" altLang="en-US" sz="1500" dirty="0">
              <a:solidFill>
                <a:schemeClr val="accent3">
                  <a:lumMod val="50000"/>
                </a:schemeClr>
              </a:solidFill>
            </a:endParaRPr>
          </a:p>
          <a:p>
            <a:pPr algn="l">
              <a:defRPr/>
            </a:pPr>
            <a:r>
              <a:rPr lang="en-US" altLang="en-US" sz="2400" dirty="0">
                <a:solidFill>
                  <a:schemeClr val="tx1"/>
                </a:solidFill>
              </a:rPr>
              <a:t>It is our recommendation that the Town Council adopts the resolutions presented tonight </a:t>
            </a:r>
            <a:r>
              <a:rPr lang="en-US" altLang="en-US" sz="2400" u="sng" dirty="0">
                <a:solidFill>
                  <a:schemeClr val="tx1"/>
                </a:solidFill>
              </a:rPr>
              <a:t>setting the rate maximums (not to exceed)</a:t>
            </a:r>
            <a:r>
              <a:rPr lang="en-US" altLang="en-US" sz="2400" dirty="0">
                <a:solidFill>
                  <a:schemeClr val="tx1"/>
                </a:solidFill>
              </a:rPr>
              <a:t> as provided.</a:t>
            </a:r>
          </a:p>
          <a:p>
            <a:pPr>
              <a:defRPr/>
            </a:pPr>
            <a:endParaRPr lang="en-US" altLang="en-US" sz="1600" dirty="0">
              <a:solidFill>
                <a:schemeClr val="tx1"/>
              </a:solidFill>
            </a:endParaRPr>
          </a:p>
          <a:p>
            <a:pPr>
              <a:defRPr/>
            </a:pPr>
            <a:endParaRPr lang="en-US" altLang="en-US" sz="1500" b="1" dirty="0">
              <a:solidFill>
                <a:schemeClr val="tx1"/>
              </a:solidFill>
            </a:endParaRPr>
          </a:p>
        </p:txBody>
      </p:sp>
      <p:pic>
        <p:nvPicPr>
          <p:cNvPr id="5" name="Picture 3"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04464">
            <a:off x="3416596" y="594089"/>
            <a:ext cx="1355756" cy="1630209"/>
          </a:xfrm>
          <a:prstGeom prst="rect">
            <a:avLst/>
          </a:prstGeom>
          <a:noFill/>
          <a:ln>
            <a:noFill/>
          </a:ln>
          <a:effectLst/>
          <a:extLst>
            <a:ext uri="{909E8E84-426E-40DD-AFC4-6F175D3DCCD1}">
              <a14:hiddenFill xmlns:a14="http://schemas.microsoft.com/office/drawing/2010/main">
                <a:solidFill>
                  <a:srgbClr val="EBD799"/>
                </a:solidFill>
              </a14:hiddenFill>
            </a:ext>
            <a:ext uri="{91240B29-F687-4F45-9708-019B960494DF}">
              <a14:hiddenLine xmlns:a14="http://schemas.microsoft.com/office/drawing/2010/main" w="9525" algn="in">
                <a:solidFill>
                  <a:srgbClr val="EBD7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3">
            <a:extLst>
              <a:ext uri="{FF2B5EF4-FFF2-40B4-BE49-F238E27FC236}">
                <a16:creationId xmlns:a16="http://schemas.microsoft.com/office/drawing/2014/main" id="{2584C151-1830-4FC6-B8C6-55625AD66EF8}"/>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22</a:t>
            </a:fld>
            <a:endParaRPr lang="en-US" sz="16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603" y="1586594"/>
            <a:ext cx="3954080" cy="648111"/>
          </a:xfrm>
        </p:spPr>
        <p:txBody>
          <a:bodyPr/>
          <a:lstStyle/>
          <a:p>
            <a:r>
              <a:rPr lang="en-US" b="1" u="sng" dirty="0">
                <a:solidFill>
                  <a:schemeClr val="tx1"/>
                </a:solidFill>
              </a:rPr>
              <a:t>PROPOSED</a:t>
            </a:r>
            <a:r>
              <a:rPr lang="en-US" b="1" dirty="0">
                <a:solidFill>
                  <a:schemeClr val="tx1"/>
                </a:solidFill>
              </a:rPr>
              <a:t> FY2024/2025:</a:t>
            </a:r>
          </a:p>
        </p:txBody>
      </p:sp>
      <p:sp>
        <p:nvSpPr>
          <p:cNvPr id="5" name="Text Placeholder 4"/>
          <p:cNvSpPr>
            <a:spLocks noGrp="1"/>
          </p:cNvSpPr>
          <p:nvPr>
            <p:ph type="body" sz="quarter" idx="3"/>
          </p:nvPr>
        </p:nvSpPr>
        <p:spPr>
          <a:xfrm>
            <a:off x="5908905" y="1586178"/>
            <a:ext cx="3738177" cy="648111"/>
          </a:xfrm>
        </p:spPr>
        <p:txBody>
          <a:bodyPr/>
          <a:lstStyle/>
          <a:p>
            <a:r>
              <a:rPr lang="en-US" b="1" u="sng" dirty="0">
                <a:solidFill>
                  <a:schemeClr val="tx1"/>
                </a:solidFill>
              </a:rPr>
              <a:t>ADOPTED</a:t>
            </a:r>
            <a:r>
              <a:rPr lang="en-US" b="1" dirty="0">
                <a:solidFill>
                  <a:schemeClr val="tx1"/>
                </a:solidFill>
              </a:rPr>
              <a:t> FY2023/2024:  </a:t>
            </a:r>
          </a:p>
        </p:txBody>
      </p:sp>
      <p:sp>
        <p:nvSpPr>
          <p:cNvPr id="7" name="Slide Number Placeholder 6">
            <a:extLst>
              <a:ext uri="{FF2B5EF4-FFF2-40B4-BE49-F238E27FC236}">
                <a16:creationId xmlns:a16="http://schemas.microsoft.com/office/drawing/2014/main" id="{12CAD87A-1A43-4379-B769-81E767B748C9}"/>
              </a:ext>
            </a:extLst>
          </p:cNvPr>
          <p:cNvSpPr>
            <a:spLocks noGrp="1"/>
          </p:cNvSpPr>
          <p:nvPr>
            <p:ph type="sldNum" sz="quarter" idx="12"/>
          </p:nvPr>
        </p:nvSpPr>
        <p:spPr>
          <a:xfrm>
            <a:off x="10856192" y="6177839"/>
            <a:ext cx="683339" cy="365125"/>
          </a:xfrm>
        </p:spPr>
        <p:txBody>
          <a:bodyPr/>
          <a:lstStyle/>
          <a:p>
            <a:pPr>
              <a:defRPr/>
            </a:pPr>
            <a:fld id="{059B6ACE-9CA3-4D34-B127-1E451B1C33CF}" type="slidenum">
              <a:rPr lang="en-US" sz="1600" b="1" smtClean="0">
                <a:solidFill>
                  <a:schemeClr val="bg1"/>
                </a:solidFill>
              </a:rPr>
              <a:pPr>
                <a:defRPr/>
              </a:pPr>
              <a:t>3</a:t>
            </a:fld>
            <a:endParaRPr lang="en-US" sz="1600" b="1" dirty="0">
              <a:solidFill>
                <a:schemeClr val="bg1"/>
              </a:solidFill>
            </a:endParaRPr>
          </a:p>
        </p:txBody>
      </p:sp>
      <p:sp>
        <p:nvSpPr>
          <p:cNvPr id="8" name="Rectangle 7">
            <a:extLst>
              <a:ext uri="{FF2B5EF4-FFF2-40B4-BE49-F238E27FC236}">
                <a16:creationId xmlns:a16="http://schemas.microsoft.com/office/drawing/2014/main" id="{BA6D9634-6C37-438A-98DE-F2E13D88B209}"/>
              </a:ext>
            </a:extLst>
          </p:cNvPr>
          <p:cNvSpPr/>
          <p:nvPr/>
        </p:nvSpPr>
        <p:spPr>
          <a:xfrm>
            <a:off x="488582" y="2249610"/>
            <a:ext cx="5202356" cy="3125471"/>
          </a:xfrm>
          <a:prstGeom prst="rect">
            <a:avLst/>
          </a:prstGeom>
        </p:spPr>
        <p:txBody>
          <a:bodyPr wrap="square">
            <a:spAutoFit/>
          </a:bodyPr>
          <a:lstStyle/>
          <a:p>
            <a:pPr marL="285750" indent="-285750">
              <a:lnSpc>
                <a:spcPct val="120000"/>
              </a:lnSpc>
              <a:spcBef>
                <a:spcPts val="0"/>
              </a:spcBef>
              <a:buClr>
                <a:schemeClr val="accent1"/>
              </a:buClr>
              <a:buFont typeface="Wingdings" panose="05000000000000000000" pitchFamily="2" charset="2"/>
              <a:buChar char="Ø"/>
            </a:pPr>
            <a:r>
              <a:rPr lang="en-US" dirty="0"/>
              <a:t>Operating Millage: 3.9000 mills</a:t>
            </a:r>
          </a:p>
          <a:p>
            <a:pPr>
              <a:lnSpc>
                <a:spcPct val="120000"/>
              </a:lnSpc>
              <a:spcBef>
                <a:spcPts val="0"/>
              </a:spcBef>
              <a:buClr>
                <a:schemeClr val="accent1"/>
              </a:buClr>
            </a:pPr>
            <a:r>
              <a:rPr lang="en-US" dirty="0"/>
              <a:t>    (No change to total millage rate)</a:t>
            </a:r>
          </a:p>
          <a:p>
            <a:pPr marL="285750" indent="-285750">
              <a:lnSpc>
                <a:spcPct val="110000"/>
              </a:lnSpc>
              <a:spcBef>
                <a:spcPts val="0"/>
              </a:spcBef>
              <a:buClr>
                <a:schemeClr val="accent1"/>
              </a:buClr>
              <a:buFont typeface="Wingdings" panose="05000000000000000000" pitchFamily="2" charset="2"/>
              <a:buChar char="Ø"/>
            </a:pPr>
            <a:endParaRPr lang="en-US" sz="900" dirty="0"/>
          </a:p>
          <a:p>
            <a:pPr marL="285750" indent="-285750">
              <a:buClr>
                <a:schemeClr val="accent1"/>
              </a:buClr>
              <a:buFont typeface="Wingdings" panose="05000000000000000000" pitchFamily="2" charset="2"/>
              <a:buChar char="Ø"/>
            </a:pPr>
            <a:r>
              <a:rPr lang="en-US" dirty="0"/>
              <a:t>Fire Assessment: $34.51 increase </a:t>
            </a:r>
          </a:p>
          <a:p>
            <a:pPr>
              <a:buClr>
                <a:schemeClr val="accent1"/>
              </a:buClr>
            </a:pPr>
            <a:r>
              <a:rPr lang="en-US" dirty="0">
                <a:solidFill>
                  <a:srgbClr val="FF0000"/>
                </a:solidFill>
              </a:rPr>
              <a:t>    </a:t>
            </a:r>
            <a:r>
              <a:rPr lang="en-US" dirty="0"/>
              <a:t>(approximately 5%</a:t>
            </a:r>
            <a:r>
              <a:rPr lang="en-US" dirty="0">
                <a:solidFill>
                  <a:srgbClr val="FF0000"/>
                </a:solidFill>
              </a:rPr>
              <a:t> </a:t>
            </a:r>
            <a:r>
              <a:rPr lang="en-US" dirty="0"/>
              <a:t>per residential </a:t>
            </a:r>
          </a:p>
          <a:p>
            <a:pPr>
              <a:buClr>
                <a:schemeClr val="accent1"/>
              </a:buClr>
            </a:pPr>
            <a:r>
              <a:rPr lang="en-US" dirty="0"/>
              <a:t>    dwelling unit) from FY2023-2024</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Solid Waste: $83.16 average increase per parcel lot size (overall average increase of approx. 6.7% throughout all residential parcel lot sizes)</a:t>
            </a:r>
          </a:p>
        </p:txBody>
      </p:sp>
      <p:sp>
        <p:nvSpPr>
          <p:cNvPr id="9" name="Rectangle 8">
            <a:extLst>
              <a:ext uri="{FF2B5EF4-FFF2-40B4-BE49-F238E27FC236}">
                <a16:creationId xmlns:a16="http://schemas.microsoft.com/office/drawing/2014/main" id="{9CAB3E0E-ACC3-4D8E-A8A6-071DA31D5820}"/>
              </a:ext>
            </a:extLst>
          </p:cNvPr>
          <p:cNvSpPr/>
          <p:nvPr/>
        </p:nvSpPr>
        <p:spPr>
          <a:xfrm>
            <a:off x="5896254" y="2265724"/>
            <a:ext cx="4857067" cy="3104696"/>
          </a:xfrm>
          <a:prstGeom prst="rect">
            <a:avLst/>
          </a:prstGeom>
        </p:spPr>
        <p:txBody>
          <a:bodyPr wrap="square">
            <a:spAutoFit/>
          </a:bodyPr>
          <a:lstStyle/>
          <a:p>
            <a:pPr marL="285750" indent="-285750">
              <a:lnSpc>
                <a:spcPct val="110000"/>
              </a:lnSpc>
              <a:spcBef>
                <a:spcPts val="0"/>
              </a:spcBef>
              <a:buClr>
                <a:schemeClr val="accent1"/>
              </a:buClr>
              <a:buFont typeface="Wingdings" panose="05000000000000000000" pitchFamily="2" charset="2"/>
              <a:buChar char="Ø"/>
            </a:pPr>
            <a:r>
              <a:rPr lang="en-US" dirty="0"/>
              <a:t>Operating Millage:  3.9000 mills</a:t>
            </a:r>
          </a:p>
          <a:p>
            <a:pPr>
              <a:lnSpc>
                <a:spcPct val="110000"/>
              </a:lnSpc>
              <a:spcBef>
                <a:spcPts val="0"/>
              </a:spcBef>
              <a:buClr>
                <a:schemeClr val="accent1"/>
              </a:buClr>
            </a:pPr>
            <a:r>
              <a:rPr lang="en-US" dirty="0"/>
              <a:t>    (No change to total millage rate)</a:t>
            </a:r>
          </a:p>
          <a:p>
            <a:pPr>
              <a:lnSpc>
                <a:spcPct val="110000"/>
              </a:lnSpc>
              <a:spcBef>
                <a:spcPts val="0"/>
              </a:spcBef>
              <a:buClr>
                <a:schemeClr val="accent1"/>
              </a:buClr>
            </a:pPr>
            <a:endParaRPr lang="en-US" sz="900" dirty="0"/>
          </a:p>
          <a:p>
            <a:pPr marL="285750" indent="-285750">
              <a:buClr>
                <a:schemeClr val="accent1"/>
              </a:buClr>
              <a:buFont typeface="Wingdings" panose="05000000000000000000" pitchFamily="2" charset="2"/>
              <a:buChar char="Ø"/>
            </a:pPr>
            <a:r>
              <a:rPr lang="en-US" dirty="0"/>
              <a:t>Fire Assessment: $5.81 decrease </a:t>
            </a:r>
          </a:p>
          <a:p>
            <a:pPr>
              <a:buClr>
                <a:schemeClr val="accent1"/>
              </a:buClr>
            </a:pPr>
            <a:r>
              <a:rPr lang="en-US" dirty="0"/>
              <a:t>    (approximately 1% per residential </a:t>
            </a:r>
          </a:p>
          <a:p>
            <a:pPr>
              <a:buClr>
                <a:schemeClr val="accent1"/>
              </a:buClr>
            </a:pPr>
            <a:r>
              <a:rPr lang="en-US" dirty="0"/>
              <a:t>    dwelling unit) from FY2022-2023</a:t>
            </a:r>
          </a:p>
          <a:p>
            <a:pPr marL="171450" indent="-171450">
              <a:buClr>
                <a:schemeClr val="accent1"/>
              </a:buClr>
              <a:buFont typeface="Wingdings" panose="05000000000000000000" pitchFamily="2" charset="2"/>
              <a:buChar char="Ø"/>
            </a:pPr>
            <a:endParaRPr lang="en-US" sz="675" dirty="0"/>
          </a:p>
          <a:p>
            <a:pPr marL="171450" indent="-171450">
              <a:buClr>
                <a:schemeClr val="accent1"/>
              </a:buClr>
              <a:buFont typeface="Wingdings" panose="05000000000000000000" pitchFamily="2" charset="2"/>
              <a:buChar char="Ø"/>
            </a:pPr>
            <a:endParaRPr lang="en-US" sz="675" dirty="0"/>
          </a:p>
          <a:p>
            <a:pPr marL="171450" indent="-171450">
              <a:buClr>
                <a:schemeClr val="accent1"/>
              </a:buClr>
              <a:buFont typeface="Wingdings" panose="05000000000000000000" pitchFamily="2" charset="2"/>
              <a:buChar char="Ø"/>
            </a:pPr>
            <a:endParaRPr lang="en-US" sz="675" dirty="0"/>
          </a:p>
          <a:p>
            <a:pPr marL="285750" indent="-285750">
              <a:buClr>
                <a:schemeClr val="accent1"/>
              </a:buClr>
              <a:buFont typeface="Wingdings" panose="05000000000000000000" pitchFamily="2" charset="2"/>
              <a:buChar char="Ø"/>
            </a:pPr>
            <a:r>
              <a:rPr lang="en-US" dirty="0"/>
              <a:t>Solid Waste: $79.07 average increase per parcel lot size (overall average increase of approx. 6.8% throughout all residential parcel lot sizes)</a:t>
            </a:r>
          </a:p>
        </p:txBody>
      </p:sp>
      <p:sp>
        <p:nvSpPr>
          <p:cNvPr id="4" name="Title 1">
            <a:extLst>
              <a:ext uri="{FF2B5EF4-FFF2-40B4-BE49-F238E27FC236}">
                <a16:creationId xmlns:a16="http://schemas.microsoft.com/office/drawing/2014/main" id="{F7230CE4-3314-8975-2267-34784DE2F6BA}"/>
              </a:ext>
            </a:extLst>
          </p:cNvPr>
          <p:cNvSpPr txBox="1">
            <a:spLocks/>
          </p:cNvSpPr>
          <p:nvPr/>
        </p:nvSpPr>
        <p:spPr>
          <a:xfrm>
            <a:off x="732740" y="682547"/>
            <a:ext cx="9470035" cy="8495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700" b="1" dirty="0">
                <a:solidFill>
                  <a:schemeClr val="tx1"/>
                </a:solidFill>
              </a:rPr>
              <a:t>Proposed Rates &amp; Fees Year-Over-Year Comparison</a:t>
            </a:r>
          </a:p>
        </p:txBody>
      </p:sp>
    </p:spTree>
    <p:extLst>
      <p:ext uri="{BB962C8B-B14F-4D97-AF65-F5344CB8AC3E}">
        <p14:creationId xmlns:p14="http://schemas.microsoft.com/office/powerpoint/2010/main" val="322398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829294" y="512475"/>
            <a:ext cx="8741591" cy="797719"/>
          </a:xfrm>
        </p:spPr>
        <p:txBody>
          <a:bodyPr/>
          <a:lstStyle/>
          <a:p>
            <a:pPr algn="ctr" eaLnBrk="1" hangingPunct="1"/>
            <a:r>
              <a:rPr lang="en-US" altLang="en-US" sz="3000" dirty="0">
                <a:solidFill>
                  <a:schemeClr val="tx1"/>
                </a:solidFill>
              </a:rPr>
              <a:t>Ad valorem (Property Tax) Introduction</a:t>
            </a:r>
          </a:p>
        </p:txBody>
      </p:sp>
      <p:sp>
        <p:nvSpPr>
          <p:cNvPr id="4" name="Slide Number Placeholder 3">
            <a:extLst>
              <a:ext uri="{FF2B5EF4-FFF2-40B4-BE49-F238E27FC236}">
                <a16:creationId xmlns:a16="http://schemas.microsoft.com/office/drawing/2014/main" id="{4AD6D481-0A44-4B7C-AE29-14D35649C4DC}"/>
              </a:ext>
            </a:extLst>
          </p:cNvPr>
          <p:cNvSpPr>
            <a:spLocks noGrp="1"/>
          </p:cNvSpPr>
          <p:nvPr>
            <p:ph type="sldNum" sz="quarter" idx="12"/>
          </p:nvPr>
        </p:nvSpPr>
        <p:spPr>
          <a:xfrm>
            <a:off x="10869839" y="6191487"/>
            <a:ext cx="683339" cy="365125"/>
          </a:xfrm>
        </p:spPr>
        <p:txBody>
          <a:bodyPr/>
          <a:lstStyle/>
          <a:p>
            <a:pPr>
              <a:defRPr/>
            </a:pPr>
            <a:fld id="{1109A203-8B0C-4215-A769-C6CE2333761D}" type="slidenum">
              <a:rPr lang="en-US" sz="1600" b="1" smtClean="0">
                <a:solidFill>
                  <a:schemeClr val="bg1"/>
                </a:solidFill>
              </a:rPr>
              <a:pPr>
                <a:defRPr/>
              </a:pPr>
              <a:t>4</a:t>
            </a:fld>
            <a:endParaRPr lang="en-US" sz="1600" b="1" dirty="0">
              <a:solidFill>
                <a:schemeClr val="bg1"/>
              </a:solidFill>
            </a:endParaRPr>
          </a:p>
        </p:txBody>
      </p:sp>
      <p:sp>
        <p:nvSpPr>
          <p:cNvPr id="2" name="TextBox 1"/>
          <p:cNvSpPr txBox="1"/>
          <p:nvPr/>
        </p:nvSpPr>
        <p:spPr>
          <a:xfrm>
            <a:off x="829294" y="2526995"/>
            <a:ext cx="3642122" cy="1569917"/>
          </a:xfrm>
          <a:prstGeom prst="rect">
            <a:avLst/>
          </a:prstGeom>
          <a:noFill/>
        </p:spPr>
        <p:txBody>
          <a:bodyPr wrap="square" rtlCol="0">
            <a:spAutoFit/>
          </a:bodyPr>
          <a:lstStyle/>
          <a:p>
            <a:pPr algn="r"/>
            <a:r>
              <a:rPr lang="en-US" sz="3301" dirty="0"/>
              <a:t> </a:t>
            </a:r>
            <a:r>
              <a:rPr lang="en-US" sz="3000" dirty="0"/>
              <a:t>Assessed Valuation</a:t>
            </a:r>
          </a:p>
          <a:p>
            <a:pPr algn="r"/>
            <a:r>
              <a:rPr lang="en-US" sz="3000" u="sng" dirty="0"/>
              <a:t> -  Exemptions </a:t>
            </a:r>
          </a:p>
          <a:p>
            <a:pPr algn="r"/>
            <a:r>
              <a:rPr lang="en-US" sz="3000" dirty="0"/>
              <a:t>= Taxable Value</a:t>
            </a:r>
            <a:r>
              <a:rPr lang="en-US" sz="3301" dirty="0"/>
              <a:t> </a:t>
            </a:r>
          </a:p>
        </p:txBody>
      </p:sp>
      <p:sp>
        <p:nvSpPr>
          <p:cNvPr id="3" name="TextBox 2"/>
          <p:cNvSpPr txBox="1"/>
          <p:nvPr/>
        </p:nvSpPr>
        <p:spPr>
          <a:xfrm>
            <a:off x="829294" y="1403582"/>
            <a:ext cx="8741591" cy="923330"/>
          </a:xfrm>
          <a:prstGeom prst="rect">
            <a:avLst/>
          </a:prstGeom>
          <a:noFill/>
        </p:spPr>
        <p:txBody>
          <a:bodyPr wrap="square" rtlCol="0">
            <a:spAutoFit/>
          </a:bodyPr>
          <a:lstStyle/>
          <a:p>
            <a:r>
              <a:rPr lang="en-US" dirty="0"/>
              <a:t>Market Value is what someone would be willing to pay to purchase a property.  The Assessed Valuation, set by the Broward County Property Appraiser’s Office, is an estimate of what that number might be as of January 1 of each year.  </a:t>
            </a:r>
          </a:p>
        </p:txBody>
      </p:sp>
      <p:sp>
        <p:nvSpPr>
          <p:cNvPr id="6" name="TextBox 5"/>
          <p:cNvSpPr txBox="1"/>
          <p:nvPr/>
        </p:nvSpPr>
        <p:spPr>
          <a:xfrm>
            <a:off x="5417645" y="4432674"/>
            <a:ext cx="4153240" cy="1477328"/>
          </a:xfrm>
          <a:prstGeom prst="rect">
            <a:avLst/>
          </a:prstGeom>
          <a:noFill/>
        </p:spPr>
        <p:txBody>
          <a:bodyPr wrap="square" rtlCol="0">
            <a:spAutoFit/>
          </a:bodyPr>
          <a:lstStyle/>
          <a:p>
            <a:r>
              <a:rPr lang="en-US" sz="3000" dirty="0"/>
              <a:t>Taxable Value x </a:t>
            </a:r>
          </a:p>
          <a:p>
            <a:r>
              <a:rPr lang="en-US" sz="3000" u="sng" dirty="0"/>
              <a:t>Taxable Rate (Millage)</a:t>
            </a:r>
          </a:p>
          <a:p>
            <a:r>
              <a:rPr lang="en-US" sz="3000" dirty="0"/>
              <a:t>=  Tax Levy </a:t>
            </a:r>
          </a:p>
        </p:txBody>
      </p:sp>
      <p:sp>
        <p:nvSpPr>
          <p:cNvPr id="5" name="Arrow: Bent 4">
            <a:extLst>
              <a:ext uri="{FF2B5EF4-FFF2-40B4-BE49-F238E27FC236}">
                <a16:creationId xmlns:a16="http://schemas.microsoft.com/office/drawing/2014/main" id="{0E54DE6F-66CC-47FB-82A0-00BCCFE1409B}"/>
              </a:ext>
            </a:extLst>
          </p:cNvPr>
          <p:cNvSpPr/>
          <p:nvPr/>
        </p:nvSpPr>
        <p:spPr>
          <a:xfrm rot="5400000">
            <a:off x="5059853" y="3278667"/>
            <a:ext cx="715582" cy="163649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1758450" y="381000"/>
            <a:ext cx="77050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02060"/>
                </a:solidFill>
                <a:effectLst/>
                <a:uLnTx/>
                <a:uFillTx/>
                <a:latin typeface="Copperplate Gothic Bold" pitchFamily="34" charset="0"/>
                <a:ea typeface="+mn-ea"/>
                <a:cs typeface="Arial" panose="020B0604020202020204" pitchFamily="34" charset="0"/>
              </a:rPr>
              <a:t>Southwest Ranches Historic &amp;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02060"/>
                </a:solidFill>
                <a:effectLst/>
                <a:uLnTx/>
                <a:uFillTx/>
                <a:latin typeface="Copperplate Gothic Bold" pitchFamily="34" charset="0"/>
                <a:ea typeface="+mn-ea"/>
                <a:cs typeface="Arial" panose="020B0604020202020204" pitchFamily="34" charset="0"/>
              </a:rPr>
              <a:t>Proposed Total  Millage Rates</a:t>
            </a:r>
          </a:p>
        </p:txBody>
      </p:sp>
      <p:graphicFrame>
        <p:nvGraphicFramePr>
          <p:cNvPr id="3" name="Chart 6"/>
          <p:cNvGraphicFramePr>
            <a:graphicFrameLocks/>
          </p:cNvGraphicFramePr>
          <p:nvPr>
            <p:extLst>
              <p:ext uri="{D42A27DB-BD31-4B8C-83A1-F6EECF244321}">
                <p14:modId xmlns:p14="http://schemas.microsoft.com/office/powerpoint/2010/main" val="3177531736"/>
              </p:ext>
            </p:extLst>
          </p:nvPr>
        </p:nvGraphicFramePr>
        <p:xfrm>
          <a:off x="720090" y="1657349"/>
          <a:ext cx="8940801" cy="3850323"/>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3">
            <a:extLst>
              <a:ext uri="{FF2B5EF4-FFF2-40B4-BE49-F238E27FC236}">
                <a16:creationId xmlns:a16="http://schemas.microsoft.com/office/drawing/2014/main" id="{B8D02CFD-DA55-42F8-AFAA-30EEBE1B22AD}"/>
              </a:ext>
            </a:extLst>
          </p:cNvPr>
          <p:cNvSpPr>
            <a:spLocks noGrp="1"/>
          </p:cNvSpPr>
          <p:nvPr>
            <p:ph type="sldNum" sz="quarter" idx="12"/>
          </p:nvPr>
        </p:nvSpPr>
        <p:spPr>
          <a:xfrm>
            <a:off x="10835549" y="6168627"/>
            <a:ext cx="683339" cy="365125"/>
          </a:xfrm>
        </p:spPr>
        <p:txBody>
          <a:bodyPr/>
          <a:lstStyle/>
          <a:p>
            <a:pPr>
              <a:defRPr/>
            </a:pPr>
            <a:fld id="{1109A203-8B0C-4215-A769-C6CE2333761D}" type="slidenum">
              <a:rPr lang="en-US" sz="1600" b="1" smtClean="0">
                <a:solidFill>
                  <a:schemeClr val="bg1"/>
                </a:solidFill>
              </a:rPr>
              <a:pPr>
                <a:defRPr/>
              </a:pPr>
              <a:t>5</a:t>
            </a:fld>
            <a:endParaRPr lang="en-US" sz="1600" b="1" dirty="0">
              <a:solidFill>
                <a:schemeClr val="bg1"/>
              </a:solidFill>
            </a:endParaRPr>
          </a:p>
        </p:txBody>
      </p:sp>
      <p:sp>
        <p:nvSpPr>
          <p:cNvPr id="2" name="TextBox 1">
            <a:extLst>
              <a:ext uri="{FF2B5EF4-FFF2-40B4-BE49-F238E27FC236}">
                <a16:creationId xmlns:a16="http://schemas.microsoft.com/office/drawing/2014/main" id="{8C17A36E-E7C9-4429-152C-BF9375D68A08}"/>
              </a:ext>
            </a:extLst>
          </p:cNvPr>
          <p:cNvSpPr txBox="1"/>
          <p:nvPr/>
        </p:nvSpPr>
        <p:spPr>
          <a:xfrm>
            <a:off x="2400300" y="2937510"/>
            <a:ext cx="269626" cy="369332"/>
          </a:xfrm>
          <a:prstGeom prst="rect">
            <a:avLst/>
          </a:prstGeom>
          <a:noFill/>
        </p:spPr>
        <p:txBody>
          <a:bodyPr wrap="none" rtlCol="0">
            <a:spAutoFit/>
          </a:bodyPr>
          <a:lstStyle/>
          <a:p>
            <a:r>
              <a:rPr lang="en-US" dirty="0"/>
              <a:t>*</a:t>
            </a:r>
          </a:p>
        </p:txBody>
      </p:sp>
      <p:sp>
        <p:nvSpPr>
          <p:cNvPr id="4" name="TextBox 3">
            <a:extLst>
              <a:ext uri="{FF2B5EF4-FFF2-40B4-BE49-F238E27FC236}">
                <a16:creationId xmlns:a16="http://schemas.microsoft.com/office/drawing/2014/main" id="{BB03B540-9D81-C59D-B825-D417F5F5E0C6}"/>
              </a:ext>
            </a:extLst>
          </p:cNvPr>
          <p:cNvSpPr txBox="1"/>
          <p:nvPr/>
        </p:nvSpPr>
        <p:spPr>
          <a:xfrm>
            <a:off x="3615690" y="2827020"/>
            <a:ext cx="269626" cy="369332"/>
          </a:xfrm>
          <a:prstGeom prst="rect">
            <a:avLst/>
          </a:prstGeom>
          <a:noFill/>
        </p:spPr>
        <p:txBody>
          <a:bodyPr wrap="none" rtlCol="0">
            <a:spAutoFit/>
          </a:bodyPr>
          <a:lstStyle/>
          <a:p>
            <a:r>
              <a:rPr lang="en-US" dirty="0"/>
              <a:t>*</a:t>
            </a:r>
          </a:p>
        </p:txBody>
      </p:sp>
      <p:sp>
        <p:nvSpPr>
          <p:cNvPr id="6" name="TextBox 5">
            <a:extLst>
              <a:ext uri="{FF2B5EF4-FFF2-40B4-BE49-F238E27FC236}">
                <a16:creationId xmlns:a16="http://schemas.microsoft.com/office/drawing/2014/main" id="{8D063712-C133-885A-5142-A39437DFBB4E}"/>
              </a:ext>
            </a:extLst>
          </p:cNvPr>
          <p:cNvSpPr txBox="1"/>
          <p:nvPr/>
        </p:nvSpPr>
        <p:spPr>
          <a:xfrm>
            <a:off x="4716780" y="2910840"/>
            <a:ext cx="269626" cy="369332"/>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83E54927-ED6D-1C57-AE17-FF71F5F73ACD}"/>
              </a:ext>
            </a:extLst>
          </p:cNvPr>
          <p:cNvSpPr txBox="1"/>
          <p:nvPr/>
        </p:nvSpPr>
        <p:spPr>
          <a:xfrm>
            <a:off x="1634490" y="5882879"/>
            <a:ext cx="4114800" cy="369332"/>
          </a:xfrm>
          <a:prstGeom prst="rect">
            <a:avLst/>
          </a:prstGeom>
          <a:noFill/>
        </p:spPr>
        <p:txBody>
          <a:bodyPr wrap="square" rtlCol="0">
            <a:spAutoFit/>
          </a:bodyPr>
          <a:lstStyle/>
          <a:p>
            <a:r>
              <a:rPr lang="en-US" dirty="0"/>
              <a:t>* </a:t>
            </a:r>
            <a:r>
              <a:rPr lang="en-US" sz="1400" dirty="0"/>
              <a:t>Additional millage for TSDOR projects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p:sndAc>
          <p:stSnd>
            <p:snd r:embed="rId3" name="applause.wav"/>
          </p:stSnd>
        </p:sndAc>
      </p:transition>
    </mc:Choice>
    <mc:Fallback xmlns="">
      <p:transition>
        <p:sndAc>
          <p:stSnd>
            <p:snd r:embed="rId5"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743" y="548640"/>
            <a:ext cx="6447234" cy="990600"/>
          </a:xfrm>
        </p:spPr>
        <p:txBody>
          <a:bodyPr>
            <a:normAutofit fontScale="90000"/>
          </a:bodyPr>
          <a:lstStyle/>
          <a:p>
            <a:pPr algn="ctr"/>
            <a:r>
              <a:rPr lang="en-US" sz="3301" b="1" i="1" dirty="0">
                <a:solidFill>
                  <a:schemeClr val="tx1"/>
                </a:solidFill>
              </a:rPr>
              <a:t>How is the same Town Millage Proposed?</a:t>
            </a:r>
            <a:r>
              <a:rPr lang="en-US" sz="3000" b="1" i="1" dirty="0">
                <a:solidFill>
                  <a:schemeClr val="tx1"/>
                </a:solidFill>
              </a:rPr>
              <a:t> </a:t>
            </a:r>
          </a:p>
        </p:txBody>
      </p:sp>
      <p:sp>
        <p:nvSpPr>
          <p:cNvPr id="3" name="Content Placeholder 2"/>
          <p:cNvSpPr>
            <a:spLocks noGrp="1"/>
          </p:cNvSpPr>
          <p:nvPr>
            <p:ph idx="1"/>
          </p:nvPr>
        </p:nvSpPr>
        <p:spPr>
          <a:xfrm>
            <a:off x="1044790" y="1651677"/>
            <a:ext cx="8304949" cy="3485807"/>
          </a:xfrm>
        </p:spPr>
        <p:txBody>
          <a:bodyPr>
            <a:noAutofit/>
          </a:bodyPr>
          <a:lstStyle/>
          <a:p>
            <a:pPr marL="342908" indent="-342908" algn="just">
              <a:buSzPct val="100000"/>
              <a:buFont typeface="+mj-lt"/>
              <a:buAutoNum type="arabicPeriod"/>
            </a:pPr>
            <a:r>
              <a:rPr lang="en-US" sz="2000" dirty="0">
                <a:solidFill>
                  <a:schemeClr val="tx1"/>
                </a:solidFill>
              </a:rPr>
              <a:t>Current economic environment: Gross Domestic Product (GDP) growth will continue to moderate through the second half of 2024 and into 2025;</a:t>
            </a:r>
          </a:p>
          <a:p>
            <a:pPr lvl="1" algn="just">
              <a:buSzPct val="100000"/>
              <a:buFont typeface="Wingdings" panose="05000000000000000000" pitchFamily="2" charset="2"/>
              <a:buChar char="§"/>
            </a:pPr>
            <a:r>
              <a:rPr lang="en-US" sz="1800" dirty="0">
                <a:solidFill>
                  <a:schemeClr val="tx1"/>
                </a:solidFill>
              </a:rPr>
              <a:t>High interest rates reduced consumer spending as well as high prices.</a:t>
            </a:r>
          </a:p>
          <a:p>
            <a:pPr lvl="1" algn="just">
              <a:buSzPct val="100000"/>
              <a:buFont typeface="Wingdings" panose="05000000000000000000" pitchFamily="2" charset="2"/>
              <a:buChar char="§"/>
            </a:pPr>
            <a:r>
              <a:rPr lang="en-US" sz="1800" dirty="0">
                <a:solidFill>
                  <a:schemeClr val="tx1"/>
                </a:solidFill>
              </a:rPr>
              <a:t>The Federal Reserve is data driven and as a result, economist predicts the first rate cut in September 2024.</a:t>
            </a:r>
          </a:p>
          <a:p>
            <a:pPr marL="342908" indent="-342908" algn="just">
              <a:buSzPct val="100000"/>
              <a:buFont typeface="+mj-lt"/>
              <a:buAutoNum type="arabicPeriod"/>
            </a:pPr>
            <a:r>
              <a:rPr lang="en-US" sz="2000" dirty="0">
                <a:solidFill>
                  <a:schemeClr val="tx1"/>
                </a:solidFill>
              </a:rPr>
              <a:t>Growth in the Town’s assessed valuation of over $276 million or 12.55%.  Last year growth rate was 16.39% (a record).</a:t>
            </a:r>
          </a:p>
        </p:txBody>
      </p:sp>
      <p:sp>
        <p:nvSpPr>
          <p:cNvPr id="5" name="Slide Number Placeholder 3">
            <a:extLst>
              <a:ext uri="{FF2B5EF4-FFF2-40B4-BE49-F238E27FC236}">
                <a16:creationId xmlns:a16="http://schemas.microsoft.com/office/drawing/2014/main" id="{1ABFA90D-B338-47FD-90AD-13D2F85D3A12}"/>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6</a:t>
            </a:fld>
            <a:endParaRPr lang="en-US" sz="1600" b="1" dirty="0">
              <a:solidFill>
                <a:schemeClr val="bg1"/>
              </a:solidFill>
            </a:endParaRPr>
          </a:p>
        </p:txBody>
      </p:sp>
    </p:spTree>
    <p:extLst>
      <p:ext uri="{BB962C8B-B14F-4D97-AF65-F5344CB8AC3E}">
        <p14:creationId xmlns:p14="http://schemas.microsoft.com/office/powerpoint/2010/main" val="31331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77331" y="513345"/>
            <a:ext cx="9694335" cy="899160"/>
          </a:xfrm>
          <a:prstGeom prst="rect">
            <a:avLst/>
          </a:prstGeom>
        </p:spPr>
        <p:txBody>
          <a:bodyPr vert="horz" lIns="91440" tIns="45720" rIns="91440" bIns="45720" rtlCol="0" anchor="t">
            <a:normAutofit/>
          </a:bodyPr>
          <a:lstStyle/>
          <a:p>
            <a:pPr>
              <a:spcBef>
                <a:spcPct val="0"/>
              </a:spcBef>
              <a:spcAft>
                <a:spcPts val="600"/>
              </a:spcAft>
            </a:pPr>
            <a:r>
              <a:rPr lang="en-US" sz="3600" b="1" i="1" dirty="0">
                <a:solidFill>
                  <a:schemeClr val="accent1"/>
                </a:solidFill>
                <a:latin typeface="+mj-lt"/>
                <a:ea typeface="+mj-ea"/>
                <a:cs typeface="+mj-cs"/>
              </a:rPr>
              <a:t>Program Modifications Funded</a:t>
            </a:r>
            <a:r>
              <a:rPr lang="en-US" sz="2800" b="1" i="1" dirty="0">
                <a:solidFill>
                  <a:schemeClr val="accent1"/>
                </a:solidFill>
                <a:latin typeface="+mj-lt"/>
                <a:ea typeface="+mj-ea"/>
                <a:cs typeface="+mj-cs"/>
              </a:rPr>
              <a:t>(15 in total):  </a:t>
            </a:r>
          </a:p>
        </p:txBody>
      </p:sp>
      <p:sp>
        <p:nvSpPr>
          <p:cNvPr id="8" name="TextBox 7"/>
          <p:cNvSpPr txBox="1"/>
          <p:nvPr/>
        </p:nvSpPr>
        <p:spPr>
          <a:xfrm>
            <a:off x="681162" y="1271851"/>
            <a:ext cx="8691438" cy="5140981"/>
          </a:xfrm>
          <a:prstGeom prst="rect">
            <a:avLst/>
          </a:prstGeom>
        </p:spPr>
        <p:txBody>
          <a:bodyPr vert="horz" lIns="91440" tIns="45720" rIns="91440" bIns="45720" rtlCol="0">
            <a:noAutofit/>
          </a:bodyPr>
          <a:lstStyle/>
          <a:p>
            <a:pPr marL="285750" indent="-285750">
              <a:lnSpc>
                <a:spcPct val="90000"/>
              </a:lnSpc>
              <a:buClr>
                <a:schemeClr val="accent1"/>
              </a:buClr>
              <a:buSzPct val="80000"/>
              <a:buFont typeface="Wingdings 3" charset="2"/>
              <a:buChar char=""/>
            </a:pPr>
            <a:r>
              <a:rPr lang="en-US" b="1" dirty="0"/>
              <a:t>Administrative Project Manager ($118,191 – Millage 0.0502)</a:t>
            </a:r>
          </a:p>
          <a:p>
            <a:pPr>
              <a:lnSpc>
                <a:spcPct val="90000"/>
              </a:lnSpc>
              <a:buClr>
                <a:schemeClr val="accent1"/>
              </a:buClr>
              <a:buSzPct val="80000"/>
            </a:pPr>
            <a:r>
              <a:rPr lang="en-US" b="1" dirty="0"/>
              <a:t> </a:t>
            </a:r>
          </a:p>
          <a:p>
            <a:pPr marL="285750" indent="-285750">
              <a:lnSpc>
                <a:spcPct val="90000"/>
              </a:lnSpc>
              <a:buClr>
                <a:schemeClr val="accent1"/>
              </a:buClr>
              <a:buSzPct val="80000"/>
              <a:buFont typeface="Wingdings 3" charset="2"/>
              <a:buChar char=""/>
            </a:pPr>
            <a:r>
              <a:rPr lang="en-US" b="1" dirty="0"/>
              <a:t>Mobile Speed Trailer with LPR Tech. ($105,000 – Millage 0.0446)</a:t>
            </a:r>
          </a:p>
          <a:p>
            <a:pPr marL="285750" indent="-285750">
              <a:lnSpc>
                <a:spcPct val="90000"/>
              </a:lnSpc>
              <a:buClr>
                <a:schemeClr val="accent1"/>
              </a:buClr>
              <a:buSzPct val="80000"/>
              <a:buFont typeface="Wingdings 3" charset="2"/>
              <a:buChar char=""/>
            </a:pPr>
            <a:endParaRPr lang="en-US" b="1" dirty="0"/>
          </a:p>
          <a:p>
            <a:pPr marL="285750" indent="-285750">
              <a:lnSpc>
                <a:spcPct val="90000"/>
              </a:lnSpc>
              <a:buClr>
                <a:schemeClr val="accent1"/>
              </a:buClr>
              <a:buSzPct val="80000"/>
              <a:buFont typeface="Wingdings 3" charset="2"/>
              <a:buChar char=""/>
            </a:pPr>
            <a:r>
              <a:rPr lang="en-US" b="1" dirty="0"/>
              <a:t>Annual Surface Material Replenishment ($43,050 – Millage 0.0183)</a:t>
            </a:r>
          </a:p>
          <a:p>
            <a:pPr marL="285750" indent="-285750">
              <a:lnSpc>
                <a:spcPct val="90000"/>
              </a:lnSpc>
              <a:buClr>
                <a:schemeClr val="accent1"/>
              </a:buClr>
              <a:buSzPct val="80000"/>
              <a:buFont typeface="Wingdings 3" charset="2"/>
              <a:buChar char=""/>
            </a:pPr>
            <a:endParaRPr lang="en-US" b="1" dirty="0"/>
          </a:p>
          <a:p>
            <a:pPr marL="285750" indent="-285750">
              <a:lnSpc>
                <a:spcPct val="90000"/>
              </a:lnSpc>
              <a:buClr>
                <a:schemeClr val="accent1"/>
              </a:buClr>
              <a:buSzPct val="80000"/>
              <a:buFont typeface="Wingdings 3" charset="2"/>
              <a:buChar char=""/>
            </a:pPr>
            <a:r>
              <a:rPr lang="en-US" b="1" dirty="0"/>
              <a:t>Invasive Exotic Removal Maintenance ($40,204 – Millage 0.0171)</a:t>
            </a:r>
          </a:p>
          <a:p>
            <a:pPr>
              <a:lnSpc>
                <a:spcPct val="90000"/>
              </a:lnSpc>
              <a:buClr>
                <a:schemeClr val="accent1"/>
              </a:buClr>
              <a:buSzPct val="80000"/>
            </a:pPr>
            <a:endParaRPr lang="en-US" b="1" dirty="0"/>
          </a:p>
          <a:p>
            <a:pPr marL="285750" indent="-285750">
              <a:lnSpc>
                <a:spcPct val="90000"/>
              </a:lnSpc>
              <a:buClr>
                <a:schemeClr val="accent1"/>
              </a:buClr>
              <a:buSzPct val="80000"/>
              <a:buFont typeface="Wingdings 3" charset="2"/>
              <a:buChar char=""/>
            </a:pPr>
            <a:r>
              <a:rPr lang="en-US" b="1" dirty="0"/>
              <a:t>Technology – Laptop Replacements  ($35,000 – Millage 0.0149)</a:t>
            </a:r>
          </a:p>
          <a:p>
            <a:pPr>
              <a:lnSpc>
                <a:spcPct val="90000"/>
              </a:lnSpc>
              <a:buClr>
                <a:schemeClr val="accent1"/>
              </a:buClr>
              <a:buSzPct val="80000"/>
            </a:pPr>
            <a:r>
              <a:rPr lang="en-US" b="1" dirty="0"/>
              <a:t> </a:t>
            </a:r>
          </a:p>
          <a:p>
            <a:pPr marL="285750" indent="-285750">
              <a:lnSpc>
                <a:spcPct val="90000"/>
              </a:lnSpc>
              <a:buClr>
                <a:schemeClr val="accent1"/>
              </a:buClr>
              <a:buSzPct val="80000"/>
              <a:buFont typeface="Wingdings 3" charset="2"/>
              <a:buChar char=""/>
            </a:pPr>
            <a:r>
              <a:rPr lang="en-US" b="1" dirty="0"/>
              <a:t>Car Mounted Radar &amp; Handheld Laser Tech. ($33,524 – Millage 0.0142) </a:t>
            </a:r>
          </a:p>
          <a:p>
            <a:pPr marL="285750" indent="-285750">
              <a:lnSpc>
                <a:spcPct val="90000"/>
              </a:lnSpc>
              <a:buClr>
                <a:schemeClr val="accent1"/>
              </a:buClr>
              <a:buSzPct val="80000"/>
              <a:buFont typeface="Wingdings 3" charset="2"/>
              <a:buChar char=""/>
            </a:pPr>
            <a:endParaRPr lang="en-US" b="1" dirty="0"/>
          </a:p>
          <a:p>
            <a:pPr marL="285750" indent="-285750">
              <a:lnSpc>
                <a:spcPct val="90000"/>
              </a:lnSpc>
              <a:buClr>
                <a:schemeClr val="accent1"/>
              </a:buClr>
              <a:buSzPct val="80000"/>
              <a:buFont typeface="Wingdings 3" charset="2"/>
              <a:buChar char=""/>
            </a:pPr>
            <a:r>
              <a:rPr lang="en-US" b="1" dirty="0"/>
              <a:t>Engineering Permitting Software ($31,000 – Millage 0.0132)</a:t>
            </a:r>
          </a:p>
          <a:p>
            <a:pPr>
              <a:lnSpc>
                <a:spcPct val="90000"/>
              </a:lnSpc>
              <a:buClr>
                <a:schemeClr val="accent1"/>
              </a:buClr>
              <a:buSzPct val="80000"/>
            </a:pPr>
            <a:r>
              <a:rPr lang="en-US" b="1" dirty="0"/>
              <a:t> </a:t>
            </a:r>
          </a:p>
          <a:p>
            <a:pPr marL="285750" indent="-285750">
              <a:lnSpc>
                <a:spcPct val="90000"/>
              </a:lnSpc>
              <a:buClr>
                <a:schemeClr val="accent1"/>
              </a:buClr>
              <a:buSzPct val="80000"/>
              <a:buFont typeface="Wingdings 3" charset="2"/>
              <a:buChar char=""/>
            </a:pPr>
            <a:r>
              <a:rPr lang="en-US" b="1" dirty="0"/>
              <a:t>Laserfiche Upgrade ($28,000 – Millage 0.0119)</a:t>
            </a:r>
          </a:p>
          <a:p>
            <a:pPr marL="285750" indent="-285750">
              <a:lnSpc>
                <a:spcPct val="90000"/>
              </a:lnSpc>
              <a:buClr>
                <a:schemeClr val="accent1"/>
              </a:buClr>
              <a:buSzPct val="80000"/>
              <a:buFont typeface="Wingdings 3" charset="2"/>
              <a:buChar char=""/>
            </a:pPr>
            <a:endParaRPr lang="en-US" b="1" dirty="0"/>
          </a:p>
          <a:p>
            <a:pPr marL="285750" indent="-285750">
              <a:lnSpc>
                <a:spcPct val="90000"/>
              </a:lnSpc>
              <a:buClr>
                <a:schemeClr val="accent1"/>
              </a:buClr>
              <a:buSzPct val="80000"/>
              <a:buFont typeface="Wingdings 3" charset="2"/>
              <a:buChar char=""/>
            </a:pPr>
            <a:r>
              <a:rPr lang="en-US" b="1" dirty="0"/>
              <a:t>Town’s 25 Anniversary ($25,000 – Millage 0.0106)</a:t>
            </a:r>
          </a:p>
          <a:p>
            <a:pPr marL="285750" indent="-285750">
              <a:lnSpc>
                <a:spcPct val="90000"/>
              </a:lnSpc>
              <a:buClr>
                <a:schemeClr val="accent1"/>
              </a:buClr>
              <a:buSzPct val="80000"/>
              <a:buFont typeface="Wingdings 3" charset="2"/>
              <a:buChar char=""/>
            </a:pPr>
            <a:endParaRPr lang="en-US" b="1" dirty="0"/>
          </a:p>
          <a:p>
            <a:pPr marL="285750" indent="-285750">
              <a:lnSpc>
                <a:spcPct val="90000"/>
              </a:lnSpc>
              <a:buClr>
                <a:schemeClr val="accent1"/>
              </a:buClr>
              <a:buSzPct val="80000"/>
              <a:buFont typeface="Wingdings 3" charset="2"/>
              <a:buChar char=""/>
            </a:pPr>
            <a:r>
              <a:rPr lang="en-US" b="1" dirty="0"/>
              <a:t>Country Estates Fishing Hole Park – Mowing &amp; Ant Removal ($17,583 – Millage 0.0075)</a:t>
            </a:r>
            <a:br>
              <a:rPr lang="en-US" b="1" dirty="0"/>
            </a:br>
            <a:endParaRPr lang="en-US" b="1" dirty="0"/>
          </a:p>
          <a:p>
            <a:pPr>
              <a:lnSpc>
                <a:spcPct val="90000"/>
              </a:lnSpc>
              <a:buClr>
                <a:schemeClr val="accent1"/>
              </a:buClr>
              <a:buSzPct val="80000"/>
            </a:pPr>
            <a:endParaRPr lang="en-US" dirty="0">
              <a:solidFill>
                <a:srgbClr val="00B0F0"/>
              </a:solidFill>
            </a:endParaRPr>
          </a:p>
          <a:p>
            <a:pPr marL="285750" indent="-285750">
              <a:lnSpc>
                <a:spcPct val="90000"/>
              </a:lnSpc>
              <a:buClr>
                <a:schemeClr val="accent1"/>
              </a:buClr>
              <a:buSzPct val="80000"/>
              <a:buFont typeface="Wingdings 3" charset="2"/>
              <a:buChar char=""/>
            </a:pPr>
            <a:endParaRPr lang="en-US" dirty="0">
              <a:solidFill>
                <a:srgbClr val="00B0F0"/>
              </a:solidFill>
            </a:endParaRPr>
          </a:p>
          <a:p>
            <a:pPr marL="285750" indent="-285750">
              <a:lnSpc>
                <a:spcPct val="90000"/>
              </a:lnSpc>
              <a:buClr>
                <a:schemeClr val="accent1"/>
              </a:buClr>
              <a:buSzPct val="80000"/>
              <a:buFont typeface="Wingdings 3" charset="2"/>
              <a:buChar char=""/>
            </a:pPr>
            <a:endParaRPr lang="en-US" dirty="0">
              <a:solidFill>
                <a:srgbClr val="00B0F0"/>
              </a:solidFill>
            </a:endParaRPr>
          </a:p>
          <a:p>
            <a:pPr>
              <a:lnSpc>
                <a:spcPct val="90000"/>
              </a:lnSpc>
              <a:spcBef>
                <a:spcPts val="1000"/>
              </a:spcBef>
              <a:buClr>
                <a:schemeClr val="accent1"/>
              </a:buClr>
              <a:buSzPct val="80000"/>
              <a:buFont typeface="Wingdings 3" charset="2"/>
              <a:buChar char=""/>
            </a:pPr>
            <a:endParaRPr lang="en-US" sz="900" dirty="0">
              <a:solidFill>
                <a:schemeClr val="tx1">
                  <a:lumMod val="75000"/>
                  <a:lumOff val="25000"/>
                </a:schemeClr>
              </a:solidFill>
            </a:endParaRPr>
          </a:p>
        </p:txBody>
      </p:sp>
      <p:sp>
        <p:nvSpPr>
          <p:cNvPr id="6" name="AutoShape 4" descr="Image result for fire department clip ar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1" name="Slide Number Placeholder 3">
            <a:extLst>
              <a:ext uri="{FF2B5EF4-FFF2-40B4-BE49-F238E27FC236}">
                <a16:creationId xmlns:a16="http://schemas.microsoft.com/office/drawing/2014/main" id="{65664D10-8E13-47EE-A219-A87C5F202FE4}"/>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7</a:t>
            </a:fld>
            <a:endParaRPr lang="en-US" sz="1600" b="1" dirty="0">
              <a:solidFill>
                <a:schemeClr val="bg1"/>
              </a:solidFill>
            </a:endParaRPr>
          </a:p>
        </p:txBody>
      </p:sp>
    </p:spTree>
    <p:extLst>
      <p:ext uri="{BB962C8B-B14F-4D97-AF65-F5344CB8AC3E}">
        <p14:creationId xmlns:p14="http://schemas.microsoft.com/office/powerpoint/2010/main" val="218554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142" y="397676"/>
            <a:ext cx="8645559" cy="1200329"/>
          </a:xfrm>
          <a:prstGeom prst="rect">
            <a:avLst/>
          </a:prstGeom>
          <a:noFill/>
        </p:spPr>
        <p:txBody>
          <a:bodyPr wrap="square" rtlCol="0">
            <a:spAutoFit/>
          </a:bodyPr>
          <a:lstStyle/>
          <a:p>
            <a:r>
              <a:rPr lang="en-US" sz="3600" b="1" i="1" dirty="0">
                <a:solidFill>
                  <a:schemeClr val="accent1"/>
                </a:solidFill>
                <a:latin typeface="+mj-lt"/>
                <a:ea typeface="+mj-ea"/>
                <a:cs typeface="+mj-cs"/>
              </a:rPr>
              <a:t>Program Modifications Funded (15 in total) continue: </a:t>
            </a:r>
          </a:p>
        </p:txBody>
      </p:sp>
      <p:sp>
        <p:nvSpPr>
          <p:cNvPr id="6" name="AutoShape 4" descr="Image result for fire department clip ar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8" name="TextBox 7"/>
          <p:cNvSpPr txBox="1"/>
          <p:nvPr/>
        </p:nvSpPr>
        <p:spPr>
          <a:xfrm>
            <a:off x="627797" y="1416835"/>
            <a:ext cx="7042245" cy="4939814"/>
          </a:xfrm>
          <a:prstGeom prst="rect">
            <a:avLst/>
          </a:prstGeom>
          <a:noFill/>
        </p:spPr>
        <p:txBody>
          <a:bodyPr wrap="square" rtlCol="0">
            <a:spAutoFit/>
          </a:bodyPr>
          <a:lstStyle/>
          <a:p>
            <a:pPr>
              <a:buClr>
                <a:schemeClr val="accent1"/>
              </a:buClr>
            </a:pPr>
            <a:endParaRPr lang="en-US" dirty="0"/>
          </a:p>
          <a:p>
            <a:pPr marL="285750" indent="-285750">
              <a:buClr>
                <a:schemeClr val="accent1"/>
              </a:buClr>
              <a:buFont typeface="Wingdings" panose="05000000000000000000" pitchFamily="2" charset="2"/>
              <a:buChar char="Ø"/>
            </a:pPr>
            <a:r>
              <a:rPr lang="en-US" dirty="0"/>
              <a:t>Rolling Oaks Park – Barn Interior Painting ($7,740 – Millage 0.0033)</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SW Meadows Preserve – Portable Restrooms ($5,018 - Millage 0.0021) </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Rolling Oaks Park – Janitorial Maintenance ($4,907 – Millage 0.0021) </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Volunteer Fire Department safety equipment - no millage impact</a:t>
            </a:r>
            <a:r>
              <a:rPr lang="en-US" i="1" dirty="0"/>
              <a:t>:</a:t>
            </a:r>
          </a:p>
          <a:p>
            <a:pPr>
              <a:buClr>
                <a:schemeClr val="accent1"/>
              </a:buClr>
            </a:pPr>
            <a:endParaRPr lang="en-US" i="1" dirty="0"/>
          </a:p>
          <a:p>
            <a:pPr marL="628659" lvl="1" indent="-285750">
              <a:buClr>
                <a:schemeClr val="accent1"/>
              </a:buClr>
              <a:buFont typeface="Wingdings" panose="05000000000000000000" pitchFamily="2" charset="2"/>
              <a:buChar char="Ø"/>
            </a:pPr>
            <a:r>
              <a:rPr lang="en-US" dirty="0"/>
              <a:t>Volunteer Fire (SCBA) Equipment Replacement  ($55,025)</a:t>
            </a:r>
          </a:p>
          <a:p>
            <a:pPr marL="342909" lvl="1">
              <a:buClr>
                <a:schemeClr val="accent1"/>
              </a:buClr>
            </a:pPr>
            <a:endParaRPr lang="en-US" dirty="0"/>
          </a:p>
          <a:p>
            <a:pPr marL="628659" lvl="1" indent="-285750">
              <a:buClr>
                <a:schemeClr val="accent1"/>
              </a:buClr>
              <a:buFont typeface="Wingdings" panose="05000000000000000000" pitchFamily="2" charset="2"/>
              <a:buChar char="Ø"/>
            </a:pPr>
            <a:r>
              <a:rPr lang="en-US" dirty="0"/>
              <a:t>Fire Apparatus Replacement Program ($30,500</a:t>
            </a:r>
            <a:r>
              <a:rPr lang="en-US" sz="1400" dirty="0"/>
              <a:t>)</a:t>
            </a:r>
          </a:p>
          <a:p>
            <a:pPr marL="342909" lvl="1">
              <a:buClr>
                <a:schemeClr val="accent1"/>
              </a:buClr>
            </a:pPr>
            <a:endParaRPr lang="en-US" sz="1350" dirty="0"/>
          </a:p>
          <a:p>
            <a:endParaRPr lang="en-US" sz="1350" dirty="0"/>
          </a:p>
        </p:txBody>
      </p:sp>
      <p:sp>
        <p:nvSpPr>
          <p:cNvPr id="9" name="Slide Number Placeholder 3">
            <a:extLst>
              <a:ext uri="{FF2B5EF4-FFF2-40B4-BE49-F238E27FC236}">
                <a16:creationId xmlns:a16="http://schemas.microsoft.com/office/drawing/2014/main" id="{D0CF5C12-82DB-485C-8B0A-2988D75AED15}"/>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8</a:t>
            </a:fld>
            <a:endParaRPr lang="en-US" sz="1600" b="1" dirty="0">
              <a:solidFill>
                <a:schemeClr val="bg1"/>
              </a:solidFill>
            </a:endParaRPr>
          </a:p>
        </p:txBody>
      </p:sp>
      <p:pic>
        <p:nvPicPr>
          <p:cNvPr id="4" name="Picture 3">
            <a:extLst>
              <a:ext uri="{FF2B5EF4-FFF2-40B4-BE49-F238E27FC236}">
                <a16:creationId xmlns:a16="http://schemas.microsoft.com/office/drawing/2014/main" id="{477E3F35-0D90-EC34-FBF7-A99562DD1200}"/>
              </a:ext>
            </a:extLst>
          </p:cNvPr>
          <p:cNvPicPr>
            <a:picLocks noChangeAspect="1"/>
          </p:cNvPicPr>
          <p:nvPr/>
        </p:nvPicPr>
        <p:blipFill>
          <a:blip r:embed="rId3"/>
          <a:stretch>
            <a:fillRect/>
          </a:stretch>
        </p:blipFill>
        <p:spPr>
          <a:xfrm>
            <a:off x="7773782" y="4743485"/>
            <a:ext cx="3096057" cy="1448002"/>
          </a:xfrm>
          <a:prstGeom prst="rect">
            <a:avLst/>
          </a:prstGeom>
        </p:spPr>
      </p:pic>
    </p:spTree>
    <p:extLst>
      <p:ext uri="{BB962C8B-B14F-4D97-AF65-F5344CB8AC3E}">
        <p14:creationId xmlns:p14="http://schemas.microsoft.com/office/powerpoint/2010/main" val="288790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760" y="615240"/>
            <a:ext cx="9734967" cy="1200329"/>
          </a:xfrm>
          <a:prstGeom prst="rect">
            <a:avLst/>
          </a:prstGeom>
          <a:noFill/>
        </p:spPr>
        <p:txBody>
          <a:bodyPr wrap="square" rtlCol="0">
            <a:spAutoFit/>
          </a:bodyPr>
          <a:lstStyle/>
          <a:p>
            <a:r>
              <a:rPr lang="en-US" sz="3600" b="1" i="1" dirty="0">
                <a:solidFill>
                  <a:schemeClr val="accent1"/>
                </a:solidFill>
                <a:latin typeface="+mj-lt"/>
                <a:ea typeface="+mj-ea"/>
                <a:cs typeface="+mj-cs"/>
              </a:rPr>
              <a:t>Ten (12) Capital Improvement Projects Funded Include:</a:t>
            </a:r>
          </a:p>
        </p:txBody>
      </p:sp>
      <p:sp>
        <p:nvSpPr>
          <p:cNvPr id="6" name="AutoShape 4" descr="Image result for fire department clip ar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Slide Number Placeholder 3">
            <a:extLst>
              <a:ext uri="{FF2B5EF4-FFF2-40B4-BE49-F238E27FC236}">
                <a16:creationId xmlns:a16="http://schemas.microsoft.com/office/drawing/2014/main" id="{C1724FD2-2F2D-4F39-A276-1959028FE6C3}"/>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9</a:t>
            </a:fld>
            <a:endParaRPr lang="en-US" sz="1600" b="1" dirty="0">
              <a:solidFill>
                <a:schemeClr val="bg1"/>
              </a:solidFill>
            </a:endParaRPr>
          </a:p>
        </p:txBody>
      </p:sp>
      <p:sp>
        <p:nvSpPr>
          <p:cNvPr id="2" name="TextBox 1">
            <a:extLst>
              <a:ext uri="{FF2B5EF4-FFF2-40B4-BE49-F238E27FC236}">
                <a16:creationId xmlns:a16="http://schemas.microsoft.com/office/drawing/2014/main" id="{40680C21-7D01-6B5B-C522-A66720B96205}"/>
              </a:ext>
            </a:extLst>
          </p:cNvPr>
          <p:cNvSpPr txBox="1"/>
          <p:nvPr/>
        </p:nvSpPr>
        <p:spPr>
          <a:xfrm>
            <a:off x="203898" y="1815569"/>
            <a:ext cx="8037734" cy="5032147"/>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u="sng" dirty="0"/>
              <a:t>General Fund (GF) Projects: </a:t>
            </a:r>
          </a:p>
          <a:p>
            <a:pPr marL="742950" lvl="1" indent="-285750">
              <a:buClr>
                <a:schemeClr val="accent1"/>
              </a:buClr>
              <a:buFont typeface="Wingdings" panose="05000000000000000000" pitchFamily="2" charset="2"/>
              <a:buChar char="Ø"/>
            </a:pPr>
            <a:r>
              <a:rPr lang="en-US" dirty="0"/>
              <a:t>Fire Wells Replacement &amp; Installation - $42,000 (No Millage Impact)</a:t>
            </a:r>
          </a:p>
          <a:p>
            <a:pPr marL="742950" lvl="1" indent="-285750">
              <a:buClr>
                <a:schemeClr val="accent1"/>
              </a:buClr>
              <a:buFont typeface="Wingdings" panose="05000000000000000000" pitchFamily="2" charset="2"/>
              <a:buChar char="Ø"/>
            </a:pPr>
            <a:endParaRPr lang="en-US" dirty="0">
              <a:highlight>
                <a:srgbClr val="FFFF00"/>
              </a:highlight>
            </a:endParaRPr>
          </a:p>
          <a:p>
            <a:pPr marL="742950" lvl="1" indent="-285750">
              <a:buClr>
                <a:schemeClr val="accent1"/>
              </a:buClr>
              <a:buFont typeface="Wingdings" panose="05000000000000000000" pitchFamily="2" charset="2"/>
              <a:buChar char="Ø"/>
            </a:pPr>
            <a:r>
              <a:rPr lang="en-US" dirty="0"/>
              <a:t>Town Hall Multi-Purpose Storage Building -$50,000 (ARPA Funds)</a:t>
            </a:r>
          </a:p>
          <a:p>
            <a:pPr lvl="1">
              <a:buClr>
                <a:schemeClr val="accent1"/>
              </a:buClr>
            </a:pPr>
            <a:endParaRPr lang="en-US" dirty="0"/>
          </a:p>
          <a:p>
            <a:pPr marL="742950" lvl="1" indent="-285750">
              <a:buClr>
                <a:schemeClr val="accent1"/>
              </a:buClr>
              <a:buFont typeface="Wingdings" panose="05000000000000000000" pitchFamily="2" charset="2"/>
              <a:buChar char="Ø"/>
            </a:pPr>
            <a:r>
              <a:rPr lang="en-US" dirty="0"/>
              <a:t>Dykes Road Piping Project - $514,780 (ARPA Funds)</a:t>
            </a:r>
          </a:p>
          <a:p>
            <a:pPr marL="742950" lvl="1" indent="-285750">
              <a:buClr>
                <a:schemeClr val="accent1"/>
              </a:buClr>
              <a:buFont typeface="Wingdings" panose="05000000000000000000" pitchFamily="2" charset="2"/>
              <a:buChar char="Ø"/>
            </a:pPr>
            <a:endParaRPr lang="en-US" dirty="0"/>
          </a:p>
          <a:p>
            <a:pPr marL="742950" lvl="1" indent="-285750">
              <a:buClr>
                <a:schemeClr val="accent1"/>
              </a:buClr>
              <a:buFont typeface="Wingdings" panose="05000000000000000000" pitchFamily="2" charset="2"/>
              <a:buChar char="Ø"/>
            </a:pPr>
            <a:r>
              <a:rPr lang="en-US" dirty="0"/>
              <a:t>Public Safety Facility (EOC) – 1,671,864 (ARPA Funds)</a:t>
            </a:r>
          </a:p>
          <a:p>
            <a:pPr marL="742950" lvl="1" indent="-285750">
              <a:buClr>
                <a:schemeClr val="accent1"/>
              </a:buClr>
              <a:buFont typeface="Wingdings" panose="05000000000000000000" pitchFamily="2" charset="2"/>
              <a:buChar char="Ø"/>
            </a:pPr>
            <a:endParaRPr lang="en-US" dirty="0"/>
          </a:p>
          <a:p>
            <a:pPr marL="742950" lvl="1" indent="-285750">
              <a:buClr>
                <a:schemeClr val="accent1"/>
              </a:buClr>
              <a:buFont typeface="Wingdings" panose="05000000000000000000" pitchFamily="2" charset="2"/>
              <a:buChar char="Ø"/>
            </a:pPr>
            <a:r>
              <a:rPr lang="en-US" dirty="0"/>
              <a:t>SW Meadows Sanctuary Park Phase I – Roadway, Parking, and</a:t>
            </a:r>
          </a:p>
          <a:p>
            <a:pPr lvl="1">
              <a:buClr>
                <a:schemeClr val="accent1"/>
              </a:buClr>
            </a:pPr>
            <a:r>
              <a:rPr lang="en-US" dirty="0"/>
              <a:t>    Restroom Facility - $2,216,382 (ARPA Funds (57%), Grants (9%), </a:t>
            </a:r>
          </a:p>
          <a:p>
            <a:pPr lvl="1">
              <a:buClr>
                <a:schemeClr val="accent1"/>
              </a:buClr>
            </a:pPr>
            <a:r>
              <a:rPr lang="en-US" dirty="0"/>
              <a:t>    and General Fund (34%))</a:t>
            </a:r>
          </a:p>
          <a:p>
            <a:pPr lvl="1">
              <a:buClr>
                <a:schemeClr val="accent1"/>
              </a:buClr>
            </a:pPr>
            <a:endParaRPr lang="en-US" i="1" dirty="0"/>
          </a:p>
          <a:p>
            <a:pPr marL="285750" indent="-285750">
              <a:buClr>
                <a:schemeClr val="accent1"/>
              </a:buClr>
              <a:buFont typeface="Wingdings" panose="05000000000000000000" pitchFamily="2" charset="2"/>
              <a:buChar char="Ø"/>
            </a:pPr>
            <a:r>
              <a:rPr lang="en-US" u="sng" dirty="0"/>
              <a:t>Capital Projects Fund: </a:t>
            </a:r>
            <a:endParaRPr lang="en-US" i="1" u="sng" dirty="0"/>
          </a:p>
          <a:p>
            <a:pPr marL="742950" lvl="1" indent="-285750">
              <a:buClr>
                <a:schemeClr val="accent1"/>
              </a:buClr>
              <a:buFont typeface="Wingdings" panose="05000000000000000000" pitchFamily="2" charset="2"/>
              <a:buChar char="Ø"/>
            </a:pPr>
            <a:r>
              <a:rPr lang="en-US" dirty="0"/>
              <a:t>Entranceway Signage Country Estate Park - $16,500 (Millage Impact)</a:t>
            </a:r>
          </a:p>
          <a:p>
            <a:pPr marL="742950" lvl="1" indent="-285750">
              <a:buClr>
                <a:schemeClr val="accent1"/>
              </a:buClr>
              <a:buFont typeface="Wingdings" panose="05000000000000000000" pitchFamily="2" charset="2"/>
              <a:buChar char="Ø"/>
            </a:pPr>
            <a:r>
              <a:rPr lang="en-US" dirty="0"/>
              <a:t>Equestrian Park Playground Rehabilitation - $56,250 (Millage Impact)</a:t>
            </a:r>
          </a:p>
          <a:p>
            <a:pPr marL="742950" lvl="1" indent="-285750">
              <a:buClr>
                <a:schemeClr val="accent1"/>
              </a:buClr>
              <a:buFont typeface="Wingdings" panose="05000000000000000000" pitchFamily="2" charset="2"/>
              <a:buChar char="Ø"/>
            </a:pPr>
            <a:r>
              <a:rPr lang="en-US" dirty="0"/>
              <a:t>Townwide Invasive Exotics Removal - $140,000 (Millage Impact)</a:t>
            </a:r>
          </a:p>
          <a:p>
            <a:endParaRPr lang="en-US" sz="1500" dirty="0"/>
          </a:p>
        </p:txBody>
      </p:sp>
    </p:spTree>
    <p:extLst>
      <p:ext uri="{BB962C8B-B14F-4D97-AF65-F5344CB8AC3E}">
        <p14:creationId xmlns:p14="http://schemas.microsoft.com/office/powerpoint/2010/main" val="266933952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andTime xmlns="83c37fab-d08a-4216-8f89-a791e2ba7737" xsi:nil="true"/>
    <lcf76f155ced4ddcb4097134ff3c332f xmlns="83c37fab-d08a-4216-8f89-a791e2ba7737">
      <Terms xmlns="http://schemas.microsoft.com/office/infopath/2007/PartnerControls"/>
    </lcf76f155ced4ddcb4097134ff3c332f>
    <TaxCatchAll xmlns="a51a6e64-63ff-47e2-abfa-7e7a2957fe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B995FA22BC254E99838C5F13604C1B" ma:contentTypeVersion="19" ma:contentTypeDescription="Create a new document." ma:contentTypeScope="" ma:versionID="8d536ddab154e835ceebd63c21883441">
  <xsd:schema xmlns:xsd="http://www.w3.org/2001/XMLSchema" xmlns:xs="http://www.w3.org/2001/XMLSchema" xmlns:p="http://schemas.microsoft.com/office/2006/metadata/properties" xmlns:ns2="a51a6e64-63ff-47e2-abfa-7e7a2957fec4" xmlns:ns3="83c37fab-d08a-4216-8f89-a791e2ba7737" targetNamespace="http://schemas.microsoft.com/office/2006/metadata/properties" ma:root="true" ma:fieldsID="6246c05f9fdd78a1fa31f5f26a7c81ee" ns2:_="" ns3:_="">
    <xsd:import namespace="a51a6e64-63ff-47e2-abfa-7e7a2957fec4"/>
    <xsd:import namespace="83c37fab-d08a-4216-8f89-a791e2ba773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DateandTime"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a6e64-63ff-47e2-abfa-7e7a2957fe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3" nillable="true" ma:displayName="Taxonomy Catch All Column" ma:hidden="true" ma:list="{80052610-4cf5-4c3e-8864-c18657358070}" ma:internalName="TaxCatchAll" ma:showField="CatchAllData" ma:web="a51a6e64-63ff-47e2-abfa-7e7a2957fe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c37fab-d08a-4216-8f89-a791e2ba773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DateandTime" ma:index="20" nillable="true" ma:displayName="Date and Time" ma:format="DateTime"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8cd0f1-957f-48ab-a37e-5be9f7259c48"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F93F4D-D7AF-4044-B959-EE1883E4B4DC}">
  <ds:schemaRefs>
    <ds:schemaRef ds:uri="http://schemas.microsoft.com/sharepoint/v3/contenttype/forms"/>
  </ds:schemaRefs>
</ds:datastoreItem>
</file>

<file path=customXml/itemProps2.xml><?xml version="1.0" encoding="utf-8"?>
<ds:datastoreItem xmlns:ds="http://schemas.openxmlformats.org/officeDocument/2006/customXml" ds:itemID="{74401F23-E472-44EC-BB49-65535401429A}">
  <ds:schemaRefs>
    <ds:schemaRef ds:uri="a51a6e64-63ff-47e2-abfa-7e7a2957fec4"/>
    <ds:schemaRef ds:uri="83c37fab-d08a-4216-8f89-a791e2ba7737"/>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4DA236B0-DD70-4BBE-A034-DA3F6D23A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1a6e64-63ff-47e2-abfa-7e7a2957fec4"/>
    <ds:schemaRef ds:uri="83c37fab-d08a-4216-8f89-a791e2ba7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10438</TotalTime>
  <Words>1647</Words>
  <Application>Microsoft Office PowerPoint</Application>
  <PresentationFormat>Widescreen</PresentationFormat>
  <Paragraphs>219</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Copperplate Gothic Bold</vt:lpstr>
      <vt:lpstr>Trebuchet MS</vt:lpstr>
      <vt:lpstr>Wingdings</vt:lpstr>
      <vt:lpstr>Wingdings 3</vt:lpstr>
      <vt:lpstr>Facet</vt:lpstr>
      <vt:lpstr>Worksheet</vt:lpstr>
      <vt:lpstr>Town of Southwest Ranches, FL </vt:lpstr>
      <vt:lpstr>Budget Process Calendar Of Events</vt:lpstr>
      <vt:lpstr>PowerPoint Presentation</vt:lpstr>
      <vt:lpstr>Ad valorem (Property Tax) Introduction</vt:lpstr>
      <vt:lpstr>PowerPoint Presentation</vt:lpstr>
      <vt:lpstr>How is the same Town Millage Proposed? </vt:lpstr>
      <vt:lpstr>PowerPoint Presentation</vt:lpstr>
      <vt:lpstr>PowerPoint Presentation</vt:lpstr>
      <vt:lpstr>PowerPoint Presentation</vt:lpstr>
      <vt:lpstr>PowerPoint Presentation</vt:lpstr>
      <vt:lpstr>Millage Rate Impact</vt:lpstr>
      <vt:lpstr>PowerPoint Presentation</vt:lpstr>
      <vt:lpstr>Town of Southwest Ranches, FL </vt:lpstr>
      <vt:lpstr>Solid Waste (Garbage) Assessment</vt:lpstr>
      <vt:lpstr>Solid Waste (Garbage) Assessment</vt:lpstr>
      <vt:lpstr>PowerPoint Presentation</vt:lpstr>
      <vt:lpstr>Town of Southwest Ranches, FL </vt:lpstr>
      <vt:lpstr>Fire Assessment continues </vt:lpstr>
      <vt:lpstr>PowerPoint Presentation</vt:lpstr>
      <vt:lpstr>Changes in Call Distribution:  FY 2024  vs FY 2025</vt:lpstr>
      <vt:lpstr>Fire Assessment Impact(s)</vt:lpstr>
      <vt:lpstr>Rate Setting Recap: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Southwest Ranches</dc:title>
  <dc:creator>MDS</dc:creator>
  <cp:lastModifiedBy>Emil Lopez</cp:lastModifiedBy>
  <cp:revision>665</cp:revision>
  <cp:lastPrinted>2024-07-25T20:59:42Z</cp:lastPrinted>
  <dcterms:created xsi:type="dcterms:W3CDTF">2013-07-16T21:59:30Z</dcterms:created>
  <dcterms:modified xsi:type="dcterms:W3CDTF">2025-04-14T17:42:10Z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0x01010013B995FA22BC254E99838C5F13604C1B</vt:lpwstr>
  </property>
  <property fmtid="{D5CDD505-2E9C-101B-9397-08002B2CF9AE}" pid="3" name="MediaServiceImageTags">
    <vt:lpwstr/>
  </property>
</Properties>
</file>