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1" r:id="rId4"/>
  </p:sldMasterIdLst>
  <p:notesMasterIdLst>
    <p:notesMasterId r:id="rId27"/>
  </p:notesMasterIdLst>
  <p:handoutMasterIdLst>
    <p:handoutMasterId r:id="rId28"/>
  </p:handoutMasterIdLst>
  <p:sldIdLst>
    <p:sldId id="256" r:id="rId5"/>
    <p:sldId id="276" r:id="rId6"/>
    <p:sldId id="371" r:id="rId7"/>
    <p:sldId id="413" r:id="rId8"/>
    <p:sldId id="401" r:id="rId9"/>
    <p:sldId id="410" r:id="rId10"/>
    <p:sldId id="402" r:id="rId11"/>
    <p:sldId id="281" r:id="rId12"/>
    <p:sldId id="385" r:id="rId13"/>
    <p:sldId id="412" r:id="rId14"/>
    <p:sldId id="340" r:id="rId15"/>
    <p:sldId id="261" r:id="rId16"/>
    <p:sldId id="397" r:id="rId17"/>
    <p:sldId id="403" r:id="rId18"/>
    <p:sldId id="404" r:id="rId19"/>
    <p:sldId id="374" r:id="rId20"/>
    <p:sldId id="409" r:id="rId21"/>
    <p:sldId id="411" r:id="rId22"/>
    <p:sldId id="406" r:id="rId23"/>
    <p:sldId id="268" r:id="rId24"/>
    <p:sldId id="408" r:id="rId25"/>
    <p:sldId id="396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 Berkey-Abbott" initials="CB" lastIdx="1" clrIdx="0">
    <p:extLst>
      <p:ext uri="{19B8F6BF-5375-455C-9EA6-DF929625EA0E}">
        <p15:presenceInfo xmlns:p15="http://schemas.microsoft.com/office/powerpoint/2012/main" userId="786042c4043603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6F1"/>
    <a:srgbClr val="00602B"/>
    <a:srgbClr val="FFEEDD"/>
    <a:srgbClr val="FFDAB5"/>
    <a:srgbClr val="FFFFCC"/>
    <a:srgbClr val="FF3300"/>
    <a:srgbClr val="C3D69B"/>
    <a:srgbClr val="0FEF34"/>
    <a:srgbClr val="FFFF50"/>
    <a:srgbClr val="FF5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25" autoAdjust="0"/>
  </p:normalViewPr>
  <p:slideViewPr>
    <p:cSldViewPr snapToGrid="0">
      <p:cViewPr varScale="1">
        <p:scale>
          <a:sx n="69" d="100"/>
          <a:sy n="69" d="100"/>
        </p:scale>
        <p:origin x="534" y="6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Lopez" userId="a1f944ac-5f27-44a2-84bb-96748bafd2df" providerId="ADAL" clId="{EEBAB850-45E9-4C01-B6DB-EEE7385B49E1}"/>
    <pc:docChg chg="modSld">
      <pc:chgData name="Emil Lopez" userId="a1f944ac-5f27-44a2-84bb-96748bafd2df" providerId="ADAL" clId="{EEBAB850-45E9-4C01-B6DB-EEE7385B49E1}" dt="2025-04-14T17:44:50.252" v="18" actId="6549"/>
      <pc:docMkLst>
        <pc:docMk/>
      </pc:docMkLst>
      <pc:sldChg chg="modNotesTx">
        <pc:chgData name="Emil Lopez" userId="a1f944ac-5f27-44a2-84bb-96748bafd2df" providerId="ADAL" clId="{EEBAB850-45E9-4C01-B6DB-EEE7385B49E1}" dt="2025-04-14T17:44:18.449" v="10" actId="6549"/>
        <pc:sldMkLst>
          <pc:docMk/>
          <pc:sldMk cId="0" sldId="261"/>
        </pc:sldMkLst>
      </pc:sldChg>
      <pc:sldChg chg="modNotesTx">
        <pc:chgData name="Emil Lopez" userId="a1f944ac-5f27-44a2-84bb-96748bafd2df" providerId="ADAL" clId="{EEBAB850-45E9-4C01-B6DB-EEE7385B49E1}" dt="2025-04-14T17:43:40.394" v="0" actId="6549"/>
        <pc:sldMkLst>
          <pc:docMk/>
          <pc:sldMk cId="0" sldId="276"/>
        </pc:sldMkLst>
      </pc:sldChg>
      <pc:sldChg chg="modNotesTx">
        <pc:chgData name="Emil Lopez" userId="a1f944ac-5f27-44a2-84bb-96748bafd2df" providerId="ADAL" clId="{EEBAB850-45E9-4C01-B6DB-EEE7385B49E1}" dt="2025-04-14T17:44:04.766" v="6" actId="6549"/>
        <pc:sldMkLst>
          <pc:docMk/>
          <pc:sldMk cId="3133146201" sldId="281"/>
        </pc:sldMkLst>
      </pc:sldChg>
      <pc:sldChg chg="modNotesTx">
        <pc:chgData name="Emil Lopez" userId="a1f944ac-5f27-44a2-84bb-96748bafd2df" providerId="ADAL" clId="{EEBAB850-45E9-4C01-B6DB-EEE7385B49E1}" dt="2025-04-14T17:44:13.234" v="9" actId="6549"/>
        <pc:sldMkLst>
          <pc:docMk/>
          <pc:sldMk cId="2736391611" sldId="340"/>
        </pc:sldMkLst>
      </pc:sldChg>
      <pc:sldChg chg="modNotesTx">
        <pc:chgData name="Emil Lopez" userId="a1f944ac-5f27-44a2-84bb-96748bafd2df" providerId="ADAL" clId="{EEBAB850-45E9-4C01-B6DB-EEE7385B49E1}" dt="2025-04-14T17:43:43.656" v="1" actId="6549"/>
        <pc:sldMkLst>
          <pc:docMk/>
          <pc:sldMk cId="557199059" sldId="371"/>
        </pc:sldMkLst>
      </pc:sldChg>
      <pc:sldChg chg="modNotesTx">
        <pc:chgData name="Emil Lopez" userId="a1f944ac-5f27-44a2-84bb-96748bafd2df" providerId="ADAL" clId="{EEBAB850-45E9-4C01-B6DB-EEE7385B49E1}" dt="2025-04-14T17:44:29.839" v="13" actId="6549"/>
        <pc:sldMkLst>
          <pc:docMk/>
          <pc:sldMk cId="0" sldId="374"/>
        </pc:sldMkLst>
      </pc:sldChg>
      <pc:sldChg chg="modNotesTx">
        <pc:chgData name="Emil Lopez" userId="a1f944ac-5f27-44a2-84bb-96748bafd2df" providerId="ADAL" clId="{EEBAB850-45E9-4C01-B6DB-EEE7385B49E1}" dt="2025-04-14T17:44:07.644" v="7" actId="6549"/>
        <pc:sldMkLst>
          <pc:docMk/>
          <pc:sldMk cId="0" sldId="385"/>
        </pc:sldMkLst>
      </pc:sldChg>
      <pc:sldChg chg="modNotesTx">
        <pc:chgData name="Emil Lopez" userId="a1f944ac-5f27-44a2-84bb-96748bafd2df" providerId="ADAL" clId="{EEBAB850-45E9-4C01-B6DB-EEE7385B49E1}" dt="2025-04-14T17:44:50.252" v="18" actId="6549"/>
        <pc:sldMkLst>
          <pc:docMk/>
          <pc:sldMk cId="0" sldId="396"/>
        </pc:sldMkLst>
      </pc:sldChg>
      <pc:sldChg chg="modNotesTx">
        <pc:chgData name="Emil Lopez" userId="a1f944ac-5f27-44a2-84bb-96748bafd2df" providerId="ADAL" clId="{EEBAB850-45E9-4C01-B6DB-EEE7385B49E1}" dt="2025-04-14T17:44:21.988" v="11" actId="6549"/>
        <pc:sldMkLst>
          <pc:docMk/>
          <pc:sldMk cId="1507839813" sldId="397"/>
        </pc:sldMkLst>
      </pc:sldChg>
      <pc:sldChg chg="modNotesTx">
        <pc:chgData name="Emil Lopez" userId="a1f944ac-5f27-44a2-84bb-96748bafd2df" providerId="ADAL" clId="{EEBAB850-45E9-4C01-B6DB-EEE7385B49E1}" dt="2025-04-14T17:43:49.801" v="3" actId="6549"/>
        <pc:sldMkLst>
          <pc:docMk/>
          <pc:sldMk cId="3895471505" sldId="401"/>
        </pc:sldMkLst>
      </pc:sldChg>
      <pc:sldChg chg="modNotesTx">
        <pc:chgData name="Emil Lopez" userId="a1f944ac-5f27-44a2-84bb-96748bafd2df" providerId="ADAL" clId="{EEBAB850-45E9-4C01-B6DB-EEE7385B49E1}" dt="2025-04-14T17:44:01.174" v="5" actId="6549"/>
        <pc:sldMkLst>
          <pc:docMk/>
          <pc:sldMk cId="0" sldId="402"/>
        </pc:sldMkLst>
      </pc:sldChg>
      <pc:sldChg chg="modNotesTx">
        <pc:chgData name="Emil Lopez" userId="a1f944ac-5f27-44a2-84bb-96748bafd2df" providerId="ADAL" clId="{EEBAB850-45E9-4C01-B6DB-EEE7385B49E1}" dt="2025-04-14T17:44:25.746" v="12" actId="6549"/>
        <pc:sldMkLst>
          <pc:docMk/>
          <pc:sldMk cId="0" sldId="403"/>
        </pc:sldMkLst>
      </pc:sldChg>
      <pc:sldChg chg="modNotesTx">
        <pc:chgData name="Emil Lopez" userId="a1f944ac-5f27-44a2-84bb-96748bafd2df" providerId="ADAL" clId="{EEBAB850-45E9-4C01-B6DB-EEE7385B49E1}" dt="2025-04-14T17:44:41.295" v="16" actId="6549"/>
        <pc:sldMkLst>
          <pc:docMk/>
          <pc:sldMk cId="0" sldId="406"/>
        </pc:sldMkLst>
      </pc:sldChg>
      <pc:sldChg chg="modNotesTx">
        <pc:chgData name="Emil Lopez" userId="a1f944ac-5f27-44a2-84bb-96748bafd2df" providerId="ADAL" clId="{EEBAB850-45E9-4C01-B6DB-EEE7385B49E1}" dt="2025-04-14T17:44:47.141" v="17" actId="6549"/>
        <pc:sldMkLst>
          <pc:docMk/>
          <pc:sldMk cId="0" sldId="408"/>
        </pc:sldMkLst>
      </pc:sldChg>
      <pc:sldChg chg="modNotesTx">
        <pc:chgData name="Emil Lopez" userId="a1f944ac-5f27-44a2-84bb-96748bafd2df" providerId="ADAL" clId="{EEBAB850-45E9-4C01-B6DB-EEE7385B49E1}" dt="2025-04-14T17:44:35.597" v="14" actId="6549"/>
        <pc:sldMkLst>
          <pc:docMk/>
          <pc:sldMk cId="1288547403" sldId="409"/>
        </pc:sldMkLst>
      </pc:sldChg>
      <pc:sldChg chg="modNotesTx">
        <pc:chgData name="Emil Lopez" userId="a1f944ac-5f27-44a2-84bb-96748bafd2df" providerId="ADAL" clId="{EEBAB850-45E9-4C01-B6DB-EEE7385B49E1}" dt="2025-04-14T17:43:57.532" v="4" actId="6549"/>
        <pc:sldMkLst>
          <pc:docMk/>
          <pc:sldMk cId="507655107" sldId="410"/>
        </pc:sldMkLst>
      </pc:sldChg>
      <pc:sldChg chg="modNotesTx">
        <pc:chgData name="Emil Lopez" userId="a1f944ac-5f27-44a2-84bb-96748bafd2df" providerId="ADAL" clId="{EEBAB850-45E9-4C01-B6DB-EEE7385B49E1}" dt="2025-04-14T17:44:38.360" v="15" actId="6549"/>
        <pc:sldMkLst>
          <pc:docMk/>
          <pc:sldMk cId="1377609705" sldId="411"/>
        </pc:sldMkLst>
      </pc:sldChg>
      <pc:sldChg chg="modNotesTx">
        <pc:chgData name="Emil Lopez" userId="a1f944ac-5f27-44a2-84bb-96748bafd2df" providerId="ADAL" clId="{EEBAB850-45E9-4C01-B6DB-EEE7385B49E1}" dt="2025-04-14T17:44:10.773" v="8" actId="6549"/>
        <pc:sldMkLst>
          <pc:docMk/>
          <pc:sldMk cId="0" sldId="412"/>
        </pc:sldMkLst>
      </pc:sldChg>
      <pc:sldChg chg="modNotesTx">
        <pc:chgData name="Emil Lopez" userId="a1f944ac-5f27-44a2-84bb-96748bafd2df" providerId="ADAL" clId="{EEBAB850-45E9-4C01-B6DB-EEE7385B49E1}" dt="2025-04-14T17:43:46.458" v="2" actId="6549"/>
        <pc:sldMkLst>
          <pc:docMk/>
          <pc:sldMk cId="1190632209" sldId="413"/>
        </pc:sldMkLst>
      </pc:sldChg>
    </pc:docChg>
  </pc:docChgLst>
  <pc:docChgLst>
    <pc:chgData name="Emil Lopez" userId="a1f944ac-5f27-44a2-84bb-96748bafd2df" providerId="ADAL" clId="{963E47C5-B4F0-42F1-BA32-8D74C4D13165}"/>
    <pc:docChg chg="undo custSel modSld">
      <pc:chgData name="Emil Lopez" userId="a1f944ac-5f27-44a2-84bb-96748bafd2df" providerId="ADAL" clId="{963E47C5-B4F0-42F1-BA32-8D74C4D13165}" dt="2024-08-13T21:23:13.210" v="415" actId="20577"/>
      <pc:docMkLst>
        <pc:docMk/>
      </pc:docMkLst>
      <pc:sldChg chg="modNotesTx">
        <pc:chgData name="Emil Lopez" userId="a1f944ac-5f27-44a2-84bb-96748bafd2df" providerId="ADAL" clId="{963E47C5-B4F0-42F1-BA32-8D74C4D13165}" dt="2024-08-13T21:05:44.904" v="73" actId="20577"/>
        <pc:sldMkLst>
          <pc:docMk/>
          <pc:sldMk cId="0" sldId="261"/>
        </pc:sldMkLst>
      </pc:sldChg>
      <pc:sldChg chg="modNotesTx">
        <pc:chgData name="Emil Lopez" userId="a1f944ac-5f27-44a2-84bb-96748bafd2df" providerId="ADAL" clId="{963E47C5-B4F0-42F1-BA32-8D74C4D13165}" dt="2024-08-13T21:04:33.678" v="50" actId="20577"/>
        <pc:sldMkLst>
          <pc:docMk/>
          <pc:sldMk cId="3133146201" sldId="281"/>
        </pc:sldMkLst>
      </pc:sldChg>
      <pc:sldChg chg="modNotesTx">
        <pc:chgData name="Emil Lopez" userId="a1f944ac-5f27-44a2-84bb-96748bafd2df" providerId="ADAL" clId="{963E47C5-B4F0-42F1-BA32-8D74C4D13165}" dt="2024-08-13T21:05:35.439" v="71" actId="20577"/>
        <pc:sldMkLst>
          <pc:docMk/>
          <pc:sldMk cId="2736391611" sldId="340"/>
        </pc:sldMkLst>
      </pc:sldChg>
      <pc:sldChg chg="modNotesTx">
        <pc:chgData name="Emil Lopez" userId="a1f944ac-5f27-44a2-84bb-96748bafd2df" providerId="ADAL" clId="{963E47C5-B4F0-42F1-BA32-8D74C4D13165}" dt="2024-08-13T21:03:34.848" v="12" actId="6549"/>
        <pc:sldMkLst>
          <pc:docMk/>
          <pc:sldMk cId="557199059" sldId="371"/>
        </pc:sldMkLst>
      </pc:sldChg>
      <pc:sldChg chg="modNotesTx">
        <pc:chgData name="Emil Lopez" userId="a1f944ac-5f27-44a2-84bb-96748bafd2df" providerId="ADAL" clId="{963E47C5-B4F0-42F1-BA32-8D74C4D13165}" dt="2024-08-13T21:05:10.607" v="67" actId="20577"/>
        <pc:sldMkLst>
          <pc:docMk/>
          <pc:sldMk cId="0" sldId="385"/>
        </pc:sldMkLst>
      </pc:sldChg>
      <pc:sldChg chg="modNotesTx">
        <pc:chgData name="Emil Lopez" userId="a1f944ac-5f27-44a2-84bb-96748bafd2df" providerId="ADAL" clId="{963E47C5-B4F0-42F1-BA32-8D74C4D13165}" dt="2024-08-13T21:23:13.210" v="415" actId="20577"/>
        <pc:sldMkLst>
          <pc:docMk/>
          <pc:sldMk cId="0" sldId="396"/>
        </pc:sldMkLst>
      </pc:sldChg>
      <pc:sldChg chg="modNotesTx">
        <pc:chgData name="Emil Lopez" userId="a1f944ac-5f27-44a2-84bb-96748bafd2df" providerId="ADAL" clId="{963E47C5-B4F0-42F1-BA32-8D74C4D13165}" dt="2024-08-13T21:06:59.247" v="112" actId="20577"/>
        <pc:sldMkLst>
          <pc:docMk/>
          <pc:sldMk cId="1507839813" sldId="397"/>
        </pc:sldMkLst>
      </pc:sldChg>
      <pc:sldChg chg="modNotesTx">
        <pc:chgData name="Emil Lopez" userId="a1f944ac-5f27-44a2-84bb-96748bafd2df" providerId="ADAL" clId="{963E47C5-B4F0-42F1-BA32-8D74C4D13165}" dt="2024-08-13T21:03:58.229" v="13" actId="113"/>
        <pc:sldMkLst>
          <pc:docMk/>
          <pc:sldMk cId="0" sldId="402"/>
        </pc:sldMkLst>
      </pc:sldChg>
      <pc:sldChg chg="modNotesTx">
        <pc:chgData name="Emil Lopez" userId="a1f944ac-5f27-44a2-84bb-96748bafd2df" providerId="ADAL" clId="{963E47C5-B4F0-42F1-BA32-8D74C4D13165}" dt="2024-08-13T21:10:41.841" v="383" actId="5793"/>
        <pc:sldMkLst>
          <pc:docMk/>
          <pc:sldMk cId="0" sldId="403"/>
        </pc:sldMkLst>
      </pc:sldChg>
      <pc:sldChg chg="modNotesTx">
        <pc:chgData name="Emil Lopez" userId="a1f944ac-5f27-44a2-84bb-96748bafd2df" providerId="ADAL" clId="{963E47C5-B4F0-42F1-BA32-8D74C4D13165}" dt="2024-08-13T21:21:40.170" v="388" actId="6549"/>
        <pc:sldMkLst>
          <pc:docMk/>
          <pc:sldMk cId="0" sldId="406"/>
        </pc:sldMkLst>
      </pc:sldChg>
      <pc:sldChg chg="modNotesTx">
        <pc:chgData name="Emil Lopez" userId="a1f944ac-5f27-44a2-84bb-96748bafd2df" providerId="ADAL" clId="{963E47C5-B4F0-42F1-BA32-8D74C4D13165}" dt="2024-08-13T21:23:06.627" v="413" actId="113"/>
        <pc:sldMkLst>
          <pc:docMk/>
          <pc:sldMk cId="0" sldId="408"/>
        </pc:sldMkLst>
      </pc:sldChg>
      <pc:sldChg chg="modNotesTx">
        <pc:chgData name="Emil Lopez" userId="a1f944ac-5f27-44a2-84bb-96748bafd2df" providerId="ADAL" clId="{963E47C5-B4F0-42F1-BA32-8D74C4D13165}" dt="2024-08-13T21:20:48.684" v="387" actId="6549"/>
        <pc:sldMkLst>
          <pc:docMk/>
          <pc:sldMk cId="1377609705" sldId="411"/>
        </pc:sldMkLst>
      </pc:sldChg>
      <pc:sldChg chg="modNotesTx">
        <pc:chgData name="Emil Lopez" userId="a1f944ac-5f27-44a2-84bb-96748bafd2df" providerId="ADAL" clId="{963E47C5-B4F0-42F1-BA32-8D74C4D13165}" dt="2024-08-13T21:03:20.279" v="10" actId="20577"/>
        <pc:sldMkLst>
          <pc:docMk/>
          <pc:sldMk cId="1190632209" sldId="41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outhwestranches.sharepoint.com/sites/FinDocs/Docs/FINADMIN/BUDGET/FY24-25/Proposed%20Budget%20FY%2025/Budget%20Workshop%20Presentation%20-%20Cha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b="1" i="0" baseline="0" dirty="0">
                <a:solidFill>
                  <a:srgbClr val="00B050"/>
                </a:solidFill>
                <a:effectLst/>
              </a:rPr>
              <a:t>Where do the Funds Come From?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/>
            </a:pPr>
            <a:r>
              <a:rPr lang="en-US" sz="1800" b="1" i="0" baseline="0" dirty="0">
                <a:effectLst/>
              </a:rPr>
              <a:t>TOTAL GENERAL FUND BY FUNCTION: $22,898,669</a:t>
            </a:r>
          </a:p>
        </c:rich>
      </c:tx>
      <c:layout>
        <c:manualLayout>
          <c:xMode val="edge"/>
          <c:yMode val="edge"/>
          <c:x val="0.17117771945173521"/>
          <c:y val="6.1625049957904875E-3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22665500145817"/>
          <c:y val="0.11703059827252088"/>
          <c:w val="0.58716710411198603"/>
          <c:h val="0.739673992910441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plosion val="22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09-4F1D-9D4E-8DCA786244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09-4F1D-9D4E-8DCA786244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09-4F1D-9D4E-8DCA786244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09-4F1D-9D4E-8DCA786244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009-4F1D-9D4E-8DCA786244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009-4F1D-9D4E-8DCA786244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009-4F1D-9D4E-8DCA786244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'General Fund Data'!$B$1:$B$9</c:f>
              <c:strCache>
                <c:ptCount val="9"/>
                <c:pt idx="0">
                  <c:v>Appropriated Fund Balance</c:v>
                </c:pt>
                <c:pt idx="1">
                  <c:v>Fines and Forfeitures </c:v>
                </c:pt>
                <c:pt idx="2">
                  <c:v>Interfund Transfers</c:v>
                </c:pt>
                <c:pt idx="3">
                  <c:v>Service/Misc. Revenues </c:v>
                </c:pt>
                <c:pt idx="4">
                  <c:v>Permits and Licensing </c:v>
                </c:pt>
                <c:pt idx="5">
                  <c:v>Franchise and Utility Taxes</c:v>
                </c:pt>
                <c:pt idx="6">
                  <c:v>Intergovernmental </c:v>
                </c:pt>
                <c:pt idx="7">
                  <c:v>Special Assessment Revenue</c:v>
                </c:pt>
                <c:pt idx="8">
                  <c:v>Ad Valorem (Property) Revenue</c:v>
                </c:pt>
              </c:strCache>
            </c:strRef>
          </c:cat>
          <c:val>
            <c:numRef>
              <c:f>'General Fund Data'!$C$1:$C$9</c:f>
              <c:numCache>
                <c:formatCode>"$"#,##0_);[Red]\("$"#,##0\)</c:formatCode>
                <c:ptCount val="9"/>
                <c:pt idx="0">
                  <c:v>612070</c:v>
                </c:pt>
                <c:pt idx="1">
                  <c:v>170813</c:v>
                </c:pt>
                <c:pt idx="2">
                  <c:v>306990</c:v>
                </c:pt>
                <c:pt idx="3">
                  <c:v>746947</c:v>
                </c:pt>
                <c:pt idx="4">
                  <c:v>2183893</c:v>
                </c:pt>
                <c:pt idx="5">
                  <c:v>2064270</c:v>
                </c:pt>
                <c:pt idx="6">
                  <c:v>4397629</c:v>
                </c:pt>
                <c:pt idx="7">
                  <c:v>3236225</c:v>
                </c:pt>
                <c:pt idx="8">
                  <c:v>9179832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009-4F1D-9D4E-8DCA786244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1781896"/>
        <c:axId val="431785032"/>
      </c:barChart>
      <c:valAx>
        <c:axId val="431785032"/>
        <c:scaling>
          <c:orientation val="minMax"/>
        </c:scaling>
        <c:delete val="0"/>
        <c:axPos val="b"/>
        <c:majorGridlines>
          <c:spPr>
            <a:ln w="12700" cap="rnd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132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781896"/>
        <c:crosses val="autoZero"/>
        <c:crossBetween val="between"/>
        <c:minorUnit val="200000"/>
      </c:valAx>
      <c:catAx>
        <c:axId val="431781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7850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</a:t>
            </a:r>
            <a:r>
              <a:rPr lang="en-US" baseline="0"/>
              <a:t> GENERAL FUND EXPENDITURES: $22,898,669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DF5-4BA9-9201-ED2C2EBAC9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DF5-4BA9-9201-ED2C2EBAC9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DF5-4BA9-9201-ED2C2EBAC9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DF5-4BA9-9201-ED2C2EBAC90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DF5-4BA9-9201-ED2C2EBAC90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DF5-4BA9-9201-ED2C2EBAC90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DF5-4BA9-9201-ED2C2EBAC90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DF5-4BA9-9201-ED2C2EBAC90B}"/>
              </c:ext>
            </c:extLst>
          </c:dPt>
          <c:dLbls>
            <c:dLbl>
              <c:idx val="0"/>
              <c:layout>
                <c:manualLayout>
                  <c:x val="-3.9829302987197723E-2"/>
                  <c:y val="0.291588785046728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7D3D72-15AD-437D-B49E-D39D003B7965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
$12,337,788 or 53.88%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F5-4BA9-9201-ED2C2EBAC90B}"/>
                </c:ext>
              </c:extLst>
            </c:dLbl>
            <c:dLbl>
              <c:idx val="1"/>
              <c:layout>
                <c:manualLayout>
                  <c:x val="-1.517306780464677E-2"/>
                  <c:y val="3.23987538940808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4B7176E-2C74-4DD9-9B68-F6FE27B3496E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$2,278,211 or 9.95%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F5-4BA9-9201-ED2C2EBAC90B}"/>
                </c:ext>
              </c:extLst>
            </c:dLbl>
            <c:dLbl>
              <c:idx val="2"/>
              <c:layout>
                <c:manualLayout>
                  <c:x val="-5.5002370791844488E-2"/>
                  <c:y val="2.49221183800622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9AB69A-BC08-4736-A5D2-362CF54CF2A7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$701,500 or 3.06%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DF5-4BA9-9201-ED2C2EBAC90B}"/>
                </c:ext>
              </c:extLst>
            </c:dLbl>
            <c:dLbl>
              <c:idx val="3"/>
              <c:layout>
                <c:manualLayout>
                  <c:x val="-1.5173067804646754E-2"/>
                  <c:y val="9.968847352025012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37436EA-7AF9-4FFD-9990-12878901B1C0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$819,246 or 3.58%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F5-4BA9-9201-ED2C2EBAC90B}"/>
                </c:ext>
              </c:extLst>
            </c:dLbl>
            <c:dLbl>
              <c:idx val="4"/>
              <c:layout>
                <c:manualLayout>
                  <c:x val="-2.2759601706970136E-2"/>
                  <c:y val="-2.49221183800623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364FAB-0C8B-42F7-8A52-79774678A45A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$303,900 or 1.33%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DF5-4BA9-9201-ED2C2EBAC90B}"/>
                </c:ext>
              </c:extLst>
            </c:dLbl>
            <c:dLbl>
              <c:idx val="5"/>
              <c:layout>
                <c:manualLayout>
                  <c:x val="3.9857677818722166E-3"/>
                  <c:y val="-1.74454828660436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AC57BC-C60C-4EF2-A45A-674B18083D64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$2,473,788 or 10.80%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DF5-4BA9-9201-ED2C2EBAC90B}"/>
                </c:ext>
              </c:extLst>
            </c:dLbl>
            <c:dLbl>
              <c:idx val="6"/>
              <c:layout>
                <c:manualLayout>
                  <c:x val="-1.8966334755808441E-2"/>
                  <c:y val="-1.99376947040498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C03EDA-2DC0-4A92-92F7-7DCB1640F203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$212,750 or 0.93%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DF5-4BA9-9201-ED2C2EBAC90B}"/>
                </c:ext>
              </c:extLst>
            </c:dLbl>
            <c:dLbl>
              <c:idx val="7"/>
              <c:layout>
                <c:manualLayout>
                  <c:x val="-2.2759601706970129E-2"/>
                  <c:y val="-1.49532710280373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04BDD6F-D27E-434B-8E40-0F80EE0D609E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$3,771,486 or 16.47%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DF5-4BA9-9201-ED2C2EBAC90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'[Budget Workshop Presentation - Chart.xlsx]Sheet1'!$D$7:$D$14</c:f>
              <c:strCache>
                <c:ptCount val="8"/>
                <c:pt idx="0">
                  <c:v>OPERATING EXPENSES</c:v>
                </c:pt>
                <c:pt idx="1">
                  <c:v>PERSONNEL EXPENSES</c:v>
                </c:pt>
                <c:pt idx="2">
                  <c:v>NON-OPERATING EXPENSES</c:v>
                </c:pt>
                <c:pt idx="3">
                  <c:v>DEBT SERVICE TRANSFERS</c:v>
                </c:pt>
                <c:pt idx="4">
                  <c:v>VFD TRANSFERS</c:v>
                </c:pt>
                <c:pt idx="5">
                  <c:v>TRANSPORTATION TRANSFERS</c:v>
                </c:pt>
                <c:pt idx="6">
                  <c:v>CAPITAL PROJECTS TRANSFERS</c:v>
                </c:pt>
                <c:pt idx="7">
                  <c:v>CAPITAL OUTLAY</c:v>
                </c:pt>
              </c:strCache>
            </c:strRef>
          </c:cat>
          <c:val>
            <c:numRef>
              <c:f>'[Budget Workshop Presentation - Chart.xlsx]Sheet1'!$E$7:$E$14</c:f>
              <c:numCache>
                <c:formatCode>_("$"* #,##0.00_);_("$"* \(#,##0.00\);_("$"* "-"??_);_(@_)</c:formatCode>
                <c:ptCount val="8"/>
                <c:pt idx="0">
                  <c:v>12337788</c:v>
                </c:pt>
                <c:pt idx="1">
                  <c:v>2278211</c:v>
                </c:pt>
                <c:pt idx="2">
                  <c:v>701500</c:v>
                </c:pt>
                <c:pt idx="3">
                  <c:v>819246</c:v>
                </c:pt>
                <c:pt idx="4">
                  <c:v>303900</c:v>
                </c:pt>
                <c:pt idx="5">
                  <c:v>2473788</c:v>
                </c:pt>
                <c:pt idx="6">
                  <c:v>212750</c:v>
                </c:pt>
                <c:pt idx="7">
                  <c:v>3771486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DF5-4BA9-9201-ED2C2EBAC90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1DF5-4BA9-9201-ED2C2EBAC9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1DF5-4BA9-9201-ED2C2EBAC9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1DF5-4BA9-9201-ED2C2EBAC9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1DF5-4BA9-9201-ED2C2EBAC90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1DF5-4BA9-9201-ED2C2EBAC90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1DF5-4BA9-9201-ED2C2EBAC90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1DF5-4BA9-9201-ED2C2EBAC90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1DF5-4BA9-9201-ED2C2EBAC90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1DF5-4BA9-9201-ED2C2EBAC90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1DF5-4BA9-9201-ED2C2EBAC90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6-1DF5-4BA9-9201-ED2C2EBAC90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8-1DF5-4BA9-9201-ED2C2EBAC90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A-1DF5-4BA9-9201-ED2C2EBAC90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C-1DF5-4BA9-9201-ED2C2EBAC90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E-1DF5-4BA9-9201-ED2C2EBAC90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0-1DF5-4BA9-9201-ED2C2EBAC90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'[Budget Workshop Presentation - Chart.xlsx]Sheet1'!$D$7:$D$14</c:f>
              <c:strCache>
                <c:ptCount val="8"/>
                <c:pt idx="0">
                  <c:v>OPERATING EXPENSES</c:v>
                </c:pt>
                <c:pt idx="1">
                  <c:v>PERSONNEL EXPENSES</c:v>
                </c:pt>
                <c:pt idx="2">
                  <c:v>NON-OPERATING EXPENSES</c:v>
                </c:pt>
                <c:pt idx="3">
                  <c:v>DEBT SERVICE TRANSFERS</c:v>
                </c:pt>
                <c:pt idx="4">
                  <c:v>VFD TRANSFERS</c:v>
                </c:pt>
                <c:pt idx="5">
                  <c:v>TRANSPORTATION TRANSFERS</c:v>
                </c:pt>
                <c:pt idx="6">
                  <c:v>CAPITAL PROJECTS TRANSFERS</c:v>
                </c:pt>
                <c:pt idx="7">
                  <c:v>CAPITAL OUTLAY</c:v>
                </c:pt>
              </c:strCache>
            </c:strRef>
          </c:cat>
          <c:val>
            <c:numRef>
              <c:f>'[Budget Workshop Presentation - Chart.xlsx]Sheet1'!$F$7:$F$14</c:f>
              <c:numCache>
                <c:formatCode>0.00%</c:formatCode>
                <c:ptCount val="8"/>
                <c:pt idx="0">
                  <c:v>0.53879935117626265</c:v>
                </c:pt>
                <c:pt idx="1">
                  <c:v>9.9490979148176686E-2</c:v>
                </c:pt>
                <c:pt idx="2">
                  <c:v>3.0634968346850203E-2</c:v>
                </c:pt>
                <c:pt idx="3">
                  <c:v>3.5777013939107115E-2</c:v>
                </c:pt>
                <c:pt idx="4">
                  <c:v>1.3271513728592697E-2</c:v>
                </c:pt>
                <c:pt idx="5">
                  <c:v>0.10803195591848591</c:v>
                </c:pt>
                <c:pt idx="6">
                  <c:v>9.290933023225062E-3</c:v>
                </c:pt>
                <c:pt idx="7">
                  <c:v>0.16470328471929963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1DF5-4BA9-9201-ED2C2EBAC90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506465363809"/>
          <c:y val="3.6683086277026024E-2"/>
          <c:w val="0.92325836531447569"/>
          <c:h val="0.8026663073320746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Residential 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666666666666692E-2"/>
                  <c:y val="5.5555555555555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EE-4FA4-87D5-DE32DBD5488F}"/>
                </c:ext>
              </c:extLst>
            </c:dLbl>
            <c:dLbl>
              <c:idx val="1"/>
              <c:layout>
                <c:manualLayout>
                  <c:x val="-5.118469904533611E-2"/>
                  <c:y val="8.3769784391986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EE-4FA4-87D5-DE32DBD5488F}"/>
                </c:ext>
              </c:extLst>
            </c:dLbl>
            <c:dLbl>
              <c:idx val="2"/>
              <c:layout>
                <c:manualLayout>
                  <c:x val="-5.8333333333333334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EE-4FA4-87D5-DE32DBD5488F}"/>
                </c:ext>
              </c:extLst>
            </c:dLbl>
            <c:dLbl>
              <c:idx val="3"/>
              <c:layout>
                <c:manualLayout>
                  <c:x val="-5.022884042805302E-2"/>
                  <c:y val="9.14241713622369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B00367-5670-4DB7-BEFF-16D27BB15F3C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rgbClr val="00B0F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429452489645369E-2"/>
                      <c:h val="6.42920394661316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DEE-4FA4-87D5-DE32DBD5488F}"/>
                </c:ext>
              </c:extLst>
            </c:dLbl>
            <c:dLbl>
              <c:idx val="4"/>
              <c:layout>
                <c:manualLayout>
                  <c:x val="-5.2593801169704822E-2"/>
                  <c:y val="9.1424171362236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EE-4FA4-87D5-DE32DBD54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Proposed FY 2025</c:v>
                </c:pt>
              </c:strCache>
            </c:strRef>
          </c:cat>
          <c:val>
            <c:numRef>
              <c:f>Sheet1!$B$2:$F$2</c:f>
              <c:numCache>
                <c:formatCode>"$"#,##0.00</c:formatCode>
                <c:ptCount val="5"/>
                <c:pt idx="0">
                  <c:v>629.14</c:v>
                </c:pt>
                <c:pt idx="1">
                  <c:v>690</c:v>
                </c:pt>
                <c:pt idx="2">
                  <c:v>764.44</c:v>
                </c:pt>
                <c:pt idx="3">
                  <c:v>758.63</c:v>
                </c:pt>
                <c:pt idx="4">
                  <c:v>758.63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EE-4FA4-87D5-DE32DBD5488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Acreage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526174020150441E-2"/>
                  <c:y val="-5.7966416728472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EE-4FA4-87D5-DE32DBD5488F}"/>
                </c:ext>
              </c:extLst>
            </c:dLbl>
            <c:dLbl>
              <c:idx val="1"/>
              <c:layout>
                <c:manualLayout>
                  <c:x val="-0.05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EE-4FA4-87D5-DE32DBD5488F}"/>
                </c:ext>
              </c:extLst>
            </c:dLbl>
            <c:dLbl>
              <c:idx val="2"/>
              <c:layout>
                <c:manualLayout>
                  <c:x val="-5.0909680930224396E-2"/>
                  <c:y val="-6.5989018343567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EE-4FA4-87D5-DE32DBD5488F}"/>
                </c:ext>
              </c:extLst>
            </c:dLbl>
            <c:dLbl>
              <c:idx val="3"/>
              <c:layout>
                <c:manualLayout>
                  <c:x val="-3.0672565577679566E-2"/>
                  <c:y val="-7.08060566307456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7CB85-0CDC-4249-B099-1A606D8DB177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rgbClr val="00B0F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DEE-4FA4-87D5-DE32DBD5488F}"/>
                </c:ext>
              </c:extLst>
            </c:dLbl>
            <c:dLbl>
              <c:idx val="4"/>
              <c:layout>
                <c:manualLayout>
                  <c:x val="-5.0266874848228033E-2"/>
                  <c:y val="-7.1526290192200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EE-4FA4-87D5-DE32DBD54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Proposed FY 2025</c:v>
                </c:pt>
              </c:strCache>
            </c:strRef>
          </c:cat>
          <c:val>
            <c:numRef>
              <c:f>Sheet1!$B$3:$F$3</c:f>
              <c:numCache>
                <c:formatCode>"$"#,##0.00</c:formatCode>
                <c:ptCount val="5"/>
                <c:pt idx="0">
                  <c:v>84.76</c:v>
                </c:pt>
                <c:pt idx="1">
                  <c:v>75.959999999999994</c:v>
                </c:pt>
                <c:pt idx="2">
                  <c:v>126.04</c:v>
                </c:pt>
                <c:pt idx="3">
                  <c:v>89.11</c:v>
                </c:pt>
                <c:pt idx="4">
                  <c:v>89.11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DEE-4FA4-87D5-DE32DBD54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942808"/>
        <c:axId val="468946336"/>
      </c:lineChart>
      <c:catAx>
        <c:axId val="46894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946336"/>
        <c:crosses val="autoZero"/>
        <c:auto val="1"/>
        <c:lblAlgn val="ctr"/>
        <c:lblOffset val="100"/>
        <c:noMultiLvlLbl val="0"/>
      </c:catAx>
      <c:valAx>
        <c:axId val="46894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602B"/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94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19985620512606"/>
          <c:y val="0.90576541405301148"/>
          <c:w val="0.34855776819659856"/>
          <c:h val="9.42345859469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D5B470-E903-45B0-AD44-40D2663AE754}" type="datetime1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E4BBD3-37F6-4EF1-8A23-AD1F9F006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10378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4F2BB2-1AEE-4A91-A331-5CB3F4E43DE2}" type="datetime1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A22D28-06A1-4DC5-87BB-C3B9E1635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87154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96B7B-00A2-4710-C3BD-9E79891BEDA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A1E26CB3-EE4D-41BC-8EFE-8159BECE96C0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EFE6EB8A-AE31-4163-B62F-D3545D4B7A9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5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2C9DD-6492-0BBA-36A9-CE0D71C79E1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6559F022-5BF0-44BF-B72A-2018A2A7E434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609A018-3100-4767-4A75-FE835C33E6D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60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77F0F-A6FB-BA95-701C-F323128DDF9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A7E471A-65D0-4ADA-A945-C7C8EAFE254C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5F1942B4-7C96-E88E-0727-9D0AF9CF3D2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59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052513" y="1541463"/>
            <a:ext cx="7391401" cy="4159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8872AD-F4CD-C327-1429-BE8857EB424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DEA6263-B2F5-4E72-8CC0-B5532F0C7D82}" type="datetime1">
              <a:rPr lang="en-US" smtClean="0"/>
              <a:t>4/14/2025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11A60-AB30-24FD-A246-0D18DD700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22D28-06A1-4DC5-87BB-C3B9E163568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0622C60-C054-4CAA-82BE-4D22478FF90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81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>
                <a:solidFill>
                  <a:schemeClr val="tx1"/>
                </a:solidFill>
              </a:rPr>
              <a:t>1.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FA8A-3F30-0236-2B7F-DA852DAC1E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542529E-F841-4666-803E-61A4FD6A4195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50DBAAAD-D381-34C9-1EA3-CC2F16591D2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60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55448-5DB6-8F2B-4F7E-BFF169732D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19B5A4B-F4E4-4827-A5AF-CED0AAE03F80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55BA033-C478-2732-38DD-DF7E80C05C6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65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3E097-A1A3-DFA9-F66D-156992B01BE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22EBA4D-28DF-4C19-9802-FC67016FE1E8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C3961CE-7A75-921A-7C01-541F7865CD7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44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08E13-496E-4571-8122-AF7B5B7C1D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3DD83-BA6E-CE3D-3EE8-777170E924E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CAFE9C1-48BA-4717-B370-C49E4EFBE95A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BB1AF0F-D74B-766F-8ABD-9C2E9193970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9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65263" y="923925"/>
            <a:ext cx="8216901" cy="4622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0DC0F80-67DF-42CF-B40C-1F5F6175504E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9002B5-3D2C-34EE-6A94-E131B37223D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543A34D-D039-43AF-BE99-332EFBA7B5BD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F38D34E-7C53-BC7F-8DB1-4860A63BC8F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7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D581E-E133-90F8-0A82-D7390036CFB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22D7E45-EE0F-4025-A415-98A2E4DE0794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5B56F2AB-F5F4-A556-0D92-0928C3817E3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57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052513" y="1541463"/>
            <a:ext cx="7391401" cy="4159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A2886-DEC6-F9A1-938C-C3E3A20A600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0D68B12-16E3-4ACE-853F-6A6471137F08}" type="datetime1">
              <a:rPr lang="en-US" smtClean="0"/>
              <a:t>4/14/2025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E0C4A-336E-2630-E776-8D8C73044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22D28-06A1-4DC5-87BB-C3B9E163568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B617414-9549-DD6A-BDDA-B781CCA8A7F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9E9F1D-9576-909B-5A53-01D6EF62C88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A803353-A4DA-4D72-91C0-4E8AA7405B92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C5482A4E-234A-CE3D-F6B2-E93BDFADAED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44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24972D-0A6F-F846-5591-409F9756A74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4C17BC0-579E-41AE-9506-ED71CA8D8113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3D59BA2F-3BA5-B527-5D4B-20888A886AD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71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7C5708-8379-375E-B6C3-DB924C6B7BC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EB7CFAC-D6F7-4E55-97CD-FDD0045229B9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126AC85A-8EF8-CA70-B5DB-DBB9C561647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45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65263" y="923925"/>
            <a:ext cx="8216901" cy="4622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u="sng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6E8256A-5D96-4D89-9ACE-B6F0C2D462A0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52088-B257-F811-F4FF-537D76160ED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62A17CE-FE4C-4B80-BA77-B491F80D2208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0A4C6125-41BB-5335-8141-092D5A23344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54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9C8E4-8EA0-473D-5456-D1259B8CFD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BFA622B-CF9E-45A8-B2A4-E284EB7C0DA2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2553963-48FE-44A2-DA58-8A5460522D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3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6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1A39D-1D0E-4D7A-59EA-B6049F09C13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5B1E4D1-E777-4A16-B171-0932FBE01A14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DF1D00E-5F2F-F59C-6AAA-02623A3B7FD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9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7C2D58-4E27-FC9F-DDB0-DD74755DA73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4193F98-AA97-4F23-B8BD-CE174AF97108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FA99BA1-5EFB-E32D-CB1D-FFF4D1D1E26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13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C645-F1EF-E94D-97EA-CE7223FA78A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53FB4E4-94D8-4A24-A999-2545E73CCB9A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71464B2-65A5-3AFD-7FFC-744B50A03EE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31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0E634-6138-98F9-0120-BEBE9C5CE31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72B7ED9-7849-4202-89CE-1116B377857D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D8F0048-C246-B28A-843B-756EDA88B8B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27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5BEDA91-E270-4347-9020-74203CC00ED9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B0CB7-AD1D-C357-1840-98AFF4619DD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C5FA88-516F-4D95-B359-4103DFE3BD18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D29F42A-0409-49FD-6AD4-8701A4470C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4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592C10-6167-412B-838A-E9C13CF324B8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9A203-8B0C-4215-A769-C6CE233376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8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779CD-500F-4030-99AF-3D3CCD5095DB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EF47-21DF-44D5-8A83-C2A219553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3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DC514-5561-46AB-AA7E-1392D5A6F48F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EF47-21DF-44D5-8A83-C2A219553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270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E027D9-2C0D-406E-BF45-DD850A963FC3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EF47-21DF-44D5-8A83-C2A219553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96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7AAB79-C6A2-4050-AA90-8514C6D881B8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EF47-21DF-44D5-8A83-C2A219553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205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65EE9-3097-4F87-B72B-AEACE6DAD2DE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EF47-21DF-44D5-8A83-C2A219553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47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00B08-E90B-4D89-B7D8-AF4B4825F2E5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3DF61-0856-47C4-BE10-7EAA721E0F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12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93776-382A-4935-95E0-482450FB2FCA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BC771-97EA-48C5-B7DE-113AE9CE1F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1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18A5F-9DEE-4E83-80AA-777B8ABEB909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A5DB3-69A9-4A85-96E0-CD31E43EC6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7927F-6FE2-4688-8A63-3A5F9B0907B8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39FA-C3AC-46D6-B7CF-8319282C04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0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294D8-BD0C-4D30-A6B9-78AE0C747312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16835-58C8-466C-BC7F-CA639535AA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0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D2B31-D671-4BDF-AEF5-391F838A981D}" type="datetime1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B6ACE-9CA3-4D34-B127-1E451B1C33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4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AE9090-79CE-4170-B42E-DF26D717E455}" type="datetime1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CECB7-52BD-46DA-B96E-DC1948412C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2D724E-AAC0-431C-9F73-F37A3DA8FE18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43912-C17D-4F6F-9B93-C050513D0C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7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CDADD-9AA6-44B7-9442-CBB324CF9947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2382D-4741-4B91-8FAB-65A5594DFC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1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BC35B4-9AEF-4D25-85D3-BE924487FFC1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84D97-9D7E-45BE-8FE5-8A56712191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3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93AB7E-74B4-4FC5-83DA-37A1EFCC4ABB}" type="datetime1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2B3EF47-21DF-44D5-8A83-C2A219553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6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  <p:sldLayoutId id="2147484174" r:id="rId13"/>
    <p:sldLayoutId id="2147484175" r:id="rId14"/>
    <p:sldLayoutId id="2147484176" r:id="rId15"/>
    <p:sldLayoutId id="214748417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504709" y="2182646"/>
            <a:ext cx="8275899" cy="62787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400">
                <a:solidFill>
                  <a:schemeClr val="tx1"/>
                </a:solidFill>
              </a:rPr>
              <a:t>Town of Southwest Ranches, FL 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2103020" y="2828313"/>
            <a:ext cx="7407797" cy="30361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en-US" altLang="en-US" sz="7200" dirty="0">
                <a:solidFill>
                  <a:schemeClr val="tx1"/>
                </a:solidFill>
              </a:rPr>
              <a:t>   Fiscal Year 2024/2025</a:t>
            </a:r>
          </a:p>
          <a:p>
            <a:pPr eaLnBrk="1" hangingPunct="1"/>
            <a:endParaRPr lang="en-US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5707F-8465-474D-A31F-F795AFAB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0311" y="6199370"/>
            <a:ext cx="683339" cy="283318"/>
          </a:xfrm>
        </p:spPr>
        <p:txBody>
          <a:bodyPr/>
          <a:lstStyle/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1027" name="Picture 3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22" y="382841"/>
            <a:ext cx="1355756" cy="163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D799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EBD7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Subtitle 4">
            <a:extLst>
              <a:ext uri="{FF2B5EF4-FFF2-40B4-BE49-F238E27FC236}">
                <a16:creationId xmlns:a16="http://schemas.microsoft.com/office/drawing/2014/main" id="{390FACE5-9C71-E57E-3303-FB67924E6C2B}"/>
              </a:ext>
            </a:extLst>
          </p:cNvPr>
          <p:cNvSpPr txBox="1">
            <a:spLocks/>
          </p:cNvSpPr>
          <p:nvPr/>
        </p:nvSpPr>
        <p:spPr>
          <a:xfrm>
            <a:off x="2743200" y="4191000"/>
            <a:ext cx="7086600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</a:rPr>
              <a:t>Proposed Budget Workshop</a:t>
            </a:r>
          </a:p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</a:rPr>
              <a:t> Town Hall Council Chambers </a:t>
            </a:r>
          </a:p>
          <a:p>
            <a:pPr>
              <a:defRPr/>
            </a:pPr>
            <a:r>
              <a:rPr lang="en-US" sz="4400" b="1" dirty="0">
                <a:solidFill>
                  <a:schemeClr val="tx1"/>
                </a:solidFill>
              </a:rPr>
              <a:t>Tuesday, August 13, 2024 @ 7:00pm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endParaRPr lang="en-US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38640" y="69505"/>
            <a:ext cx="78568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Municipal Millage Rate Comparisons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dirty="0">
                <a:solidFill>
                  <a:schemeClr val="tx2"/>
                </a:solidFill>
                <a:latin typeface="Arial" panose="020B0604020202020204" pitchFamily="34" charset="0"/>
              </a:rPr>
              <a:t>(ranked by FY 2025 PROPOSED COMBINED MILLAGES) Continue</a:t>
            </a: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47D6A-D3F1-4B8B-A2BF-1AB502FD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0720" y="6209838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BF7F9E-CBD1-FCFC-E34A-9BF4BE2B2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847105"/>
              </p:ext>
            </p:extLst>
          </p:nvPr>
        </p:nvGraphicFramePr>
        <p:xfrm>
          <a:off x="893852" y="822960"/>
          <a:ext cx="8712485" cy="5386875"/>
        </p:xfrm>
        <a:graphic>
          <a:graphicData uri="http://schemas.openxmlformats.org/drawingml/2006/table">
            <a:tbl>
              <a:tblPr/>
              <a:tblGrid>
                <a:gridCol w="757607">
                  <a:extLst>
                    <a:ext uri="{9D8B030D-6E8A-4147-A177-3AD203B41FA5}">
                      <a16:colId xmlns:a16="http://schemas.microsoft.com/office/drawing/2014/main" val="2627594837"/>
                    </a:ext>
                  </a:extLst>
                </a:gridCol>
                <a:gridCol w="3485620">
                  <a:extLst>
                    <a:ext uri="{9D8B030D-6E8A-4147-A177-3AD203B41FA5}">
                      <a16:colId xmlns:a16="http://schemas.microsoft.com/office/drawing/2014/main" val="46364055"/>
                    </a:ext>
                  </a:extLst>
                </a:gridCol>
                <a:gridCol w="2311685">
                  <a:extLst>
                    <a:ext uri="{9D8B030D-6E8A-4147-A177-3AD203B41FA5}">
                      <a16:colId xmlns:a16="http://schemas.microsoft.com/office/drawing/2014/main" val="1783662591"/>
                    </a:ext>
                  </a:extLst>
                </a:gridCol>
                <a:gridCol w="2157573">
                  <a:extLst>
                    <a:ext uri="{9D8B030D-6E8A-4147-A177-3AD203B41FA5}">
                      <a16:colId xmlns:a16="http://schemas.microsoft.com/office/drawing/2014/main" val="873386674"/>
                    </a:ext>
                  </a:extLst>
                </a:gridCol>
              </a:tblGrid>
              <a:tr h="8778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Rank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Municipality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FY24 Adopted Operating and Debt Millage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FY25 Proposed Operating and Debt Millage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12778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SUNRISE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6.3999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6.3731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55420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LAZY LAKE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745123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SEA RANCH LAKES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985323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WILTON MANORS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6.0289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6.7142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583246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COCONUT CREEK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6.4463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6.9463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911410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MIRAMAR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7.1172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7.1172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482909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NORTH LAUDERDALE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7.4000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7.4000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2423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TAMARAC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7.4312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09055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MARGATE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7.6004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7.5667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208522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HOLLYWOOD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8.0846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8.0132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44503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WEST PARK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8.2000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112971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HALLANDALE BEACH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8.6647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8.3822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212485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PEMBROKE PARK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8.5000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696286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LAUDERDALE LAKES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9.3350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9.0910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23481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LAUDERHILL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9.4887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9.1710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6436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413269" y="2011196"/>
            <a:ext cx="8275899" cy="62787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dirty="0">
                <a:solidFill>
                  <a:schemeClr val="tx1"/>
                </a:solidFill>
              </a:rPr>
              <a:t>Town of Southwest Ranches, FL 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2559982" y="2650522"/>
            <a:ext cx="5578178" cy="30361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1900" dirty="0">
                <a:solidFill>
                  <a:schemeClr val="tx1"/>
                </a:solidFill>
              </a:rPr>
              <a:t> Fiscal Year 2024/2025: August 13, 2024, Budget Workshop</a:t>
            </a:r>
          </a:p>
          <a:p>
            <a:pPr eaLnBrk="1" hangingPunct="1"/>
            <a:endParaRPr lang="en-US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5707F-8465-474D-A31F-F795AFAB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0311" y="6199370"/>
            <a:ext cx="683339" cy="283318"/>
          </a:xfrm>
        </p:spPr>
        <p:txBody>
          <a:bodyPr/>
          <a:lstStyle/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920046" y="3181978"/>
            <a:ext cx="8769122" cy="12926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solidFill>
                <a:schemeClr val="tx1"/>
              </a:solidFill>
            </a:endParaRPr>
          </a:p>
          <a:p>
            <a:pPr algn="r">
              <a:lnSpc>
                <a:spcPts val="18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000" dirty="0">
                <a:solidFill>
                  <a:schemeClr val="tx1"/>
                </a:solidFill>
              </a:rPr>
              <a:t>Fire Assessment</a:t>
            </a:r>
            <a:r>
              <a:rPr lang="en-US" altLang="en-US" dirty="0">
                <a:solidFill>
                  <a:schemeClr val="tx1"/>
                </a:solidFill>
              </a:rPr>
              <a:t>                                  </a:t>
            </a:r>
            <a:r>
              <a:rPr lang="en-US" altLang="en-US" b="1" dirty="0">
                <a:solidFill>
                  <a:schemeClr val="tx1"/>
                </a:solidFill>
              </a:rPr>
              <a:t>		</a:t>
            </a:r>
          </a:p>
          <a:p>
            <a:pPr>
              <a:lnSpc>
                <a:spcPts val="1800"/>
              </a:lnSpc>
              <a:spcBef>
                <a:spcPct val="0"/>
              </a:spcBef>
              <a:buClrTx/>
              <a:buSzTx/>
              <a:buNone/>
            </a:pPr>
            <a:endParaRPr lang="en-US" altLang="en-US" b="1" dirty="0">
              <a:solidFill>
                <a:schemeClr val="tx1"/>
              </a:solidFill>
            </a:endParaRPr>
          </a:p>
          <a:p>
            <a:pPr>
              <a:lnSpc>
                <a:spcPts val="18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ts val="1800"/>
              </a:lnSpc>
              <a:spcBef>
                <a:spcPct val="0"/>
              </a:spcBef>
              <a:buClrTx/>
              <a:buSzTx/>
              <a:buNone/>
            </a:pP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92" y="245681"/>
            <a:ext cx="1355756" cy="163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D799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EBD7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3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56229" y="877086"/>
            <a:ext cx="6447234" cy="4881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Fire Assessment  </a:t>
            </a:r>
            <a:br>
              <a:rPr lang="en-US" altLang="en-US">
                <a:solidFill>
                  <a:schemeClr val="tx1"/>
                </a:solidFill>
              </a:rPr>
            </a:b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18" y="1896733"/>
            <a:ext cx="8944710" cy="3929632"/>
          </a:xfrm>
        </p:spPr>
        <p:txBody>
          <a:bodyPr rtlCol="0">
            <a:normAutofit fontScale="92500" lnSpcReduction="20000"/>
          </a:bodyPr>
          <a:lstStyle/>
          <a:p>
            <a:pPr algn="just">
              <a:defRPr/>
            </a:pPr>
            <a:r>
              <a:rPr lang="en-US" sz="2100" dirty="0">
                <a:solidFill>
                  <a:schemeClr val="tx1"/>
                </a:solidFill>
              </a:rPr>
              <a:t> This assessment is permitted by Florida Statute Chapters 166.021 and 166.041 and is adopted by Town Ordinance 2001-09 which requires that the annual rate be established each year. </a:t>
            </a:r>
          </a:p>
          <a:p>
            <a:pPr algn="just">
              <a:defRPr/>
            </a:pPr>
            <a:r>
              <a:rPr lang="en-US" sz="2100" dirty="0">
                <a:solidFill>
                  <a:schemeClr val="tx1"/>
                </a:solidFill>
              </a:rPr>
              <a:t> Resolution 2020-045 adopted a fire assessment methodology impacting all categories due to allocable fire protection costs from the most recent 5-years rolling average of response data.</a:t>
            </a:r>
          </a:p>
          <a:p>
            <a:pPr algn="just">
              <a:defRPr/>
            </a:pPr>
            <a:r>
              <a:rPr lang="en-US" sz="2100" dirty="0">
                <a:solidFill>
                  <a:schemeClr val="tx1"/>
                </a:solidFill>
              </a:rPr>
              <a:t>Twenty-three (23) homesteaded properties owned by total and permanent service - connected disabled U.S. veterans are proposed tonight to Town Council. The Town impact resulting from adopting this 100% tax exemption is </a:t>
            </a:r>
            <a:r>
              <a:rPr lang="en-US" sz="2100" u="sng" dirty="0">
                <a:solidFill>
                  <a:schemeClr val="tx1"/>
                </a:solidFill>
              </a:rPr>
              <a:t>$18,242 </a:t>
            </a:r>
            <a:r>
              <a:rPr lang="en-US" sz="2100" dirty="0">
                <a:solidFill>
                  <a:schemeClr val="tx1"/>
                </a:solidFill>
              </a:rPr>
              <a:t>and is absorbed within the General Fund. </a:t>
            </a:r>
          </a:p>
          <a:p>
            <a:pPr algn="just">
              <a:defRPr/>
            </a:pPr>
            <a:r>
              <a:rPr lang="en-US" sz="2000" dirty="0">
                <a:solidFill>
                  <a:schemeClr val="tx1"/>
                </a:solidFill>
              </a:rPr>
              <a:t>Per Florida Statute 170.01(4), the Town may not levy the fire assessment on lands classified as agricultural lands without a dwelling or farm building under FS 193.461. The General Fund millage impact pertaining to this tax exemption is approximately </a:t>
            </a:r>
            <a:r>
              <a:rPr lang="en-US" sz="2000" u="sng" dirty="0">
                <a:solidFill>
                  <a:schemeClr val="tx1"/>
                </a:solidFill>
              </a:rPr>
              <a:t>$97,073 (Approx. 1,072 acres)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2A66124-11AF-4FF7-862B-C5676E9B0354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22" y="875899"/>
            <a:ext cx="9152878" cy="5401236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en-US" sz="2200" b="1" u="sng" dirty="0">
                <a:solidFill>
                  <a:srgbClr val="00B0F0"/>
                </a:solidFill>
              </a:rPr>
              <a:t>Residential Fire Rate:</a:t>
            </a:r>
          </a:p>
          <a:p>
            <a:pPr marL="557226" lvl="2" indent="-257182" algn="just">
              <a:defRPr/>
            </a:pPr>
            <a:r>
              <a:rPr lang="en-US" sz="2000" dirty="0">
                <a:solidFill>
                  <a:schemeClr val="tx1"/>
                </a:solidFill>
              </a:rPr>
              <a:t>The proposed fire assessment rate will result in NO change per dwelling unit from last year’s rate ($758.63). The Town continues to subsidize the fire assessment in the amount of $502,832.  This is the final year.</a:t>
            </a:r>
          </a:p>
          <a:p>
            <a:pPr marL="300044" lvl="2" indent="0" algn="just">
              <a:buNone/>
              <a:defRPr/>
            </a:pPr>
            <a:r>
              <a:rPr lang="en-US" sz="1800" i="1" dirty="0">
                <a:solidFill>
                  <a:schemeClr val="tx1"/>
                </a:solidFill>
              </a:rPr>
              <a:t>	</a:t>
            </a:r>
            <a:r>
              <a:rPr lang="en-US" sz="2200" b="1" u="sng" dirty="0">
                <a:solidFill>
                  <a:srgbClr val="00B0F0"/>
                </a:solidFill>
              </a:rPr>
              <a:t>Acreage Fire Rate (Vacant, Non-Agricultural Acreage):</a:t>
            </a:r>
          </a:p>
          <a:p>
            <a:pPr marL="557226" lvl="2" indent="-257182" algn="just">
              <a:defRPr/>
            </a:pPr>
            <a:r>
              <a:rPr lang="en-US" sz="2000" dirty="0">
                <a:solidFill>
                  <a:schemeClr val="tx1"/>
                </a:solidFill>
              </a:rPr>
              <a:t>The proposed fire assessment rate will result in NO change per acre from last year ($89.11).  The Town of Southwest Ranches has 1,761 acres.</a:t>
            </a:r>
          </a:p>
          <a:p>
            <a:pPr algn="just">
              <a:defRPr/>
            </a:pPr>
            <a:r>
              <a:rPr lang="en-US" sz="2200" b="1" u="sng" dirty="0">
                <a:solidFill>
                  <a:srgbClr val="00B0F0"/>
                </a:solidFill>
              </a:rPr>
              <a:t>Combined Non-Residential Rate (Commercial, Institutional, Warehouse/Industrial:</a:t>
            </a:r>
          </a:p>
          <a:p>
            <a:pPr marL="557226" lvl="2" indent="-257182" algn="just">
              <a:defRPr/>
            </a:pPr>
            <a:r>
              <a:rPr lang="en-US" sz="2000" dirty="0">
                <a:solidFill>
                  <a:schemeClr val="tx1"/>
                </a:solidFill>
              </a:rPr>
              <a:t>The proposed fire assessment rate will result in NO change per square foot from last years rate ($0.9812).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98DEFCA-39F0-40DE-95D5-7C4D8BA3A6C7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9FC1F4-74E8-2DC3-0145-56D630C01E63}"/>
              </a:ext>
            </a:extLst>
          </p:cNvPr>
          <p:cNvSpPr txBox="1">
            <a:spLocks/>
          </p:cNvSpPr>
          <p:nvPr/>
        </p:nvSpPr>
        <p:spPr>
          <a:xfrm>
            <a:off x="638822" y="114452"/>
            <a:ext cx="8833169" cy="7614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altLang="en-US" sz="3100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Fire Assessment Rates Impact</a:t>
            </a:r>
            <a:endParaRPr lang="en-US" altLang="en-US" sz="22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39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2061636" y="596675"/>
            <a:ext cx="6612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Fire Assessment Residential and Acreage Category Rates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Five Year History and </a:t>
            </a:r>
            <a:r>
              <a:rPr lang="en-US" altLang="en-US" sz="2400" b="1">
                <a:solidFill>
                  <a:schemeClr val="tx1"/>
                </a:solidFill>
              </a:rPr>
              <a:t>Proposed FY2025</a:t>
            </a:r>
            <a:endParaRPr lang="en-US" alt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85724"/>
              </p:ext>
            </p:extLst>
          </p:nvPr>
        </p:nvGraphicFramePr>
        <p:xfrm>
          <a:off x="1262104" y="1842724"/>
          <a:ext cx="8203096" cy="419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78A4DDD-8512-4709-A303-4BD3F85C0B4A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5383-8093-7D45-B8FD-22AF5ABB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620" y="400777"/>
            <a:ext cx="6200140" cy="11466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500" dirty="0"/>
              <a:t>PROPOSED</a:t>
            </a:r>
            <a:br>
              <a:rPr lang="en-US" sz="2500" dirty="0"/>
            </a:br>
            <a:r>
              <a:rPr lang="en-US" sz="2500" dirty="0"/>
              <a:t>FIRE ASSESSMENT CONTINGENCY</a:t>
            </a:r>
            <a:br>
              <a:rPr lang="en-US" sz="2500" dirty="0"/>
            </a:br>
            <a:r>
              <a:rPr lang="en-US" sz="2500" dirty="0"/>
              <a:t>No millage impact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29CF04E-A010-4723-8AB1-9EAECA5A419F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E5814C-BF1E-8D8F-98C2-0C6B8D3B1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49" y="1814857"/>
            <a:ext cx="9040831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6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74321"/>
            <a:ext cx="7772400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Broward County Municipal COMPARISIONS - 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Residential Fire Assessments Explained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043" y="1106885"/>
            <a:ext cx="9107557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Several municipalities subsidize fire protection assessment costs with property taxes (General Fund) revenue, and some do not even assess a fire protection assessment and therefore fund 100% from their General Fund (Property Taxes – Millage).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</a:rPr>
              <a:t>Currently, SWR </a:t>
            </a:r>
            <a:r>
              <a:rPr lang="en-US" sz="2000" u="sng" dirty="0">
                <a:solidFill>
                  <a:srgbClr val="000000"/>
                </a:solidFill>
              </a:rPr>
              <a:t>does not</a:t>
            </a:r>
            <a:r>
              <a:rPr lang="en-US" sz="2000" dirty="0">
                <a:solidFill>
                  <a:srgbClr val="000000"/>
                </a:solidFill>
              </a:rPr>
              <a:t> subsidize any fire protection costs from its General Fund (not including Council approved three-year subsidy – FY23, FY24, &amp; FY25).                 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Town’s preliminary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/>
              </a:rPr>
              <a:t>Fire rate of $793.14 per residential unit was approved on July 25, 2024. The new proposed Fire rate of $758.63 represents NO year-over-year increase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84C89-47AE-4637-93C0-B56865DC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49" y="6182876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4" name="TextBox 3"/>
          <p:cNvSpPr txBox="1">
            <a:spLocks noChangeArrowheads="1"/>
          </p:cNvSpPr>
          <p:nvPr/>
        </p:nvSpPr>
        <p:spPr bwMode="auto">
          <a:xfrm>
            <a:off x="1514902" y="98509"/>
            <a:ext cx="73015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Municipal Residential Fire Rates compared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(rank-based on FY 2025 Proposed fee)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4F5E79-4E6D-4A87-B879-E4550FB8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48" y="6106512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283A23-5F4F-B8D1-4500-4F8ABF7B0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960456"/>
              </p:ext>
            </p:extLst>
          </p:nvPr>
        </p:nvGraphicFramePr>
        <p:xfrm>
          <a:off x="1036320" y="722745"/>
          <a:ext cx="8412479" cy="5839563"/>
        </p:xfrm>
        <a:graphic>
          <a:graphicData uri="http://schemas.openxmlformats.org/drawingml/2006/table">
            <a:tbl>
              <a:tblPr/>
              <a:tblGrid>
                <a:gridCol w="796202">
                  <a:extLst>
                    <a:ext uri="{9D8B030D-6E8A-4147-A177-3AD203B41FA5}">
                      <a16:colId xmlns:a16="http://schemas.microsoft.com/office/drawing/2014/main" val="54393909"/>
                    </a:ext>
                  </a:extLst>
                </a:gridCol>
                <a:gridCol w="2779529">
                  <a:extLst>
                    <a:ext uri="{9D8B030D-6E8A-4147-A177-3AD203B41FA5}">
                      <a16:colId xmlns:a16="http://schemas.microsoft.com/office/drawing/2014/main" val="3913602410"/>
                    </a:ext>
                  </a:extLst>
                </a:gridCol>
                <a:gridCol w="1704139">
                  <a:extLst>
                    <a:ext uri="{9D8B030D-6E8A-4147-A177-3AD203B41FA5}">
                      <a16:colId xmlns:a16="http://schemas.microsoft.com/office/drawing/2014/main" val="3253319139"/>
                    </a:ext>
                  </a:extLst>
                </a:gridCol>
                <a:gridCol w="1829443">
                  <a:extLst>
                    <a:ext uri="{9D8B030D-6E8A-4147-A177-3AD203B41FA5}">
                      <a16:colId xmlns:a16="http://schemas.microsoft.com/office/drawing/2014/main" val="4056691"/>
                    </a:ext>
                  </a:extLst>
                </a:gridCol>
                <a:gridCol w="1303166">
                  <a:extLst>
                    <a:ext uri="{9D8B030D-6E8A-4147-A177-3AD203B41FA5}">
                      <a16:colId xmlns:a16="http://schemas.microsoft.com/office/drawing/2014/main" val="1140310016"/>
                    </a:ext>
                  </a:extLst>
                </a:gridCol>
              </a:tblGrid>
              <a:tr h="474006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Rank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Municipality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FY24 Adopted</a:t>
                      </a:r>
                      <a:b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Fire Rates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FY25 Proposed</a:t>
                      </a:r>
                      <a:b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Fire Rates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Percentage Change (%)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136489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Lauderdale-By-The-Sea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147.37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51456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Dania Beach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218.16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241.05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74018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North Lauderdale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706782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Sunrise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279.50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279.50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927627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Coral Springs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267.72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287.18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024127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Davie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223420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Lighthouse Point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272.13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35711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Parkland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278.70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310.98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297100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Coconut Creek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283.14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311.45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854244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Wilton Manors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309.75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315.80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827027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Deerfield Beach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72337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Fort Lauderdale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025619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Pompano Beach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331.00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985590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Lauderdale Lakes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333.84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333.84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921874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Hollywood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345.00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804214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Hallandale Beach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256.06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347.98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05064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Oakland Park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278.00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668729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Cooper 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322.46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398.18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472778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Pembroke Pines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273.95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413.96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480588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Tamarac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15845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Miramar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479.21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479.21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798892"/>
                  </a:ext>
                </a:extLst>
              </a:tr>
              <a:tr h="2139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West Park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173210"/>
                  </a:ext>
                </a:extLst>
              </a:tr>
              <a:tr h="21066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Weston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638.44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703.49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19491"/>
                  </a:ext>
                </a:extLst>
              </a:tr>
              <a:tr h="210663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Town of Southwest Ranches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758.63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758.63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487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547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413269" y="1905689"/>
            <a:ext cx="8275899" cy="62787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dirty="0">
                <a:solidFill>
                  <a:schemeClr val="tx1"/>
                </a:solidFill>
              </a:rPr>
              <a:t>Town of Southwest Ranches, FL 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2559982" y="2556738"/>
            <a:ext cx="5578178" cy="30361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1900" dirty="0">
                <a:solidFill>
                  <a:schemeClr val="tx1"/>
                </a:solidFill>
              </a:rPr>
              <a:t> Fiscal Year 2024/2025: August 13, 2024, Budget Workshop</a:t>
            </a:r>
          </a:p>
          <a:p>
            <a:pPr eaLnBrk="1" hangingPunct="1"/>
            <a:endParaRPr lang="en-US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5707F-8465-474D-A31F-F795AFAB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0311" y="6199370"/>
            <a:ext cx="683339" cy="283318"/>
          </a:xfrm>
        </p:spPr>
        <p:txBody>
          <a:bodyPr/>
          <a:lstStyle/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920046" y="2900626"/>
            <a:ext cx="9332664" cy="12926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solidFill>
                <a:schemeClr val="tx1"/>
              </a:solidFill>
            </a:endParaRPr>
          </a:p>
          <a:p>
            <a:pPr algn="r">
              <a:lnSpc>
                <a:spcPts val="18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000" dirty="0">
                <a:solidFill>
                  <a:schemeClr val="tx1"/>
                </a:solidFill>
              </a:rPr>
              <a:t>Solid Waste Assessment</a:t>
            </a:r>
            <a:r>
              <a:rPr lang="en-US" altLang="en-US" dirty="0">
                <a:solidFill>
                  <a:schemeClr val="tx1"/>
                </a:solidFill>
              </a:rPr>
              <a:t>                                 </a:t>
            </a:r>
            <a:r>
              <a:rPr lang="en-US" altLang="en-US" b="1" dirty="0">
                <a:solidFill>
                  <a:schemeClr val="tx1"/>
                </a:solidFill>
              </a:rPr>
              <a:t>		</a:t>
            </a:r>
          </a:p>
          <a:p>
            <a:pPr>
              <a:lnSpc>
                <a:spcPts val="1800"/>
              </a:lnSpc>
              <a:spcBef>
                <a:spcPct val="0"/>
              </a:spcBef>
              <a:buClrTx/>
              <a:buSzTx/>
              <a:buNone/>
            </a:pPr>
            <a:endParaRPr lang="en-US" altLang="en-US" b="1" dirty="0">
              <a:solidFill>
                <a:schemeClr val="tx1"/>
              </a:solidFill>
            </a:endParaRPr>
          </a:p>
          <a:p>
            <a:pPr>
              <a:lnSpc>
                <a:spcPts val="18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ts val="1800"/>
              </a:lnSpc>
              <a:spcBef>
                <a:spcPct val="0"/>
              </a:spcBef>
              <a:buClrTx/>
              <a:buSzTx/>
              <a:buNone/>
            </a:pP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92" y="245681"/>
            <a:ext cx="1355756" cy="163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D799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EBD7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6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77333" y="937844"/>
            <a:ext cx="8783189" cy="100818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Solid Waste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52" y="1627632"/>
            <a:ext cx="8987588" cy="456385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Permitted by Florida Statute Chapters 197.3632. 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 Annual rate establishment is required by Town Ordinance 2002-08.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US" sz="1800" dirty="0">
                <a:solidFill>
                  <a:schemeClr val="tx1"/>
                </a:solidFill>
              </a:rPr>
              <a:t>Town Council directives were to utilize fire subsidy surplus ($250K) and the General Fund to keep solid waste fees the same as last years. 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The FY 2024-2025 total proposed solid waste assessment expenses have been estimated at $3,494,712.  We’re proposing to use an additional $14K from General Fund funds to keep rates unchanged (year-over-year).</a:t>
            </a:r>
          </a:p>
          <a:p>
            <a:pPr>
              <a:lnSpc>
                <a:spcPct val="11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The only residential parcels proposed to be 50% exempted to Town Council tonight are twenty-three (23) homesteaded properties owned by total and permanent service-connected disabled U.S. veterans. The Town impact resulting from this tax exemption is approximately $6,377.  This amount is absorbed within the General Fund.</a:t>
            </a: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F8A6238-8779-4936-951C-FA46BADC177F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60419" y="597131"/>
            <a:ext cx="7207394" cy="542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Budget Process Calendar Of Events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344DC-65D2-4054-AB0F-17DA6275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9110" y="6169416"/>
            <a:ext cx="683339" cy="365125"/>
          </a:xfrm>
        </p:spPr>
        <p:txBody>
          <a:bodyPr/>
          <a:lstStyle/>
          <a:p>
            <a:pPr>
              <a:defRPr/>
            </a:pPr>
            <a:fld id="{BADCECB7-52BD-46DA-B96E-DC1948412C8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82890" y="1414595"/>
            <a:ext cx="847677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25718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     Thursday, </a:t>
            </a:r>
            <a:r>
              <a:rPr lang="en-US" altLang="en-US" dirty="0">
                <a:solidFill>
                  <a:schemeClr val="tx1"/>
                </a:solidFill>
              </a:rPr>
              <a:t>July 25th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, 2024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  Preliminary Millage and Initial Fire/Solid Waste Assessment Adoption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    Tuesday, August 13, 2024 </a:t>
            </a: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(7 pm)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 (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TONIGHT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marL="942968" lvl="2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  FY 2024/2025 Proposed Budget Workshop </a:t>
            </a:r>
          </a:p>
          <a:p>
            <a:pPr marL="942968" lvl="2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Saturday, August 24 – On or prior: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  Final Fire &amp; Solid Waste Assessment Advertised</a:t>
            </a:r>
          </a:p>
          <a:p>
            <a:pPr marL="657218" lvl="2">
              <a:spcBef>
                <a:spcPct val="0"/>
              </a:spcBef>
              <a:buClrTx/>
              <a:buSzTx/>
              <a:buNone/>
              <a:defRPr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    Thursday, September 12, 2024 </a:t>
            </a: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(6 pm):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  First Public Hearing for Tentative Millage and Budget Adoption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  Final Fire Protection and Solid Waste Special Assessment Adoption    </a:t>
            </a:r>
          </a:p>
          <a:p>
            <a:pPr marL="428636" lvl="2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                 </a:t>
            </a:r>
          </a:p>
          <a:p>
            <a:pPr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    Saturday, September 21 – Tuesday</a:t>
            </a: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, September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24, 2024: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  Final Budget Advertised                                                   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   Thursday, September 26, 2024 </a:t>
            </a:r>
            <a:r>
              <a:rPr lang="en-US" alt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(6 pm): 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  Second Public Hearing for Final Millage and Budget Adoption</a:t>
            </a:r>
          </a:p>
          <a:p>
            <a:pPr marL="428636" lvl="2" indent="-257182">
              <a:spcBef>
                <a:spcPct val="0"/>
              </a:spcBef>
              <a:buClrTx/>
              <a:buSzTx/>
              <a:buNone/>
              <a:defRPr/>
            </a:pPr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000" b="1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Solid Waste (SW) Impact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8830"/>
            <a:ext cx="8753211" cy="2497015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en-US" sz="2400" b="1" u="sng" dirty="0">
                <a:solidFill>
                  <a:srgbClr val="00B0F0"/>
                </a:solidFill>
              </a:rPr>
              <a:t>Solid Waste Assessment:</a:t>
            </a:r>
          </a:p>
          <a:p>
            <a:pPr marL="557226" lvl="2" indent="-257182" algn="just">
              <a:defRPr/>
            </a:pPr>
            <a:r>
              <a:rPr lang="en-US" sz="2000" dirty="0">
                <a:solidFill>
                  <a:schemeClr val="tx1"/>
                </a:solidFill>
              </a:rPr>
              <a:t>Solid Waste Cost Per Unit: $554.57 – No change from FY24.</a:t>
            </a:r>
          </a:p>
          <a:p>
            <a:pPr marL="300044" lvl="2" indent="0" algn="just"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557226" lvl="2" indent="-257182" algn="just">
              <a:defRPr/>
            </a:pPr>
            <a:r>
              <a:rPr lang="en-US" sz="2000" dirty="0">
                <a:solidFill>
                  <a:schemeClr val="tx1"/>
                </a:solidFill>
              </a:rPr>
              <a:t>Bulk Waste Average Cost Per Unit: $674.42 – No change from FY24.	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>
              <a:buClr>
                <a:srgbClr val="5FCBEF"/>
              </a:buClr>
              <a:defRPr/>
            </a:pPr>
            <a:endParaRPr lang="en-US" sz="1950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rgbClr val="002060"/>
              </a:solidFill>
            </a:endParaRP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A54DFB7-0BCD-4CA3-879E-13551A00175F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1934349" y="605599"/>
            <a:ext cx="61978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Proposed Solid Waste Rates for FY 24/25 (with changes from FY 23/24)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96E6C69-6FAD-4275-A03F-32ED4D68BC52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C0ACC-D337-6C37-7E85-D45F8E1CF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81" y="1615440"/>
            <a:ext cx="8971280" cy="4500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2057400" y="533401"/>
            <a:ext cx="8229600" cy="1249363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solidFill>
                  <a:schemeClr val="tx1"/>
                </a:solidFill>
              </a:rPr>
              <a:t>Questions, Comments and Direction</a:t>
            </a:r>
            <a:br>
              <a:rPr lang="en-US" altLang="en-US" sz="3200" b="1">
                <a:solidFill>
                  <a:schemeClr val="tx1"/>
                </a:solidFill>
              </a:rPr>
            </a:br>
            <a:r>
              <a:rPr lang="en-US" altLang="en-US" sz="3200" b="1">
                <a:solidFill>
                  <a:schemeClr val="tx1"/>
                </a:solidFill>
              </a:rPr>
              <a:t>From Town Council</a:t>
            </a:r>
          </a:p>
        </p:txBody>
      </p:sp>
      <p:pic>
        <p:nvPicPr>
          <p:cNvPr id="72707" name="Picture 2" descr="swr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320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D35A77-0884-442D-BB5F-793C0EBD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2972" y="6245696"/>
            <a:ext cx="683339" cy="365125"/>
          </a:xfrm>
        </p:spPr>
        <p:txBody>
          <a:bodyPr/>
          <a:lstStyle/>
          <a:p>
            <a:pPr>
              <a:defRPr/>
            </a:pPr>
            <a:fld id="{BADCECB7-52BD-46DA-B96E-DC1948412C8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5C2-FED1-4480-BDB5-7D3269AF31EA}"/>
              </a:ext>
            </a:extLst>
          </p:cNvPr>
          <p:cNvSpPr txBox="1">
            <a:spLocks/>
          </p:cNvSpPr>
          <p:nvPr/>
        </p:nvSpPr>
        <p:spPr>
          <a:xfrm>
            <a:off x="1118996" y="270646"/>
            <a:ext cx="8229600" cy="664536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9600" b="1" spc="-40" dirty="0">
                <a:solidFill>
                  <a:schemeClr val="tx1"/>
                </a:solidFill>
              </a:rPr>
              <a:t>Southwest Ranches</a:t>
            </a:r>
            <a:br>
              <a:rPr lang="en-US" sz="9600" b="1" spc="-40" dirty="0">
                <a:solidFill>
                  <a:schemeClr val="tx1"/>
                </a:solidFill>
              </a:rPr>
            </a:br>
            <a:r>
              <a:rPr lang="en-US" sz="9600" b="1" spc="-40" dirty="0">
                <a:solidFill>
                  <a:schemeClr val="tx1"/>
                </a:solidFill>
              </a:rPr>
              <a:t>Proposed FY 2024/2025 Budget  </a:t>
            </a: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rgbClr val="002060"/>
                </a:solidFill>
              </a:rPr>
            </a:b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F9458D-48F8-417B-9948-DEAEFA42248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3080591"/>
          <a:ext cx="9144000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710352388"/>
                    </a:ext>
                  </a:extLst>
                </a:gridCol>
              </a:tblGrid>
              <a:tr h="3027876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9801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2F87C-B8D4-449B-9AD1-4C883705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460" y="6189551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sz="140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676590"/>
              </p:ext>
            </p:extLst>
          </p:nvPr>
        </p:nvGraphicFramePr>
        <p:xfrm>
          <a:off x="1118996" y="935182"/>
          <a:ext cx="8572500" cy="582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719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5C2-FED1-4480-BDB5-7D3269AF31EA}"/>
              </a:ext>
            </a:extLst>
          </p:cNvPr>
          <p:cNvSpPr txBox="1">
            <a:spLocks/>
          </p:cNvSpPr>
          <p:nvPr/>
        </p:nvSpPr>
        <p:spPr>
          <a:xfrm>
            <a:off x="3180080" y="342734"/>
            <a:ext cx="5772826" cy="921864"/>
          </a:xfrm>
          <a:prstGeom prst="rect">
            <a:avLst/>
          </a:prstGeom>
        </p:spPr>
        <p:txBody>
          <a:bodyPr rtlCol="0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400" b="1" spc="-40" dirty="0">
                <a:solidFill>
                  <a:schemeClr val="tx1"/>
                </a:solidFill>
              </a:rPr>
              <a:t>Southwest Ranches</a:t>
            </a:r>
            <a:br>
              <a:rPr lang="en-US" sz="2400" b="1" spc="-40" dirty="0">
                <a:solidFill>
                  <a:schemeClr val="tx1"/>
                </a:solidFill>
              </a:rPr>
            </a:br>
            <a:r>
              <a:rPr lang="en-US" sz="2400" b="1" spc="-40" dirty="0">
                <a:solidFill>
                  <a:schemeClr val="tx1"/>
                </a:solidFill>
              </a:rPr>
              <a:t>Proposed FY 2024/2025 Budget  </a:t>
            </a:r>
            <a:br>
              <a:rPr lang="en-US" sz="2400" b="1" spc="-40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rgbClr val="002060"/>
                </a:solidFill>
              </a:rPr>
            </a:b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904C9-8F0C-4D56-BC33-50A1727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29" y="6189770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7D5C822-A0D4-DFB9-8374-B9C9508A53CB}"/>
              </a:ext>
            </a:extLst>
          </p:cNvPr>
          <p:cNvSpPr txBox="1">
            <a:spLocks/>
          </p:cNvSpPr>
          <p:nvPr/>
        </p:nvSpPr>
        <p:spPr>
          <a:xfrm>
            <a:off x="3209587" y="844306"/>
            <a:ext cx="5772826" cy="801614"/>
          </a:xfrm>
          <a:prstGeom prst="rect">
            <a:avLst/>
          </a:prstGeom>
        </p:spPr>
        <p:txBody>
          <a:bodyPr rtlCol="0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400" b="1" spc="-40" dirty="0">
                <a:solidFill>
                  <a:srgbClr val="FF0000"/>
                </a:solidFill>
              </a:rPr>
              <a:t>Where Do the Funds Go?</a:t>
            </a:r>
            <a:br>
              <a:rPr lang="en-US" sz="2400" b="1" spc="-40" dirty="0">
                <a:solidFill>
                  <a:srgbClr val="FF0000"/>
                </a:solidFill>
              </a:rPr>
            </a:br>
            <a:br>
              <a:rPr lang="en-US" sz="2000" b="1" dirty="0">
                <a:solidFill>
                  <a:srgbClr val="FF0000"/>
                </a:solidFill>
              </a:rPr>
            </a:b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C8F0AAC-61C6-8C54-8BF3-22B693F1F7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378249"/>
              </p:ext>
            </p:extLst>
          </p:nvPr>
        </p:nvGraphicFramePr>
        <p:xfrm>
          <a:off x="1412240" y="1036320"/>
          <a:ext cx="9011919" cy="559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063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97" y="590310"/>
            <a:ext cx="9285432" cy="9958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Summary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3000" b="1" dirty="0">
                <a:solidFill>
                  <a:schemeClr val="tx1"/>
                </a:solidFill>
              </a:rPr>
              <a:t>Proposed Rates &amp; Fees Year-Over-Year Comparison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731" y="1586594"/>
            <a:ext cx="3738178" cy="897686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Adopted</a:t>
            </a:r>
            <a:r>
              <a:rPr lang="en-US" b="1" dirty="0">
                <a:solidFill>
                  <a:schemeClr val="tx1"/>
                </a:solidFill>
              </a:rPr>
              <a:t> FY 2023/2024: Rate/Fee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1529" y="1586178"/>
            <a:ext cx="3738177" cy="897686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Proposed</a:t>
            </a:r>
            <a:r>
              <a:rPr lang="en-US" b="1" dirty="0">
                <a:solidFill>
                  <a:schemeClr val="tx1"/>
                </a:solidFill>
              </a:rPr>
              <a:t> FY 2024/2025: Rate/Fee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AD87A-1A43-4379-B769-81E767B7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92" y="6177839"/>
            <a:ext cx="683339" cy="365125"/>
          </a:xfrm>
        </p:spPr>
        <p:txBody>
          <a:bodyPr/>
          <a:lstStyle/>
          <a:p>
            <a:pPr>
              <a:defRPr/>
            </a:pPr>
            <a:fld id="{059B6ACE-9CA3-4D34-B127-1E451B1C33CF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6D9634-6C37-438A-98DE-F2E13D88B209}"/>
              </a:ext>
            </a:extLst>
          </p:cNvPr>
          <p:cNvSpPr/>
          <p:nvPr/>
        </p:nvSpPr>
        <p:spPr>
          <a:xfrm>
            <a:off x="488581" y="2609496"/>
            <a:ext cx="5407673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Operating Millage: 3.9000 mills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Fire Assessment: $5.81 decrease </a:t>
            </a:r>
          </a:p>
          <a:p>
            <a:pPr>
              <a:buClr>
                <a:schemeClr val="accent1"/>
              </a:buClr>
            </a:pP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/>
              <a:t>(approximately 1%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per residential </a:t>
            </a:r>
          </a:p>
          <a:p>
            <a:pPr>
              <a:buClr>
                <a:schemeClr val="accent1"/>
              </a:buClr>
            </a:pPr>
            <a:r>
              <a:rPr lang="en-US" dirty="0"/>
              <a:t>    dwelling unit) from FY 2023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Solid Waste: $79.07 average increase per parcel lot size (overall average increase of approx. 6.8% throughout all residential parcel lot sizes)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B3E0E-ACC3-4D8E-A8A6-071DA31D5820}"/>
              </a:ext>
            </a:extLst>
          </p:cNvPr>
          <p:cNvSpPr/>
          <p:nvPr/>
        </p:nvSpPr>
        <p:spPr>
          <a:xfrm>
            <a:off x="5794654" y="2591383"/>
            <a:ext cx="4857067" cy="2703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Operating Millage:  3.9000 mills 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dirty="0"/>
              <a:t>    (No change)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endParaRPr lang="en-US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Fire Assessment: No change from last year’s rate (Residential, Acreage, and Combined Non-Residential)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675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675" dirty="0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675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/>
              <a:t>Solid Waste: No change from last year’s rate (Solid Waste and Bulk Waste)</a:t>
            </a:r>
          </a:p>
        </p:txBody>
      </p:sp>
    </p:spTree>
    <p:extLst>
      <p:ext uri="{BB962C8B-B14F-4D97-AF65-F5344CB8AC3E}">
        <p14:creationId xmlns:p14="http://schemas.microsoft.com/office/powerpoint/2010/main" val="38954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413269" y="2011196"/>
            <a:ext cx="8275899" cy="62787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dirty="0">
                <a:solidFill>
                  <a:schemeClr val="tx1"/>
                </a:solidFill>
              </a:rPr>
              <a:t>Town of Southwest Ranches, FL 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2559982" y="2650522"/>
            <a:ext cx="5578178" cy="30361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1900" dirty="0">
                <a:solidFill>
                  <a:schemeClr val="tx1"/>
                </a:solidFill>
              </a:rPr>
              <a:t> Fiscal Year 2024/2025: August 13, 2024 – Budget Workshop</a:t>
            </a:r>
          </a:p>
          <a:p>
            <a:pPr eaLnBrk="1" hangingPunct="1"/>
            <a:endParaRPr lang="en-US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5707F-8465-474D-A31F-F795AFAB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0311" y="6199370"/>
            <a:ext cx="683339" cy="283318"/>
          </a:xfrm>
        </p:spPr>
        <p:txBody>
          <a:bodyPr/>
          <a:lstStyle/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92" y="245681"/>
            <a:ext cx="1355756" cy="163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D799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EBD7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2A77735-8211-6BB0-6E38-EBAA56CC2F3F}"/>
              </a:ext>
            </a:extLst>
          </p:cNvPr>
          <p:cNvSpPr txBox="1">
            <a:spLocks/>
          </p:cNvSpPr>
          <p:nvPr/>
        </p:nvSpPr>
        <p:spPr>
          <a:xfrm>
            <a:off x="1565669" y="3171774"/>
            <a:ext cx="8275899" cy="627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tx1"/>
                </a:solidFill>
              </a:rPr>
              <a:t>Millage Rate</a:t>
            </a:r>
          </a:p>
        </p:txBody>
      </p:sp>
    </p:spTree>
    <p:extLst>
      <p:ext uri="{BB962C8B-B14F-4D97-AF65-F5344CB8AC3E}">
        <p14:creationId xmlns:p14="http://schemas.microsoft.com/office/powerpoint/2010/main" val="5076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386618" y="362928"/>
            <a:ext cx="6172200" cy="594122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>
                <a:solidFill>
                  <a:schemeClr val="tx1"/>
                </a:solidFill>
                <a:latin typeface="Copperplate Gothic Bold" panose="020E0705020206020404" pitchFamily="34" charset="0"/>
              </a:rPr>
              <a:t>Millage Rate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22" y="1093836"/>
            <a:ext cx="9152878" cy="5401236"/>
          </a:xfrm>
        </p:spPr>
        <p:txBody>
          <a:bodyPr rtlCol="0">
            <a:noAutofit/>
          </a:bodyPr>
          <a:lstStyle/>
          <a:p>
            <a:pPr marL="0" indent="0" algn="just">
              <a:buNone/>
              <a:defRPr/>
            </a:pPr>
            <a:r>
              <a:rPr lang="en-US" sz="2800" b="1" u="sng" dirty="0">
                <a:solidFill>
                  <a:schemeClr val="tx1"/>
                </a:solidFill>
              </a:rPr>
              <a:t>Operating Millage:</a:t>
            </a:r>
          </a:p>
          <a:p>
            <a:pPr marL="557226" lvl="2" indent="-257182" algn="just">
              <a:defRPr/>
            </a:pPr>
            <a:r>
              <a:rPr lang="en-US" sz="2200" dirty="0">
                <a:solidFill>
                  <a:schemeClr val="tx1"/>
                </a:solidFill>
              </a:rPr>
              <a:t>Town Administration is recommending maintaining the same millage rate of 3.9000 as last year.</a:t>
            </a:r>
          </a:p>
          <a:p>
            <a:pPr marL="300044" lvl="2" indent="0" algn="just">
              <a:buNone/>
              <a:defRPr/>
            </a:pPr>
            <a:r>
              <a:rPr lang="en-US" sz="1800" i="1" dirty="0">
                <a:solidFill>
                  <a:schemeClr val="tx1"/>
                </a:solidFill>
              </a:rPr>
              <a:t>	</a:t>
            </a:r>
          </a:p>
          <a:p>
            <a:pPr marL="557226" lvl="2" indent="-257182" algn="just">
              <a:defRPr/>
            </a:pPr>
            <a:r>
              <a:rPr lang="en-US" sz="2200" dirty="0">
                <a:solidFill>
                  <a:schemeClr val="tx1"/>
                </a:solidFill>
              </a:rPr>
              <a:t>On every $500,000 of taxable value, this rate represents a combined $158 dollar increase from “current year rollback rate” of 3.5836 mills.</a:t>
            </a:r>
          </a:p>
          <a:p>
            <a:pPr marL="300044" lvl="2" indent="0" algn="just">
              <a:buNone/>
              <a:defRPr/>
            </a:pPr>
            <a:endParaRPr lang="en-US" sz="1800" i="1" dirty="0">
              <a:solidFill>
                <a:schemeClr val="tx1"/>
              </a:solidFill>
            </a:endParaRPr>
          </a:p>
          <a:p>
            <a:pPr marL="557226" lvl="2" indent="-257182" algn="just">
              <a:defRPr/>
            </a:pPr>
            <a:r>
              <a:rPr lang="en-US" sz="2200" dirty="0">
                <a:solidFill>
                  <a:schemeClr val="tx1"/>
                </a:solidFill>
              </a:rPr>
              <a:t>However, eligible “Save our Homes” exemption property owners change in net taxable value will not exceed 3%.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98DEFCA-39F0-40DE-95D5-7C4D8BA3A6C7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743" y="607864"/>
            <a:ext cx="644723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1" b="1" i="1">
                <a:solidFill>
                  <a:schemeClr val="tx1"/>
                </a:solidFill>
              </a:rPr>
              <a:t>How is the same Town Millage Proposed?</a:t>
            </a:r>
            <a:r>
              <a:rPr lang="en-US" sz="3000" b="1" i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650" y="1843906"/>
            <a:ext cx="8304949" cy="4525721"/>
          </a:xfrm>
        </p:spPr>
        <p:txBody>
          <a:bodyPr>
            <a:noAutofit/>
          </a:bodyPr>
          <a:lstStyle/>
          <a:p>
            <a:pPr marL="342908" indent="-342908" algn="just"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Current economic environment: Gross Domestic Product (GDP) growth will continue to moderate through the second half of 2024 and into 2025;</a:t>
            </a:r>
          </a:p>
          <a:p>
            <a:pPr lvl="1" algn="just"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The Federal Reserve is data driven and as a result, economist predicts the first rate cut in September 2024.</a:t>
            </a:r>
          </a:p>
          <a:p>
            <a:pPr lvl="1" algn="just"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Due to reduced spending and high prices to the consumer, we’re recommending to keep the same millage rate as last year.</a:t>
            </a:r>
          </a:p>
          <a:p>
            <a:pPr marL="457200" lvl="1" indent="0" algn="just">
              <a:buSzPct val="10000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342908" indent="-342908" algn="just"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Growth in the Town’s assessed valuation of over $276 million or 12.55%.  Last year growth rate was 16.39% (a record).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ABFA90D-B338-47FD-90AD-13D2F85D3A12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4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53004" y="152401"/>
            <a:ext cx="7762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Municipal Millage Rate Comparison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dirty="0">
                <a:solidFill>
                  <a:schemeClr val="tx2"/>
                </a:solidFill>
                <a:latin typeface="Arial" panose="020B0604020202020204" pitchFamily="34" charset="0"/>
              </a:rPr>
              <a:t>(ranked by FY 2025 PROPOSED COMBINED MILLAGES)</a:t>
            </a: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1E9F42-5CB2-417F-8F45-9BA4DF87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9890" y="6215533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C01DF0-DAEB-8666-2035-F57D3B5F5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3141"/>
              </p:ext>
            </p:extLst>
          </p:nvPr>
        </p:nvGraphicFramePr>
        <p:xfrm>
          <a:off x="934948" y="1094103"/>
          <a:ext cx="8537825" cy="5374005"/>
        </p:xfrm>
        <a:graphic>
          <a:graphicData uri="http://schemas.openxmlformats.org/drawingml/2006/table">
            <a:tbl>
              <a:tblPr/>
              <a:tblGrid>
                <a:gridCol w="805817">
                  <a:extLst>
                    <a:ext uri="{9D8B030D-6E8A-4147-A177-3AD203B41FA5}">
                      <a16:colId xmlns:a16="http://schemas.microsoft.com/office/drawing/2014/main" val="1763411023"/>
                    </a:ext>
                  </a:extLst>
                </a:gridCol>
                <a:gridCol w="3868925">
                  <a:extLst>
                    <a:ext uri="{9D8B030D-6E8A-4147-A177-3AD203B41FA5}">
                      <a16:colId xmlns:a16="http://schemas.microsoft.com/office/drawing/2014/main" val="2046892144"/>
                    </a:ext>
                  </a:extLst>
                </a:gridCol>
                <a:gridCol w="1921267">
                  <a:extLst>
                    <a:ext uri="{9D8B030D-6E8A-4147-A177-3AD203B41FA5}">
                      <a16:colId xmlns:a16="http://schemas.microsoft.com/office/drawing/2014/main" val="2643039225"/>
                    </a:ext>
                  </a:extLst>
                </a:gridCol>
                <a:gridCol w="1941816">
                  <a:extLst>
                    <a:ext uri="{9D8B030D-6E8A-4147-A177-3AD203B41FA5}">
                      <a16:colId xmlns:a16="http://schemas.microsoft.com/office/drawing/2014/main" val="2362687427"/>
                    </a:ext>
                  </a:extLst>
                </a:gridCol>
              </a:tblGrid>
              <a:tr h="719284"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Rank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Municipality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FY24 Adopted Operating and Debt Millage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FY25 Proposed Operating and Debt Millage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85337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WESTON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3.3464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3.3464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41805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HILLSBORO BEACH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3.5000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3.5000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837864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SOUTHWEST RANCHES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3.9000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3.9000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529464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LAUDERDALE BY THE SEA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3.9235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3.9235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325527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PARKLAND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4.2979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4.2979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67215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FORT LAUDERDALE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4.3930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4.3738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664579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LIGHTHOUSE POINT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4.1471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4.4018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233948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POMPANO BEACH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5.8063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5.7292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732290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DAVIE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5.8270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5.8118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79192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COOPER CITY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5.8650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5.8650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49912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PEMBROKE PINES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6.0100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5.9898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182402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PLANTATION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6.0813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6.0980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468575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DANIA BEACH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6.1068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6.0983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460900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DEERFIELD BEACH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6.2538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6.1851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18939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CORAL SPRINGS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6.2163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674751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OAKLAND PARK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6.4700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6.2777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244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83c37fab-d08a-4216-8f89-a791e2ba7737" xsi:nil="true"/>
    <lcf76f155ced4ddcb4097134ff3c332f xmlns="83c37fab-d08a-4216-8f89-a791e2ba7737">
      <Terms xmlns="http://schemas.microsoft.com/office/infopath/2007/PartnerControls"/>
    </lcf76f155ced4ddcb4097134ff3c332f>
    <TaxCatchAll xmlns="a51a6e64-63ff-47e2-abfa-7e7a2957fec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995FA22BC254E99838C5F13604C1B" ma:contentTypeVersion="19" ma:contentTypeDescription="Create a new document." ma:contentTypeScope="" ma:versionID="8d536ddab154e835ceebd63c21883441">
  <xsd:schema xmlns:xsd="http://www.w3.org/2001/XMLSchema" xmlns:xs="http://www.w3.org/2001/XMLSchema" xmlns:p="http://schemas.microsoft.com/office/2006/metadata/properties" xmlns:ns2="a51a6e64-63ff-47e2-abfa-7e7a2957fec4" xmlns:ns3="83c37fab-d08a-4216-8f89-a791e2ba7737" targetNamespace="http://schemas.microsoft.com/office/2006/metadata/properties" ma:root="true" ma:fieldsID="6246c05f9fdd78a1fa31f5f26a7c81ee" ns2:_="" ns3:_="">
    <xsd:import namespace="a51a6e64-63ff-47e2-abfa-7e7a2957fec4"/>
    <xsd:import namespace="83c37fab-d08a-4216-8f89-a791e2ba773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DateandTime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a6e64-63ff-47e2-abfa-7e7a2957fe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3" nillable="true" ma:displayName="Taxonomy Catch All Column" ma:hidden="true" ma:list="{80052610-4cf5-4c3e-8864-c18657358070}" ma:internalName="TaxCatchAll" ma:showField="CatchAllData" ma:web="a51a6e64-63ff-47e2-abfa-7e7a2957fe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37fab-d08a-4216-8f89-a791e2ba7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DateandTime" ma:index="20" nillable="true" ma:displayName="Date and Time" ma:format="DateTime" ma:internalName="DateandTime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8cd0f1-957f-48ab-a37e-5be9f7259c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401F23-E472-44EC-BB49-65535401429A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a51a6e64-63ff-47e2-abfa-7e7a2957fec4"/>
    <ds:schemaRef ds:uri="83c37fab-d08a-4216-8f89-a791e2ba7737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2D381D0-1D5B-48E3-94C9-2BB36E4DD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1a6e64-63ff-47e2-abfa-7e7a2957fec4"/>
    <ds:schemaRef ds:uri="83c37fab-d08a-4216-8f89-a791e2ba77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F93F4D-D7AF-4044-B959-EE1883E4B4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1119</TotalTime>
  <Words>1694</Words>
  <Application>Microsoft Office PowerPoint</Application>
  <PresentationFormat>Widescreen</PresentationFormat>
  <Paragraphs>468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Copperplate Gothic Bold</vt:lpstr>
      <vt:lpstr>Times New Roman</vt:lpstr>
      <vt:lpstr>Trebuchet MS</vt:lpstr>
      <vt:lpstr>Wingdings</vt:lpstr>
      <vt:lpstr>Wingdings 3</vt:lpstr>
      <vt:lpstr>Facet</vt:lpstr>
      <vt:lpstr>Town of Southwest Ranches, FL </vt:lpstr>
      <vt:lpstr>Budget Process Calendar Of Events</vt:lpstr>
      <vt:lpstr>PowerPoint Presentation</vt:lpstr>
      <vt:lpstr>PowerPoint Presentation</vt:lpstr>
      <vt:lpstr>Summary  Proposed Rates &amp; Fees Year-Over-Year Comparison</vt:lpstr>
      <vt:lpstr>Town of Southwest Ranches, FL </vt:lpstr>
      <vt:lpstr>Millage Rate Impact</vt:lpstr>
      <vt:lpstr>How is the same Town Millage Proposed? </vt:lpstr>
      <vt:lpstr>PowerPoint Presentation</vt:lpstr>
      <vt:lpstr>PowerPoint Presentation</vt:lpstr>
      <vt:lpstr>Town of Southwest Ranches, FL </vt:lpstr>
      <vt:lpstr>Fire Assessment   </vt:lpstr>
      <vt:lpstr>PowerPoint Presentation</vt:lpstr>
      <vt:lpstr>PowerPoint Presentation</vt:lpstr>
      <vt:lpstr>PROPOSED FIRE ASSESSMENT CONTINGENCY No millage impact</vt:lpstr>
      <vt:lpstr>PowerPoint Presentation</vt:lpstr>
      <vt:lpstr>PowerPoint Presentation</vt:lpstr>
      <vt:lpstr>Town of Southwest Ranches, FL </vt:lpstr>
      <vt:lpstr>Solid Waste Assessment </vt:lpstr>
      <vt:lpstr>Solid Waste (SW) Impact </vt:lpstr>
      <vt:lpstr>PowerPoint Presentation</vt:lpstr>
      <vt:lpstr>Questions, Comments and Direction From Town Council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Southwest Ranches</dc:title>
  <dc:creator>MDS</dc:creator>
  <cp:lastModifiedBy>Emil Lopez</cp:lastModifiedBy>
  <cp:revision>5</cp:revision>
  <cp:lastPrinted>2024-08-13T19:43:10Z</cp:lastPrinted>
  <dcterms:created xsi:type="dcterms:W3CDTF">2013-07-16T21:59:30Z</dcterms:created>
  <dcterms:modified xsi:type="dcterms:W3CDTF">2025-04-14T17:44:55Z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0x01010013B995FA22BC254E99838C5F13604C1B</vt:lpwstr>
  </property>
  <property fmtid="{D5CDD505-2E9C-101B-9397-08002B2CF9AE}" pid="3" name="MediaServiceImageTags">
    <vt:lpwstr/>
  </property>
</Properties>
</file>