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5" r:id="rId4"/>
  </p:sldMasterIdLst>
  <p:notesMasterIdLst>
    <p:notesMasterId r:id="rId22"/>
  </p:notesMasterIdLst>
  <p:handoutMasterIdLst>
    <p:handoutMasterId r:id="rId23"/>
  </p:handoutMasterIdLst>
  <p:sldIdLst>
    <p:sldId id="452" r:id="rId5"/>
    <p:sldId id="276" r:id="rId6"/>
    <p:sldId id="456" r:id="rId7"/>
    <p:sldId id="364" r:id="rId8"/>
    <p:sldId id="267" r:id="rId9"/>
    <p:sldId id="268" r:id="rId10"/>
    <p:sldId id="324" r:id="rId11"/>
    <p:sldId id="262" r:id="rId12"/>
    <p:sldId id="409" r:id="rId13"/>
    <p:sldId id="455" r:id="rId14"/>
    <p:sldId id="326" r:id="rId15"/>
    <p:sldId id="385" r:id="rId16"/>
    <p:sldId id="272" r:id="rId17"/>
    <p:sldId id="322" r:id="rId18"/>
    <p:sldId id="371" r:id="rId19"/>
    <p:sldId id="370" r:id="rId20"/>
    <p:sldId id="398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71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75810" autoAdjust="0"/>
  </p:normalViewPr>
  <p:slideViewPr>
    <p:cSldViewPr>
      <p:cViewPr varScale="1">
        <p:scale>
          <a:sx n="58" d="100"/>
          <a:sy n="58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90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Lopez" userId="a1f944ac-5f27-44a2-84bb-96748bafd2df" providerId="ADAL" clId="{0312BEAB-0FE0-4335-AC6A-F0BADBA55CCC}"/>
    <pc:docChg chg="modSld">
      <pc:chgData name="Emil Lopez" userId="a1f944ac-5f27-44a2-84bb-96748bafd2df" providerId="ADAL" clId="{0312BEAB-0FE0-4335-AC6A-F0BADBA55CCC}" dt="2025-04-11T21:04:55.921" v="11" actId="6549"/>
      <pc:docMkLst>
        <pc:docMk/>
      </pc:docMkLst>
      <pc:sldChg chg="modNotesTx">
        <pc:chgData name="Emil Lopez" userId="a1f944ac-5f27-44a2-84bb-96748bafd2df" providerId="ADAL" clId="{0312BEAB-0FE0-4335-AC6A-F0BADBA55CCC}" dt="2025-04-11T21:04:30.379" v="4" actId="6549"/>
        <pc:sldMkLst>
          <pc:docMk/>
          <pc:sldMk cId="0" sldId="262"/>
        </pc:sldMkLst>
      </pc:sldChg>
      <pc:sldChg chg="modNotesTx">
        <pc:chgData name="Emil Lopez" userId="a1f944ac-5f27-44a2-84bb-96748bafd2df" providerId="ADAL" clId="{0312BEAB-0FE0-4335-AC6A-F0BADBA55CCC}" dt="2025-04-11T21:04:20.291" v="2" actId="6549"/>
        <pc:sldMkLst>
          <pc:docMk/>
          <pc:sldMk cId="0" sldId="267"/>
        </pc:sldMkLst>
      </pc:sldChg>
      <pc:sldChg chg="modNotesTx">
        <pc:chgData name="Emil Lopez" userId="a1f944ac-5f27-44a2-84bb-96748bafd2df" providerId="ADAL" clId="{0312BEAB-0FE0-4335-AC6A-F0BADBA55CCC}" dt="2025-04-11T21:04:22.780" v="3" actId="6549"/>
        <pc:sldMkLst>
          <pc:docMk/>
          <pc:sldMk cId="0" sldId="268"/>
        </pc:sldMkLst>
      </pc:sldChg>
      <pc:sldChg chg="modNotesTx">
        <pc:chgData name="Emil Lopez" userId="a1f944ac-5f27-44a2-84bb-96748bafd2df" providerId="ADAL" clId="{0312BEAB-0FE0-4335-AC6A-F0BADBA55CCC}" dt="2025-04-11T21:04:42.571" v="8" actId="6549"/>
        <pc:sldMkLst>
          <pc:docMk/>
          <pc:sldMk cId="0" sldId="272"/>
        </pc:sldMkLst>
      </pc:sldChg>
      <pc:sldChg chg="modNotesTx">
        <pc:chgData name="Emil Lopez" userId="a1f944ac-5f27-44a2-84bb-96748bafd2df" providerId="ADAL" clId="{0312BEAB-0FE0-4335-AC6A-F0BADBA55CCC}" dt="2025-04-11T21:04:11.542" v="0" actId="6549"/>
        <pc:sldMkLst>
          <pc:docMk/>
          <pc:sldMk cId="4234461325" sldId="276"/>
        </pc:sldMkLst>
      </pc:sldChg>
      <pc:sldChg chg="modNotesTx">
        <pc:chgData name="Emil Lopez" userId="a1f944ac-5f27-44a2-84bb-96748bafd2df" providerId="ADAL" clId="{0312BEAB-0FE0-4335-AC6A-F0BADBA55CCC}" dt="2025-04-11T21:04:52.680" v="10" actId="6549"/>
        <pc:sldMkLst>
          <pc:docMk/>
          <pc:sldMk cId="3882827005" sldId="370"/>
        </pc:sldMkLst>
      </pc:sldChg>
      <pc:sldChg chg="modNotesTx">
        <pc:chgData name="Emil Lopez" userId="a1f944ac-5f27-44a2-84bb-96748bafd2df" providerId="ADAL" clId="{0312BEAB-0FE0-4335-AC6A-F0BADBA55CCC}" dt="2025-04-11T21:04:49.693" v="9" actId="6549"/>
        <pc:sldMkLst>
          <pc:docMk/>
          <pc:sldMk cId="557199059" sldId="371"/>
        </pc:sldMkLst>
      </pc:sldChg>
      <pc:sldChg chg="modNotesTx">
        <pc:chgData name="Emil Lopez" userId="a1f944ac-5f27-44a2-84bb-96748bafd2df" providerId="ADAL" clId="{0312BEAB-0FE0-4335-AC6A-F0BADBA55CCC}" dt="2025-04-11T21:04:40.030" v="7" actId="6549"/>
        <pc:sldMkLst>
          <pc:docMk/>
          <pc:sldMk cId="0" sldId="385"/>
        </pc:sldMkLst>
      </pc:sldChg>
      <pc:sldChg chg="modNotesTx">
        <pc:chgData name="Emil Lopez" userId="a1f944ac-5f27-44a2-84bb-96748bafd2df" providerId="ADAL" clId="{0312BEAB-0FE0-4335-AC6A-F0BADBA55CCC}" dt="2025-04-11T21:04:55.921" v="11" actId="6549"/>
        <pc:sldMkLst>
          <pc:docMk/>
          <pc:sldMk cId="0" sldId="398"/>
        </pc:sldMkLst>
      </pc:sldChg>
      <pc:sldChg chg="modNotesTx">
        <pc:chgData name="Emil Lopez" userId="a1f944ac-5f27-44a2-84bb-96748bafd2df" providerId="ADAL" clId="{0312BEAB-0FE0-4335-AC6A-F0BADBA55CCC}" dt="2025-04-11T21:04:33.380" v="5" actId="6549"/>
        <pc:sldMkLst>
          <pc:docMk/>
          <pc:sldMk cId="1288547403" sldId="409"/>
        </pc:sldMkLst>
      </pc:sldChg>
      <pc:sldChg chg="modNotesTx">
        <pc:chgData name="Emil Lopez" userId="a1f944ac-5f27-44a2-84bb-96748bafd2df" providerId="ADAL" clId="{0312BEAB-0FE0-4335-AC6A-F0BADBA55CCC}" dt="2025-04-11T21:04:36.428" v="6" actId="6549"/>
        <pc:sldMkLst>
          <pc:docMk/>
          <pc:sldMk cId="389637038" sldId="455"/>
        </pc:sldMkLst>
      </pc:sldChg>
      <pc:sldChg chg="modNotesTx">
        <pc:chgData name="Emil Lopez" userId="a1f944ac-5f27-44a2-84bb-96748bafd2df" providerId="ADAL" clId="{0312BEAB-0FE0-4335-AC6A-F0BADBA55CCC}" dt="2025-04-11T21:04:15.543" v="1" actId="6549"/>
        <pc:sldMkLst>
          <pc:docMk/>
          <pc:sldMk cId="262559970" sldId="456"/>
        </pc:sldMkLst>
      </pc:sldChg>
    </pc:docChg>
  </pc:docChgLst>
  <pc:docChgLst>
    <pc:chgData name="Emil Lopez" userId="a1f944ac-5f27-44a2-84bb-96748bafd2df" providerId="ADAL" clId="{F3697ACB-4A54-4A60-B7F3-7B75BC858A94}"/>
    <pc:docChg chg="modSld">
      <pc:chgData name="Emil Lopez" userId="a1f944ac-5f27-44a2-84bb-96748bafd2df" providerId="ADAL" clId="{F3697ACB-4A54-4A60-B7F3-7B75BC858A94}" dt="2024-09-12T14:13:28.283" v="0" actId="27918"/>
      <pc:docMkLst>
        <pc:docMk/>
      </pc:docMkLst>
      <pc:sldChg chg="mod">
        <pc:chgData name="Emil Lopez" userId="a1f944ac-5f27-44a2-84bb-96748bafd2df" providerId="ADAL" clId="{F3697ACB-4A54-4A60-B7F3-7B75BC858A94}" dt="2024-09-12T14:13:28.283" v="0" actId="27918"/>
        <pc:sldMkLst>
          <pc:docMk/>
          <pc:sldMk cId="557199059" sldId="37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outhwestranches.sharepoint.com/sites/FinDocs/Docs/FINADMIN/BUDGET/FY23-24/Proposed%20Budget%20FY24/PUB%20ORDER/General%20fund%20Charts%20Revised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506465363809"/>
          <c:y val="3.6683086277026024E-2"/>
          <c:w val="0.92325836531447569"/>
          <c:h val="0.8026663073320746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Residential 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66666666666692E-2"/>
                  <c:y val="5.5555555555555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EE-4FA4-87D5-DE32DBD5488F}"/>
                </c:ext>
              </c:extLst>
            </c:dLbl>
            <c:dLbl>
              <c:idx val="1"/>
              <c:layout>
                <c:manualLayout>
                  <c:x val="-5.118469904533611E-2"/>
                  <c:y val="8.3769784391986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EE-4FA4-87D5-DE32DBD5488F}"/>
                </c:ext>
              </c:extLst>
            </c:dLbl>
            <c:dLbl>
              <c:idx val="2"/>
              <c:layout>
                <c:manualLayout>
                  <c:x val="-5.8333333333333334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EE-4FA4-87D5-DE32DBD5488F}"/>
                </c:ext>
              </c:extLst>
            </c:dLbl>
            <c:dLbl>
              <c:idx val="3"/>
              <c:layout>
                <c:manualLayout>
                  <c:x val="-5.022884042805302E-2"/>
                  <c:y val="9.14241713622369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B00367-5670-4DB7-BEFF-16D27BB15F3C}" type="VALU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rgbClr val="00B0F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429452489645369E-2"/>
                      <c:h val="6.42920394661316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EE-4FA4-87D5-DE32DBD5488F}"/>
                </c:ext>
              </c:extLst>
            </c:dLbl>
            <c:dLbl>
              <c:idx val="4"/>
              <c:layout>
                <c:manualLayout>
                  <c:x val="-1.388888888888888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EE-4FA4-87D5-DE32DBD54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Proposed FY 2024</c:v>
                </c:pt>
              </c:strCache>
            </c:strRef>
          </c:cat>
          <c:val>
            <c:numRef>
              <c:f>Sheet1!$B$2:$E$2</c:f>
              <c:numCache>
                <c:formatCode>"$"#,##0.00</c:formatCode>
                <c:ptCount val="4"/>
                <c:pt idx="0">
                  <c:v>629.14</c:v>
                </c:pt>
                <c:pt idx="1">
                  <c:v>690</c:v>
                </c:pt>
                <c:pt idx="2">
                  <c:v>764.44</c:v>
                </c:pt>
                <c:pt idx="3">
                  <c:v>758.63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EE-4FA4-87D5-DE32DBD548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Acreage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526174020150441E-2"/>
                  <c:y val="-5.796641672847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EE-4FA4-87D5-DE32DBD5488F}"/>
                </c:ext>
              </c:extLst>
            </c:dLbl>
            <c:dLbl>
              <c:idx val="1"/>
              <c:layout>
                <c:manualLayout>
                  <c:x val="-0.05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EE-4FA4-87D5-DE32DBD5488F}"/>
                </c:ext>
              </c:extLst>
            </c:dLbl>
            <c:dLbl>
              <c:idx val="2"/>
              <c:layout>
                <c:manualLayout>
                  <c:x val="-5.0909680930224396E-2"/>
                  <c:y val="-6.598901834356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EE-4FA4-87D5-DE32DBD5488F}"/>
                </c:ext>
              </c:extLst>
            </c:dLbl>
            <c:dLbl>
              <c:idx val="3"/>
              <c:layout>
                <c:manualLayout>
                  <c:x val="-6.0088288616883298E-2"/>
                  <c:y val="-7.38308470508770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7CB85-0CDC-4249-B099-1A606D8DB177}" type="VALU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rgbClr val="00B0F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DEE-4FA4-87D5-DE32DBD5488F}"/>
                </c:ext>
              </c:extLst>
            </c:dLbl>
            <c:dLbl>
              <c:idx val="4"/>
              <c:layout>
                <c:manualLayout>
                  <c:x val="-4.7170542262832613E-2"/>
                  <c:y val="6.7614141321521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EE-4FA4-87D5-DE32DBD54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Proposed FY 2024</c:v>
                </c:pt>
              </c:strCache>
            </c:strRef>
          </c:cat>
          <c:val>
            <c:numRef>
              <c:f>Sheet1!$B$3:$E$3</c:f>
              <c:numCache>
                <c:formatCode>"$"#,##0.00</c:formatCode>
                <c:ptCount val="4"/>
                <c:pt idx="0">
                  <c:v>84.76</c:v>
                </c:pt>
                <c:pt idx="1">
                  <c:v>75.959999999999994</c:v>
                </c:pt>
                <c:pt idx="2">
                  <c:v>126.04</c:v>
                </c:pt>
                <c:pt idx="3">
                  <c:v>89.12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EE-4FA4-87D5-DE32DBD54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942808"/>
        <c:axId val="468946336"/>
      </c:lineChart>
      <c:catAx>
        <c:axId val="46894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6336"/>
        <c:crosses val="autoZero"/>
        <c:auto val="1"/>
        <c:lblAlgn val="ctr"/>
        <c:lblOffset val="100"/>
        <c:noMultiLvlLbl val="0"/>
      </c:catAx>
      <c:valAx>
        <c:axId val="46894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602B"/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19985620512606"/>
          <c:y val="0.91969683706527994"/>
          <c:w val="0.34855776819659856"/>
          <c:h val="8.0303162934720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89731724496718"/>
          <c:y val="2.9577855513793657E-2"/>
          <c:w val="0.90998283264143975"/>
          <c:h val="0.8816232639635766"/>
        </c:manualLayout>
      </c:layout>
      <c:lineChart>
        <c:grouping val="standard"/>
        <c:varyColors val="0"/>
        <c:ser>
          <c:idx val="0"/>
          <c:order val="0"/>
          <c:spPr>
            <a:ln w="28542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9298098682657195E-2"/>
                  <c:y val="0.125026783467257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E9381C-E1A0-40D2-9FED-DA35B590F8F3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u="sng" dirty="0"/>
                      <a:t>0.3612</a:t>
                    </a:r>
                    <a:r>
                      <a:rPr lang="en-US" dirty="0"/>
                      <a:t>4.4629</a:t>
                    </a:r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33281334122E-2"/>
                      <c:h val="0.226709007348997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FF-47FC-969F-BA1E72C8FC6C}"/>
                </c:ext>
              </c:extLst>
            </c:dLbl>
            <c:dLbl>
              <c:idx val="1"/>
              <c:layout>
                <c:manualLayout>
                  <c:x val="-5.2368254843647592E-2"/>
                  <c:y val="0.170590390395712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A801CB-5BB1-43DF-9D26-C3F57A0D6667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u="sng" dirty="0"/>
                      <a:t>0.3342</a:t>
                    </a:r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4.8311</a:t>
                    </a:r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33281334122E-2"/>
                      <c:h val="0.201362475857179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FF-47FC-969F-BA1E72C8FC6C}"/>
                </c:ext>
              </c:extLst>
            </c:dLbl>
            <c:dLbl>
              <c:idx val="2"/>
              <c:layout>
                <c:manualLayout>
                  <c:x val="-5.7803042479079893E-2"/>
                  <c:y val="0.134767784417047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A5CEB6-017C-4A02-88FA-3204460231D6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u="sng" dirty="0"/>
                      <a:t>0.4439</a:t>
                    </a:r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4.6564</a:t>
                    </a:r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33281334122E-2"/>
                      <c:h val="0.201362475857179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4FF-47FC-969F-BA1E72C8FC6C}"/>
                </c:ext>
              </c:extLst>
            </c:dLbl>
            <c:dLbl>
              <c:idx val="3"/>
              <c:layout>
                <c:manualLayout>
                  <c:x val="-5.5364558499848053E-2"/>
                  <c:y val="7.39985970008230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92E321-96FD-428C-AB5B-04C6B3DB824B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86505940567E-2"/>
                      <c:h val="9.7374168348993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FF-47FC-969F-BA1E72C8FC6C}"/>
                </c:ext>
              </c:extLst>
            </c:dLbl>
            <c:dLbl>
              <c:idx val="4"/>
              <c:layout>
                <c:manualLayout>
                  <c:x val="-6.290801014361018E-2"/>
                  <c:y val="7.351097557269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AC3D93-C1DA-4738-9978-B472B318369F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373626143787335E-2"/>
                      <c:h val="0.115807686783680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4FF-47FC-969F-BA1E72C8FC6C}"/>
                </c:ext>
              </c:extLst>
            </c:dLbl>
            <c:dLbl>
              <c:idx val="5"/>
              <c:layout>
                <c:manualLayout>
                  <c:x val="-3.0965099154328542E-2"/>
                  <c:y val="0.102564195080548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B593D4-58FB-48CD-8282-D44EE5FE2CF8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1598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598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4FF-47FC-969F-BA1E72C8FC6C}"/>
                </c:ext>
              </c:extLst>
            </c:dLbl>
            <c:dLbl>
              <c:idx val="6"/>
              <c:layout>
                <c:manualLayout>
                  <c:x val="-1.7045508562376112E-2"/>
                  <c:y val="7.48035943997425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598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CD6324-2138-402E-9240-5ADAAC71F12B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98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598" b="1" i="0" u="none" strike="noStrike" kern="1200" baseline="0" dirty="0">
                      <a:solidFill>
                        <a:schemeClr val="tx1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598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41907878276229"/>
                      <c:h val="0.118075548466972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46B-430F-8173-88AA2A63CC43}"/>
                </c:ext>
              </c:extLst>
            </c:dLbl>
            <c:spPr>
              <a:noFill/>
              <a:ln w="2537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'Non Departmental 3900'!$A$117:$A$123</c:f>
              <c:strCache>
                <c:ptCount val="7"/>
                <c:pt idx="0">
                  <c:v>FY 2018 Actual </c:v>
                </c:pt>
                <c:pt idx="1">
                  <c:v>FY 2019 Actual </c:v>
                </c:pt>
                <c:pt idx="2">
                  <c:v>FY 2020 Actual </c:v>
                </c:pt>
                <c:pt idx="3">
                  <c:v>FY 2021 Actual </c:v>
                </c:pt>
                <c:pt idx="4">
                  <c:v>FY 2022 Actual</c:v>
                </c:pt>
                <c:pt idx="5">
                  <c:v>FY 2023 Actual</c:v>
                </c:pt>
                <c:pt idx="6">
                  <c:v>FY 2024 Proposed</c:v>
                </c:pt>
              </c:strCache>
            </c:strRef>
          </c:cat>
          <c:val>
            <c:numRef>
              <c:f>'Non Departmental 3900'!$B$117:$B$123</c:f>
              <c:numCache>
                <c:formatCode>0.0000</c:formatCode>
                <c:ptCount val="7"/>
                <c:pt idx="0">
                  <c:v>4.1017000000000001</c:v>
                </c:pt>
                <c:pt idx="1">
                  <c:v>4.4969000000000001</c:v>
                </c:pt>
                <c:pt idx="2">
                  <c:v>4.2125000000000004</c:v>
                </c:pt>
                <c:pt idx="3">
                  <c:v>4.25</c:v>
                </c:pt>
                <c:pt idx="4">
                  <c:v>4.25</c:v>
                </c:pt>
                <c:pt idx="5">
                  <c:v>3.9</c:v>
                </c:pt>
                <c:pt idx="6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4FF-47FC-969F-BA1E72C8F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833944"/>
        <c:axId val="282834336"/>
      </c:lineChart>
      <c:catAx>
        <c:axId val="282833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834336"/>
        <c:crosses val="autoZero"/>
        <c:auto val="1"/>
        <c:lblAlgn val="ctr"/>
        <c:lblOffset val="100"/>
        <c:noMultiLvlLbl val="0"/>
      </c:catAx>
      <c:valAx>
        <c:axId val="282834336"/>
        <c:scaling>
          <c:orientation val="minMax"/>
          <c:max val="5"/>
          <c:min val="2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out"/>
        <c:min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833944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b="1" i="0" baseline="0" dirty="0">
                <a:effectLst/>
              </a:rPr>
              <a:t>Total General Fund by Function: $18,898,715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/>
            </a:pPr>
            <a:r>
              <a:rPr lang="en-US" sz="2400" dirty="0">
                <a:solidFill>
                  <a:srgbClr val="00B050"/>
                </a:solidFill>
              </a:rPr>
              <a:t>Where Do the Funds Come From?</a:t>
            </a:r>
          </a:p>
        </c:rich>
      </c:tx>
      <c:layout>
        <c:manualLayout>
          <c:xMode val="edge"/>
          <c:yMode val="edge"/>
          <c:x val="0.17117771945173521"/>
          <c:y val="6.1625049957904875E-3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1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22665500145817"/>
          <c:y val="0.11703059827252088"/>
          <c:w val="0.6553152522601341"/>
          <c:h val="0.739673992910441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plosion val="22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09-4F1D-9D4E-8DCA786244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09-4F1D-9D4E-8DCA786244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09-4F1D-9D4E-8DCA786244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09-4F1D-9D4E-8DCA786244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009-4F1D-9D4E-8DCA786244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009-4F1D-9D4E-8DCA786244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009-4F1D-9D4E-8DCA7862447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$271,000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A913-48CA-B9F3-B69925917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'[1]General Fund Data'!$B$1:$B$9</c:f>
              <c:strCache>
                <c:ptCount val="9"/>
                <c:pt idx="0">
                  <c:v>Appropriated Fund Balance</c:v>
                </c:pt>
                <c:pt idx="1">
                  <c:v>Fines and Forfeitures </c:v>
                </c:pt>
                <c:pt idx="2">
                  <c:v>Interfund Transfers</c:v>
                </c:pt>
                <c:pt idx="3">
                  <c:v>Service/Misc. Revenues </c:v>
                </c:pt>
                <c:pt idx="4">
                  <c:v>Permits and Licensing </c:v>
                </c:pt>
                <c:pt idx="5">
                  <c:v>Franchise and Utility Taxes</c:v>
                </c:pt>
                <c:pt idx="6">
                  <c:v>Intergovernmental </c:v>
                </c:pt>
                <c:pt idx="7">
                  <c:v>Special Assessment Revenue</c:v>
                </c:pt>
                <c:pt idx="8">
                  <c:v>Ad Valorem (Property) Revenue</c:v>
                </c:pt>
              </c:strCache>
            </c:strRef>
          </c:cat>
          <c:val>
            <c:numRef>
              <c:f>'[1]General Fund Data'!$C$1:$C$9</c:f>
              <c:numCache>
                <c:formatCode>"$"#,##0_);[Red]\("$"#,##0\)</c:formatCode>
                <c:ptCount val="9"/>
                <c:pt idx="0">
                  <c:v>612070</c:v>
                </c:pt>
                <c:pt idx="1">
                  <c:v>170813</c:v>
                </c:pt>
                <c:pt idx="2">
                  <c:v>306990</c:v>
                </c:pt>
                <c:pt idx="3">
                  <c:v>746947</c:v>
                </c:pt>
                <c:pt idx="4">
                  <c:v>2183893</c:v>
                </c:pt>
                <c:pt idx="5">
                  <c:v>2064270</c:v>
                </c:pt>
                <c:pt idx="6">
                  <c:v>4397629</c:v>
                </c:pt>
                <c:pt idx="7">
                  <c:v>3236225</c:v>
                </c:pt>
                <c:pt idx="8">
                  <c:v>9179832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009-4F1D-9D4E-8DCA786244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1781896"/>
        <c:axId val="431785032"/>
      </c:barChart>
      <c:valAx>
        <c:axId val="431785032"/>
        <c:scaling>
          <c:orientation val="minMax"/>
        </c:scaling>
        <c:delete val="0"/>
        <c:axPos val="b"/>
        <c:majorGridlines>
          <c:spPr>
            <a:ln w="12700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132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781896"/>
        <c:crosses val="autoZero"/>
        <c:crossBetween val="between"/>
        <c:minorUnit val="200000"/>
      </c:valAx>
      <c:catAx>
        <c:axId val="43178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7850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General Fund Expenditures: $18,898,715 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400"/>
            </a:pPr>
            <a:r>
              <a:rPr lang="en-US" sz="2400" b="1" i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baseline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Do the Funds Go?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view3D>
      <c:rotX val="60"/>
      <c:rotY val="13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85057750134175"/>
          <c:y val="0.15904691759840847"/>
          <c:w val="0.69062727453186001"/>
          <c:h val="0.8297305944589927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2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525-497C-A165-FA87BC236F97}"/>
              </c:ext>
            </c:extLst>
          </c:dPt>
          <c:dPt>
            <c:idx val="1"/>
            <c:bubble3D val="0"/>
            <c:explosion val="15"/>
            <c:extLst>
              <c:ext xmlns:c16="http://schemas.microsoft.com/office/drawing/2014/chart" uri="{C3380CC4-5D6E-409C-BE32-E72D297353CC}">
                <c16:uniqueId val="{00000003-A525-497C-A165-FA87BC236F97}"/>
              </c:ext>
            </c:extLst>
          </c:dPt>
          <c:dPt>
            <c:idx val="2"/>
            <c:bubble3D val="0"/>
            <c:explosion val="15"/>
            <c:extLst>
              <c:ext xmlns:c16="http://schemas.microsoft.com/office/drawing/2014/chart" uri="{C3380CC4-5D6E-409C-BE32-E72D297353CC}">
                <c16:uniqueId val="{00000005-A525-497C-A165-FA87BC236F97}"/>
              </c:ext>
            </c:extLst>
          </c:dPt>
          <c:dPt>
            <c:idx val="3"/>
            <c:bubble3D val="0"/>
            <c:explosion val="15"/>
            <c:extLst>
              <c:ext xmlns:c16="http://schemas.microsoft.com/office/drawing/2014/chart" uri="{C3380CC4-5D6E-409C-BE32-E72D297353CC}">
                <c16:uniqueId val="{00000007-A525-497C-A165-FA87BC236F97}"/>
              </c:ext>
            </c:extLst>
          </c:dPt>
          <c:dPt>
            <c:idx val="4"/>
            <c:bubble3D val="0"/>
            <c:explosion val="15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525-497C-A165-FA87BC236F97}"/>
              </c:ext>
            </c:extLst>
          </c:dPt>
          <c:dPt>
            <c:idx val="5"/>
            <c:bubble3D val="0"/>
            <c:explosion val="15"/>
            <c:extLst>
              <c:ext xmlns:c16="http://schemas.microsoft.com/office/drawing/2014/chart" uri="{C3380CC4-5D6E-409C-BE32-E72D297353CC}">
                <c16:uniqueId val="{0000000B-A525-497C-A165-FA87BC236F97}"/>
              </c:ext>
            </c:extLst>
          </c:dPt>
          <c:dPt>
            <c:idx val="6"/>
            <c:bubble3D val="0"/>
            <c:explosion val="15"/>
            <c:extLst>
              <c:ext xmlns:c16="http://schemas.microsoft.com/office/drawing/2014/chart" uri="{C3380CC4-5D6E-409C-BE32-E72D297353CC}">
                <c16:uniqueId val="{0000000D-A525-497C-A165-FA87BC236F97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525-497C-A165-FA87BC236F97}"/>
              </c:ext>
            </c:extLst>
          </c:dPt>
          <c:dLbls>
            <c:dLbl>
              <c:idx val="0"/>
              <c:layout>
                <c:manualLayout>
                  <c:x val="3.8984522904194269E-2"/>
                  <c:y val="0.1485667104111985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OPERATING EXPENSES,</a:t>
                    </a:r>
                  </a:p>
                  <a:p>
                    <a:r>
                      <a:rPr lang="en-US" sz="1400" dirty="0"/>
                      <a:t>11,425,766</a:t>
                    </a:r>
                  </a:p>
                  <a:p>
                    <a:r>
                      <a:rPr lang="en-US" sz="1400" dirty="0"/>
                      <a:t>60.4%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25-497C-A165-FA87BC236F97}"/>
                </c:ext>
              </c:extLst>
            </c:dLbl>
            <c:dLbl>
              <c:idx val="1"/>
              <c:layout>
                <c:manualLayout>
                  <c:x val="0.11849929604387686"/>
                  <c:y val="1.6440253793829851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PERSONNEL EXPENSES, $2,142,768</a:t>
                    </a:r>
                  </a:p>
                  <a:p>
                    <a:r>
                      <a:rPr lang="en-US" sz="1100" dirty="0"/>
                      <a:t>11.30%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41302557768512"/>
                      <c:h val="9.28753473349134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525-497C-A165-FA87BC236F97}"/>
                </c:ext>
              </c:extLst>
            </c:dLbl>
            <c:dLbl>
              <c:idx val="2"/>
              <c:layout>
                <c:manualLayout>
                  <c:x val="3.0113055720976053E-2"/>
                  <c:y val="3.655232117582973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r>
                      <a:rPr lang="en-US" sz="1200"/>
                      <a:t>DEBT SERVICE TRANSFERS,</a:t>
                    </a:r>
                  </a:p>
                  <a:p>
                    <a:pPr>
                      <a:defRPr sz="1200"/>
                    </a:pPr>
                    <a:r>
                      <a:rPr lang="en-US" sz="1200"/>
                      <a:t>$825,989</a:t>
                    </a:r>
                  </a:p>
                  <a:p>
                    <a:pPr>
                      <a:defRPr sz="1200"/>
                    </a:pPr>
                    <a:r>
                      <a:rPr lang="en-US" sz="1200"/>
                      <a:t>4.40%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9574816654189"/>
                      <c:h val="0.1120000000000000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A525-497C-A165-FA87BC236F97}"/>
                </c:ext>
              </c:extLst>
            </c:dLbl>
            <c:dLbl>
              <c:idx val="3"/>
              <c:layout>
                <c:manualLayout>
                  <c:x val="6.6575593491989798E-2"/>
                  <c:y val="7.9407722061058159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VFD TRANSFERS, </a:t>
                    </a:r>
                  </a:p>
                  <a:p>
                    <a:r>
                      <a:rPr lang="en-US" sz="1100"/>
                      <a:t>$286,482</a:t>
                    </a:r>
                  </a:p>
                  <a:p>
                    <a:r>
                      <a:rPr lang="en-US" sz="1100"/>
                      <a:t>1.50%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525-497C-A165-FA87BC236F97}"/>
                </c:ext>
              </c:extLst>
            </c:dLbl>
            <c:dLbl>
              <c:idx val="4"/>
              <c:layout>
                <c:manualLayout>
                  <c:x val="2.1397049633501693E-2"/>
                  <c:y val="0.1126223392225573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r>
                      <a:rPr lang="en-US" sz="1200" dirty="0"/>
                      <a:t>TRANSPORTATION TRANSFERS,</a:t>
                    </a:r>
                  </a:p>
                  <a:p>
                    <a:pPr>
                      <a:defRPr sz="1200"/>
                    </a:pPr>
                    <a:r>
                      <a:rPr lang="en-US" sz="1200" dirty="0"/>
                      <a:t>$1,245,162</a:t>
                    </a:r>
                  </a:p>
                  <a:p>
                    <a:pPr>
                      <a:defRPr sz="1200"/>
                    </a:pPr>
                    <a:r>
                      <a:rPr lang="en-US" sz="1200" dirty="0"/>
                      <a:t>6.60%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80907166016012"/>
                      <c:h val="0.113284182338840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A525-497C-A165-FA87BC236F97}"/>
                </c:ext>
              </c:extLst>
            </c:dLbl>
            <c:dLbl>
              <c:idx val="5"/>
              <c:layout>
                <c:manualLayout>
                  <c:x val="4.8093714759324252E-2"/>
                  <c:y val="1.6836615047120023E-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r>
                      <a:rPr lang="en-US" sz="1200" baseline="0"/>
                      <a:t>CAPITAL OUTLAY, </a:t>
                    </a:r>
                    <a:fld id="{3C2FFE00-0F15-4D0C-B793-9D5229EE0BBE}" type="VALUE">
                      <a:rPr lang="en-US" sz="1200" baseline="0"/>
                      <a:pPr>
                        <a:defRPr sz="1200"/>
                      </a:pPr>
                      <a:t>[VALUE]</a:t>
                    </a:fld>
                    <a:r>
                      <a:rPr lang="en-US" sz="1200" baseline="0"/>
                      <a:t>   12.20%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48950866435813"/>
                      <c:h val="0.12724093177600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525-497C-A165-FA87BC236F97}"/>
                </c:ext>
              </c:extLst>
            </c:dLbl>
            <c:dLbl>
              <c:idx val="6"/>
              <c:layout>
                <c:manualLayout>
                  <c:x val="6.3323594304760894E-2"/>
                  <c:y val="-1.252657302788388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r>
                      <a:rPr lang="en-US" sz="1200" dirty="0"/>
                      <a:t>NON-OPERATING EXPENSES,</a:t>
                    </a:r>
                  </a:p>
                  <a:p>
                    <a:pPr>
                      <a:defRPr sz="1200"/>
                    </a:pPr>
                    <a:r>
                      <a:rPr lang="en-US" sz="1200" dirty="0"/>
                      <a:t>$676,450</a:t>
                    </a:r>
                  </a:p>
                  <a:p>
                    <a:pPr>
                      <a:defRPr sz="1200"/>
                    </a:pPr>
                    <a:r>
                      <a:rPr lang="en-US" sz="1200" dirty="0"/>
                      <a:t>3.60%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9852371394752"/>
                      <c:h val="0.16334022664764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A525-497C-A165-FA87BC236F97}"/>
                </c:ext>
              </c:extLst>
            </c:dLbl>
            <c:dLbl>
              <c:idx val="7"/>
              <c:layout>
                <c:manualLayout>
                  <c:x val="2.4419243929587334E-2"/>
                  <c:y val="2.791728830157597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/>
                    </a:pPr>
                    <a:r>
                      <a:rPr lang="en-US" sz="1200"/>
                      <a:t>NON-OPERATING EXPENSES,</a:t>
                    </a:r>
                  </a:p>
                  <a:p>
                    <a:pPr>
                      <a:defRPr sz="1200"/>
                    </a:pPr>
                    <a:r>
                      <a:rPr lang="en-US" sz="1200"/>
                      <a:t>$286,616</a:t>
                    </a:r>
                  </a:p>
                  <a:p>
                    <a:pPr>
                      <a:defRPr sz="1200"/>
                    </a:pPr>
                    <a:r>
                      <a:rPr lang="en-US" sz="1200"/>
                      <a:t>1.5%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23265036896565"/>
                      <c:h val="8.426666259912932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A525-497C-A165-FA87BC236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1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'[General fund Charts Revised 2024.xlsx]General Fund Data'!$B$12:$B$18</c:f>
              <c:strCache>
                <c:ptCount val="7"/>
                <c:pt idx="0">
                  <c:v>Operating expenses</c:v>
                </c:pt>
                <c:pt idx="1">
                  <c:v>Personnel expenses</c:v>
                </c:pt>
                <c:pt idx="2">
                  <c:v>Debt service transfers</c:v>
                </c:pt>
                <c:pt idx="3">
                  <c:v>Vfd transfers</c:v>
                </c:pt>
                <c:pt idx="4">
                  <c:v>Transportation transfers</c:v>
                </c:pt>
                <c:pt idx="5">
                  <c:v>Capital outlay</c:v>
                </c:pt>
                <c:pt idx="6">
                  <c:v>Non-operating expenses</c:v>
                </c:pt>
              </c:strCache>
            </c:strRef>
          </c:cat>
          <c:val>
            <c:numRef>
              <c:f>'[General fund Charts Revised 2024.xlsx]General Fund Data'!$C$12:$C$18</c:f>
              <c:numCache>
                <c:formatCode>"$"#,##0</c:formatCode>
                <c:ptCount val="7"/>
                <c:pt idx="0">
                  <c:v>11398616</c:v>
                </c:pt>
                <c:pt idx="1">
                  <c:v>2142768</c:v>
                </c:pt>
                <c:pt idx="2">
                  <c:v>825989</c:v>
                </c:pt>
                <c:pt idx="3">
                  <c:v>286482</c:v>
                </c:pt>
                <c:pt idx="4">
                  <c:v>1090162</c:v>
                </c:pt>
                <c:pt idx="5">
                  <c:v>2296098</c:v>
                </c:pt>
                <c:pt idx="6">
                  <c:v>792600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525-497C-A165-FA87BC236F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0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0.02708</cdr:x>
      <cdr:y>0</cdr:y>
    </cdr:from>
    <cdr:to>
      <cdr:x>0.95729</cdr:x>
      <cdr:y>0.09548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659" y="0"/>
          <a:ext cx="12318586" cy="875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>
            <a:effectLst/>
          </a:endParaRPr>
        </a:p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32A527-CD73-4C07-B110-51FFFF13EE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ED290-150F-440F-8FA2-1C58425441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7BC48B-0070-41EA-93F6-C589816C536A}" type="datetimeFigureOut">
              <a:rPr lang="en-US"/>
              <a:pPr>
                <a:defRPr/>
              </a:pPr>
              <a:t>4/11/2025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B7D97-CA99-450D-8AB3-C01150D10A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9C9F7-0585-46E9-9006-6B7D0C7F5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926" y="8829675"/>
            <a:ext cx="3036888" cy="465138"/>
          </a:xfrm>
          <a:prstGeom prst="rect">
            <a:avLst/>
          </a:prstGeom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FAA498-2DD9-41FF-8058-BBB53CC52D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2FF8FC-75AB-4E85-9D8D-0456F55BF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F1F75-38A6-4DEF-BD85-704A74CC59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1FA70B-1F65-43D8-AB53-2272D9DFE311}" type="datetimeFigureOut">
              <a:rPr lang="en-US"/>
              <a:pPr>
                <a:defRPr/>
              </a:pPr>
              <a:t>4/11/2025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080D40-58A5-473B-AF71-CB9F7F2A9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8" rIns="93158" bIns="465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D16500-0568-4C6C-826F-C194F6E5C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3158" tIns="46578" rIns="93158" bIns="4657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D0998-C968-4C67-92FB-5A6469EC84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21EBE-6062-4DC0-97B5-707F0F5D6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926" y="8829675"/>
            <a:ext cx="3036888" cy="465138"/>
          </a:xfrm>
          <a:prstGeom prst="rect">
            <a:avLst/>
          </a:prstGeom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ADB645-81B0-495C-8547-97A7376874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D7C34-7398-4EDA-B9A5-4983E2250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69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8A4F1-6453-CC5E-C16A-DF5609C6CD6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26AA38B-CC75-4DB2-B4DB-57F73198EA4D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56C0EA9-8F08-CE3D-6FEB-6FF8A57E047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24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4C5E-C319-43B1-AB3F-DC3B9169E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2140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BEDA91-E270-4347-9020-74203CC00ED9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B0CB7-AD1D-C357-1840-98AFF4619D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C5FA88-516F-4D95-B359-4103DFE3BD18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D29F42A-0409-49FD-6AD4-8701A4470C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8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709945-E3BC-4611-9FC4-CB10AC975B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3" name="Header Placeholder 1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9934" indent="-288436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53744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15242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76740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38237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99735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61233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22730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63672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97F07-4CE1-41FD-85B4-DFED692A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5393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9C8E4-8EA0-473D-5456-D1259B8CFD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A622B-CF9E-45A8-B2A4-E284EB7C0DA2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2553963-48FE-44A2-DA58-8A5460522D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4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A9139-9B9C-43B1-25A3-A789932095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606414E4-9382-4C04-8938-A255E8997C6A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394E200-9C8C-0C57-75AB-75A6B873245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8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E48180F-0F01-4BF9-8ACA-FC45E3B6D0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594001D0-D4CA-48B8-9C74-90898C82F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07FE0-EA45-45A9-9A00-19F70BFCE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CA24D-D89F-4329-8318-A9837B7BA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730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BEDA91-E270-4347-9020-74203CC00ED9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B0CB7-AD1D-C357-1840-98AFF4619D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C5FA88-516F-4D95-B359-4103DFE3BD18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D29F42A-0409-49FD-6AD4-8701A4470C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1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04262-FCB9-4698-96D6-0EAD527B7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7013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78464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71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07DDD-5472-448C-AA62-9E98C1A45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0262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6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65263" y="923925"/>
            <a:ext cx="8216901" cy="4622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0DC0F80-67DF-42CF-B40C-1F5F6175504E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002B5-3D2C-34EE-6A94-E131B37223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543A34D-D039-43AF-BE99-332EFBA7B5BD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F38D34E-7C53-BC7F-8DB1-4860A63BC8F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E3FEF-E2C2-4E9E-BB30-3B19C33E35D6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91D29-DDA5-4D01-BA49-CE72928E90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4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A2CD5B-F23B-4C5E-A652-EF26888FB5F8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20870-5FA4-4BDC-A830-AF8F01EA3D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89FA-2E81-4DC2-BB87-436FC893AC8E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1F021-7BD0-40C9-997E-44C365C890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6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04D66-0459-424A-ADBD-A0B3AE92BE31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36212-A7B4-4BBC-8F67-A3877FD512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94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F5EA5-6F64-4D8B-A2E6-FD4FFCB0AB40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35B12-6D36-4B63-B8D9-0BE8DC17D1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54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EADD6-8F03-44CA-A485-EA17C1DF1F42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850F-EA88-4B66-A6ED-76C31AD196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2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0844B-FBE5-41CE-8853-B3A4279D1D21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9968A-CC9E-4A90-BCD5-08D38B79F5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9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EBAFA-E74B-4CD1-8139-AB4975439443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30FA-8C17-4769-9F7C-9BF178D4C6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6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B79E-FA1C-4668-A14C-E84B26AE0588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02BD0-560B-4744-9789-A35966BC77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8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4ED05-5B18-4064-B4FE-071DE6DDC139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066DE-82B0-46BE-94A5-F7513BA823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2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645EF-97F5-42C2-BEF5-A99C2B3325E0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2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4AA74-48B7-492D-A324-15BDE63F998D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05EC8-1EAA-4160-BBE6-73F7769A9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B1C9E-A69D-44B8-A030-60A901B94779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1327" y="6032302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D697D1-0F4B-49E4-8429-9AB1EB2344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5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E9AD2C-C1DE-4879-8D33-3CA39F958BA8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409E7-B92C-409C-B8DE-771F1C2C8C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1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1156F-CA05-4EA0-86E4-BB499DEF5F2C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062E5-A81C-43BE-8D25-052B3FC618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2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39831-F2CE-4DBF-A9F6-19552BC5E0FA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2FC5A-EE63-4E80-BF1D-0CF50F4CFE4F}" type="datetime1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  <p:sldLayoutId id="2147485157" r:id="rId12"/>
    <p:sldLayoutId id="2147485158" r:id="rId13"/>
    <p:sldLayoutId id="2147485159" r:id="rId14"/>
    <p:sldLayoutId id="2147485160" r:id="rId15"/>
    <p:sldLayoutId id="214748516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1FD6-EEBC-4B87-844B-B809DF7E9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828800"/>
            <a:ext cx="8305800" cy="11001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+mn-lt"/>
              </a:rPr>
              <a:t>Town of Southwest Ranches, FL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E9761-8095-4A79-8B4B-710CE541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5888962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172" name="Picture 5" descr="swrlogo">
            <a:extLst>
              <a:ext uri="{FF2B5EF4-FFF2-40B4-BE49-F238E27FC236}">
                <a16:creationId xmlns:a16="http://schemas.microsoft.com/office/drawing/2014/main" id="{FA00D570-B09D-402E-8B05-F34230D6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2">
            <a:extLst>
              <a:ext uri="{FF2B5EF4-FFF2-40B4-BE49-F238E27FC236}">
                <a16:creationId xmlns:a16="http://schemas.microsoft.com/office/drawing/2014/main" id="{E829A8D4-4FC0-401D-812B-543A84BF8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9400"/>
            <a:ext cx="789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3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Fiscal Year 2023/2024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CE9A0E3-1DB7-C8C9-271F-B4D7737815EF}"/>
              </a:ext>
            </a:extLst>
          </p:cNvPr>
          <p:cNvSpPr txBox="1">
            <a:spLocks/>
          </p:cNvSpPr>
          <p:nvPr/>
        </p:nvSpPr>
        <p:spPr>
          <a:xfrm>
            <a:off x="2133600" y="3352800"/>
            <a:ext cx="7772400" cy="29012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Tentative Budget Initial Public Hearing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 Thursday, September 14, 2023, at 6:00 PM</a:t>
            </a:r>
          </a:p>
          <a:p>
            <a:pPr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en-US" sz="5000" b="1" dirty="0">
                <a:solidFill>
                  <a:schemeClr val="tx1"/>
                </a:solidFill>
              </a:rPr>
              <a:t>Adoption of Final Solid Waste and Fire Protection Assessment Rates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en-US" sz="5000" b="1" dirty="0">
                <a:solidFill>
                  <a:schemeClr val="tx1"/>
                </a:solidFill>
              </a:rPr>
              <a:t>First Public Hearing for Tentative Millage and Budget Adoption </a:t>
            </a:r>
          </a:p>
        </p:txBody>
      </p:sp>
    </p:spTree>
    <p:extLst>
      <p:ext uri="{BB962C8B-B14F-4D97-AF65-F5344CB8AC3E}">
        <p14:creationId xmlns:p14="http://schemas.microsoft.com/office/powerpoint/2010/main" val="413609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229552" y="99649"/>
            <a:ext cx="78568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Police &amp; Fire Cost per Capita - Municipal Cost Comparisons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>
                <a:solidFill>
                  <a:schemeClr val="tx2"/>
                </a:solidFill>
                <a:latin typeface="Arial" panose="020B0604020202020204" pitchFamily="34" charset="0"/>
              </a:rPr>
              <a:t>(ranked by Cost per Capita)</a:t>
            </a:r>
            <a:endParaRPr lang="en-US" altLang="en-US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47D6A-D3F1-4B8B-A2BF-1AB502F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0720" y="6209838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30AF2C-AE77-3FAC-7967-AEE72051D4A4}"/>
              </a:ext>
            </a:extLst>
          </p:cNvPr>
          <p:cNvGraphicFramePr>
            <a:graphicFrameLocks noGrp="1"/>
          </p:cNvGraphicFramePr>
          <p:nvPr/>
        </p:nvGraphicFramePr>
        <p:xfrm>
          <a:off x="1089693" y="715202"/>
          <a:ext cx="8386816" cy="5939550"/>
        </p:xfrm>
        <a:graphic>
          <a:graphicData uri="http://schemas.openxmlformats.org/drawingml/2006/table">
            <a:tbl>
              <a:tblPr/>
              <a:tblGrid>
                <a:gridCol w="735439">
                  <a:extLst>
                    <a:ext uri="{9D8B030D-6E8A-4147-A177-3AD203B41FA5}">
                      <a16:colId xmlns:a16="http://schemas.microsoft.com/office/drawing/2014/main" val="3929083209"/>
                    </a:ext>
                  </a:extLst>
                </a:gridCol>
                <a:gridCol w="3380714">
                  <a:extLst>
                    <a:ext uri="{9D8B030D-6E8A-4147-A177-3AD203B41FA5}">
                      <a16:colId xmlns:a16="http://schemas.microsoft.com/office/drawing/2014/main" val="3457532272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val="59426895"/>
                    </a:ext>
                  </a:extLst>
                </a:gridCol>
                <a:gridCol w="1319645">
                  <a:extLst>
                    <a:ext uri="{9D8B030D-6E8A-4147-A177-3AD203B41FA5}">
                      <a16:colId xmlns:a16="http://schemas.microsoft.com/office/drawing/2014/main" val="715348234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val="3848173598"/>
                    </a:ext>
                  </a:extLst>
                </a:gridCol>
              </a:tblGrid>
              <a:tr h="416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Rank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Municipality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Population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Police &amp;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Fire Cost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Cost per</a:t>
                      </a:r>
                    </a:p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Capita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07917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Lauderdale Lakes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35,609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18,483,714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$519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9363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Weston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66,097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34,461,400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$521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457089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North Lauderdale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45,077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26,258,184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$583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12003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West Park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15,243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  8,991,917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$590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687802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Parkland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36,390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23,497,011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$646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766920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Tamarac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71,541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48,164,966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$673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972356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Plantation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92,628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63,655,199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$687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26803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Margate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58,001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42,192,948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$727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56702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Coconut Creek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57,937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43,524,810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$751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26770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Oakland Park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43,650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34,482,247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$790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442995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Coral Springs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132,822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104,950,465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$790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99298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Lauderhill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74,482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59,816,150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$803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59008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Miramar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135,077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109,799,757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$813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74367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Cooper City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34,401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28,367,566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$825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787000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Deerfield Beach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88,146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74,150,163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$841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35542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Pembroke Pines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171,309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153,978,956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$899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29804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Sunrise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96,809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90,184,120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$932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71981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Southwest Ranches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7,900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7,519,359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$952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443676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Davie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103,553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108,168,898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$1,045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6844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Pompano Beach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111,348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120,210,896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$1,080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158657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Lighthouse Point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10,529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11,603,742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$1,102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818594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Hollywood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154,389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180,657,623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$1,170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18411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Dania Beach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30,966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36,762,448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$1,187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827350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Pembroke Park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6,108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  7,254,920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$1,188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637672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Wilton Manors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11,426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14,119,894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$1,236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093739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Hallandale Beach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40,833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53,673,702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$1,314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54638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Lauderdale-By-The-Sea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6,106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  8,122,789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$1,330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999786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Ft Lauderdale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189,019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277,928,046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$1,470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062750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Hillsboro Beach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1,915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  4,816,298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$2,515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395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3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7478A3-7835-496A-BD88-7556BD509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9663" y="2895600"/>
            <a:ext cx="77724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32771" name="Subtitle 4">
            <a:extLst>
              <a:ext uri="{FF2B5EF4-FFF2-40B4-BE49-F238E27FC236}">
                <a16:creationId xmlns:a16="http://schemas.microsoft.com/office/drawing/2014/main" id="{C1B1E6DA-2873-4CA6-B05E-7C301A920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4267200"/>
            <a:ext cx="6400800" cy="20574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Fiscal Year 2023 / 2024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u="sng" dirty="0">
                <a:solidFill>
                  <a:schemeClr val="tx1"/>
                </a:solidFill>
              </a:rPr>
              <a:t>Tentative Millage Rate – 1st Public Hearing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Thursday, September 14, 2023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E33C8C-4D3D-4513-AD40-5CF928A7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0960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4820" name="Picture 5" descr="swrlogo">
            <a:extLst>
              <a:ext uri="{FF2B5EF4-FFF2-40B4-BE49-F238E27FC236}">
                <a16:creationId xmlns:a16="http://schemas.microsoft.com/office/drawing/2014/main" id="{60450948-C40B-46F8-A5DC-9B9E03C8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33400"/>
            <a:ext cx="172556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53004" y="152401"/>
            <a:ext cx="77623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Municipal Millage Rate Comparison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>
                <a:solidFill>
                  <a:schemeClr val="tx2"/>
                </a:solidFill>
                <a:latin typeface="Arial" panose="020B0604020202020204" pitchFamily="34" charset="0"/>
              </a:rPr>
              <a:t>(ranked by FY 2024 PROPOSED COMBINED MILLAGES)</a:t>
            </a:r>
            <a:endParaRPr lang="en-US" altLang="en-US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E9F42-5CB2-417F-8F45-9BA4DF8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9890" y="6215533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C01DF0-DAEB-8666-2035-F57D3B5F50D6}"/>
              </a:ext>
            </a:extLst>
          </p:cNvPr>
          <p:cNvGraphicFramePr>
            <a:graphicFrameLocks noGrp="1"/>
          </p:cNvGraphicFramePr>
          <p:nvPr/>
        </p:nvGraphicFramePr>
        <p:xfrm>
          <a:off x="1452282" y="1094103"/>
          <a:ext cx="7304443" cy="5260804"/>
        </p:xfrm>
        <a:graphic>
          <a:graphicData uri="http://schemas.openxmlformats.org/drawingml/2006/table">
            <a:tbl>
              <a:tblPr/>
              <a:tblGrid>
                <a:gridCol w="689408">
                  <a:extLst>
                    <a:ext uri="{9D8B030D-6E8A-4147-A177-3AD203B41FA5}">
                      <a16:colId xmlns:a16="http://schemas.microsoft.com/office/drawing/2014/main" val="1763411023"/>
                    </a:ext>
                  </a:extLst>
                </a:gridCol>
                <a:gridCol w="3850319">
                  <a:extLst>
                    <a:ext uri="{9D8B030D-6E8A-4147-A177-3AD203B41FA5}">
                      <a16:colId xmlns:a16="http://schemas.microsoft.com/office/drawing/2014/main" val="2046892144"/>
                    </a:ext>
                  </a:extLst>
                </a:gridCol>
                <a:gridCol w="1355464">
                  <a:extLst>
                    <a:ext uri="{9D8B030D-6E8A-4147-A177-3AD203B41FA5}">
                      <a16:colId xmlns:a16="http://schemas.microsoft.com/office/drawing/2014/main" val="2643039225"/>
                    </a:ext>
                  </a:extLst>
                </a:gridCol>
                <a:gridCol w="1409252">
                  <a:extLst>
                    <a:ext uri="{9D8B030D-6E8A-4147-A177-3AD203B41FA5}">
                      <a16:colId xmlns:a16="http://schemas.microsoft.com/office/drawing/2014/main" val="2362687427"/>
                    </a:ext>
                  </a:extLst>
                </a:gridCol>
              </a:tblGrid>
              <a:tr h="719284"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Rank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Municipality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FY23 Adopted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FY24 Proposed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85337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Weston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4180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Hillsboro Beach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37864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/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/>
                        <a:t>Southwest Ranches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3.9000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3.9000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29464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Lauderdale-By-The-Sea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325527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Lighthouse Point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6721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Parkland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64579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Ft Lauderdale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33948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Pompano Beach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32290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Davie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7919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Cooper City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991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Wilton Manors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6.0524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8240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Pembroke Pines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46857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Plantation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6.0813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60900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Dania Beach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18939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Coral Springs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674751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Deerfield Beach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244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758450" y="381000"/>
            <a:ext cx="77050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anose="020B0604020202020204" pitchFamily="34" charset="0"/>
              </a:rPr>
              <a:t>Southwest Ranches Historic &amp;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anose="020B0604020202020204" pitchFamily="34" charset="0"/>
              </a:rPr>
              <a:t>Proposed Total  Millage Rates</a:t>
            </a:r>
          </a:p>
        </p:txBody>
      </p:sp>
      <p:graphicFrame>
        <p:nvGraphicFramePr>
          <p:cNvPr id="3" name="Chart 6"/>
          <p:cNvGraphicFramePr>
            <a:graphicFrameLocks/>
          </p:cNvGraphicFramePr>
          <p:nvPr/>
        </p:nvGraphicFramePr>
        <p:xfrm>
          <a:off x="720090" y="1657349"/>
          <a:ext cx="8940801" cy="3850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8D02CFD-DA55-42F8-AFAA-30EEBE1B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5549" y="6168627"/>
            <a:ext cx="683339" cy="365125"/>
          </a:xfrm>
        </p:spPr>
        <p:txBody>
          <a:bodyPr/>
          <a:lstStyle/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7A36E-E7C9-4429-152C-BF9375D68A08}"/>
              </a:ext>
            </a:extLst>
          </p:cNvPr>
          <p:cNvSpPr txBox="1"/>
          <p:nvPr/>
        </p:nvSpPr>
        <p:spPr>
          <a:xfrm>
            <a:off x="2400300" y="2937510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3B540-9D81-C59D-B825-D417F5F5E0C6}"/>
              </a:ext>
            </a:extLst>
          </p:cNvPr>
          <p:cNvSpPr txBox="1"/>
          <p:nvPr/>
        </p:nvSpPr>
        <p:spPr>
          <a:xfrm>
            <a:off x="3615690" y="2827020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63712-C133-885A-5142-A39437DFBB4E}"/>
              </a:ext>
            </a:extLst>
          </p:cNvPr>
          <p:cNvSpPr txBox="1"/>
          <p:nvPr/>
        </p:nvSpPr>
        <p:spPr>
          <a:xfrm>
            <a:off x="4716780" y="2910840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54927-ED6D-1C57-AE17-FF71F5F73ACD}"/>
              </a:ext>
            </a:extLst>
          </p:cNvPr>
          <p:cNvSpPr txBox="1"/>
          <p:nvPr/>
        </p:nvSpPr>
        <p:spPr>
          <a:xfrm>
            <a:off x="1634490" y="588287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400" dirty="0"/>
              <a:t>Additional millage for TSDOR projects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64DD8A-2F0B-4C85-B48C-BA9E44BCE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550" y="2692400"/>
            <a:ext cx="77724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A2E55B-4359-47DC-B55B-56C921E6B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150" y="4114800"/>
            <a:ext cx="6400800" cy="25146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dirty="0">
                <a:solidFill>
                  <a:schemeClr val="tx1"/>
                </a:solidFill>
              </a:rPr>
              <a:t>Fiscal Year 2023 / 2024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u="sng" dirty="0">
                <a:solidFill>
                  <a:schemeClr val="tx1"/>
                </a:solidFill>
              </a:rPr>
              <a:t>Tentative Budget – 1st Public Hearing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dirty="0">
                <a:solidFill>
                  <a:schemeClr val="tx1"/>
                </a:solidFill>
              </a:rPr>
              <a:t>Thursday, September 14, 2023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135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35872-1914-4C9C-B1D0-4AB100AD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0960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0180" name="Picture 5" descr="swrlogo">
            <a:extLst>
              <a:ext uri="{FF2B5EF4-FFF2-40B4-BE49-F238E27FC236}">
                <a16:creationId xmlns:a16="http://schemas.microsoft.com/office/drawing/2014/main" id="{41EB9E2F-98CC-4480-91AA-C435FCA6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1524000" cy="18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1118996" y="270646"/>
            <a:ext cx="8229600" cy="664536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9600" b="1" spc="-40">
                <a:solidFill>
                  <a:schemeClr val="tx1"/>
                </a:solidFill>
              </a:rPr>
              <a:t>Southwest Ranches</a:t>
            </a:r>
            <a:br>
              <a:rPr lang="en-US" sz="9600" b="1" spc="-40">
                <a:solidFill>
                  <a:schemeClr val="tx1"/>
                </a:solidFill>
              </a:rPr>
            </a:br>
            <a:r>
              <a:rPr lang="en-US" sz="9600" b="1" spc="-40">
                <a:solidFill>
                  <a:schemeClr val="tx1"/>
                </a:solidFill>
              </a:rPr>
              <a:t>Proposed FY 2023/2024 Budget  </a:t>
            </a:r>
            <a:br>
              <a:rPr lang="en-US" sz="2000" b="1">
                <a:solidFill>
                  <a:schemeClr val="tx1"/>
                </a:solidFill>
              </a:rPr>
            </a:br>
            <a:br>
              <a:rPr lang="en-US" sz="2000" b="1">
                <a:solidFill>
                  <a:srgbClr val="002060"/>
                </a:solidFill>
              </a:rPr>
            </a:br>
            <a:endParaRPr lang="en-U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F9458D-48F8-417B-9948-DEAEFA42248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080591"/>
          <a:ext cx="9144000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710352388"/>
                    </a:ext>
                  </a:extLst>
                </a:gridCol>
              </a:tblGrid>
              <a:tr h="3027876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9801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F87C-B8D4-449B-9AD1-4C883705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460" y="6189551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115295"/>
              </p:ext>
            </p:extLst>
          </p:nvPr>
        </p:nvGraphicFramePr>
        <p:xfrm>
          <a:off x="609600" y="935182"/>
          <a:ext cx="9081896" cy="582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719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609599" y="228600"/>
            <a:ext cx="9176427" cy="1035998"/>
          </a:xfrm>
          <a:prstGeom prst="rect">
            <a:avLst/>
          </a:prstGeom>
        </p:spPr>
        <p:txBody>
          <a:bodyPr rtlCol="0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100" b="1" spc="-40" dirty="0">
                <a:solidFill>
                  <a:schemeClr val="tx1"/>
                </a:solidFill>
              </a:rPr>
              <a:t>Southwest Ranches</a:t>
            </a:r>
            <a:br>
              <a:rPr lang="en-US" sz="4100" b="1" spc="-40" dirty="0">
                <a:solidFill>
                  <a:schemeClr val="tx1"/>
                </a:solidFill>
              </a:rPr>
            </a:br>
            <a:r>
              <a:rPr lang="en-US" sz="4100" b="1" spc="-40" dirty="0">
                <a:solidFill>
                  <a:schemeClr val="tx1"/>
                </a:solidFill>
              </a:rPr>
              <a:t>Proposed FY 2023/2024 Budget  </a:t>
            </a:r>
            <a:br>
              <a:rPr lang="en-US" sz="2000" b="1" spc="-40" dirty="0">
                <a:solidFill>
                  <a:schemeClr val="tx1"/>
                </a:solidFill>
              </a:rPr>
            </a:br>
            <a:br>
              <a:rPr lang="en-US" sz="1600" b="1" dirty="0">
                <a:solidFill>
                  <a:srgbClr val="002060"/>
                </a:solidFill>
              </a:rPr>
            </a:b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904C9-8F0C-4D56-BC33-50A1727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29" y="6189770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52426"/>
              </p:ext>
            </p:extLst>
          </p:nvPr>
        </p:nvGraphicFramePr>
        <p:xfrm>
          <a:off x="-242868" y="914400"/>
          <a:ext cx="1088136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282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0FA7CB53-812E-4B0D-B004-58C4FC24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33400"/>
            <a:ext cx="8229600" cy="17526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FY 2023-2024 TENTATIVE BUDGET ADOPTION </a:t>
            </a:r>
            <a:b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Comments and Questions 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Direction and Voting from Town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3EBF7-45C2-486A-A1C0-55B35405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019800"/>
            <a:ext cx="683339" cy="365125"/>
          </a:xfrm>
        </p:spPr>
        <p:txBody>
          <a:bodyPr/>
          <a:lstStyle/>
          <a:p>
            <a:pPr>
              <a:defRPr/>
            </a:pPr>
            <a:fld id="{F8D697D1-0F4B-49E4-8429-9AB1EB2344C8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8131" name="Picture 2" descr="swrlogo">
            <a:extLst>
              <a:ext uri="{FF2B5EF4-FFF2-40B4-BE49-F238E27FC236}">
                <a16:creationId xmlns:a16="http://schemas.microsoft.com/office/drawing/2014/main" id="{E0709F08-1A07-4FD2-BD7E-1B74021B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200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005014" y="381001"/>
            <a:ext cx="6834187" cy="542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Budget Process Calendar Of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B9143-7630-452F-B896-0EE759DC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019800"/>
            <a:ext cx="683339" cy="365125"/>
          </a:xfrm>
        </p:spPr>
        <p:txBody>
          <a:bodyPr/>
          <a:lstStyle/>
          <a:p>
            <a:pPr>
              <a:defRPr/>
            </a:pPr>
            <a:fld id="{BADCECB7-52BD-46DA-B96E-DC1948412C8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1066800"/>
            <a:ext cx="863138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Thursday, July 27, 2023: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Preliminary Millage and Initial Fire/Solid Waste Assessment Adoption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Tuesday, August 15, 2023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(7 pm):</a:t>
            </a:r>
          </a:p>
          <a:p>
            <a:pPr marL="942975" marR="0" lvl="2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FY 2023/2024 Proposed Budget Workshop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indent="-257175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Thursday, September 14, 2023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(6:00 pm)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 (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TONIGHT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): 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00125" lvl="2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Final Fire Protection and Solid Waste Special Assessment Adoption</a:t>
            </a:r>
          </a:p>
          <a:p>
            <a:pPr marL="1000125" lvl="2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First Public Hearing for Tentative Millage and Budget Adoption </a:t>
            </a:r>
          </a:p>
          <a:p>
            <a:pPr marL="1000125" lvl="2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657225" lvl="2">
              <a:spcBef>
                <a:spcPct val="0"/>
              </a:spcBef>
              <a:buClrTx/>
              <a:buSzTx/>
              <a:buNone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 </a:t>
            </a: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Saturday, Sept. 23 – Tuesday, Sept. 26, 2023: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Final Budget Advertised                                                   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Thursday, September 28, 2023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 pm): 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Second Public Hearing for Final Millage and Budget Adoption</a:t>
            </a:r>
          </a:p>
          <a:p>
            <a:pPr marL="428625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461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43000" y="457200"/>
            <a:ext cx="7762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FY23-24  Proposed Budget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 Preliminary vs First Hearing changes</a:t>
            </a:r>
            <a:endParaRPr lang="en-US" altLang="en-US" sz="16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E9F42-5CB2-417F-8F45-9BA4DF8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9890" y="6215533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01EA34-2EAE-D043-35A3-A5444EC8F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176661"/>
              </p:ext>
            </p:extLst>
          </p:nvPr>
        </p:nvGraphicFramePr>
        <p:xfrm>
          <a:off x="381000" y="1257300"/>
          <a:ext cx="9259888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19772" imgH="2485909" progId="Excel.Sheet.12">
                  <p:embed/>
                </p:oleObj>
              </mc:Choice>
              <mc:Fallback>
                <p:oleObj name="Worksheet" r:id="rId3" imgW="5419772" imgH="2485909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001EA34-2EAE-D043-35A3-A5444EC8F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257300"/>
                        <a:ext cx="9259888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5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981843-C99D-4434-BED5-C24E9F767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792413"/>
            <a:ext cx="83820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23555" name="Subtitle 4">
            <a:extLst>
              <a:ext uri="{FF2B5EF4-FFF2-40B4-BE49-F238E27FC236}">
                <a16:creationId xmlns:a16="http://schemas.microsoft.com/office/drawing/2014/main" id="{25015898-733B-4C32-ACC2-C4E7EA162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4005263"/>
            <a:ext cx="6400800" cy="25146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Fiscal Year 2023/2024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800" u="sng" dirty="0">
                <a:solidFill>
                  <a:schemeClr val="tx1"/>
                </a:solidFill>
                <a:latin typeface="Calibri" panose="020F0502020204030204" pitchFamily="34" charset="0"/>
              </a:rPr>
              <a:t>Solid Waste Rates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Thursday, September 14, 2023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D61370-1597-4313-BABA-BB9C985B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0198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5604" name="Picture 5" descr="swrlogo">
            <a:extLst>
              <a:ext uri="{FF2B5EF4-FFF2-40B4-BE49-F238E27FC236}">
                <a16:creationId xmlns:a16="http://schemas.microsoft.com/office/drawing/2014/main" id="{BB12FF6A-25AB-4DDF-8600-B4D1DE0E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1934349" y="605599"/>
            <a:ext cx="6197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Proposed Solid Waste Rates for FY 23/24 (with changes from FY 22/23)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504723"/>
              </p:ext>
            </p:extLst>
          </p:nvPr>
        </p:nvGraphicFramePr>
        <p:xfrm>
          <a:off x="274029" y="1656521"/>
          <a:ext cx="10241571" cy="4595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091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Based On Consultant Study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808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Assessment             Lot Sq. Ft.  </a:t>
                      </a:r>
                    </a:p>
                    <a:p>
                      <a:pPr lvl="0"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Range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Number of Units in Range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Solid Waste   Cost                Per Unit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Bulk Waste    Cost              Per Unit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Proposed Rates      FY 23/24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Assessed Rates      FY 22/23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Difference:   Increase </a:t>
                      </a:r>
                      <a:r>
                        <a:rPr lang="en-US" sz="1600" u="none" strike="noStrike" kern="1200" baseline="0" dirty="0">
                          <a:ln w="1270" cmpd="sng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2">
                                <a:lumMod val="20000"/>
                                <a:lumOff val="80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(Decrease)</a:t>
                      </a:r>
                    </a:p>
                    <a:p>
                      <a:pPr algn="ctr" fontAlgn="ctr"/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75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A                   -          41,200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401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 554.57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473.92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1,028.49 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962.48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66.01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B               41,201     46,999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465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554.57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490.43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1,045.00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1,012.72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32.28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C               47,000     62,999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405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554.57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656.93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1,211.50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1,125.43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86.07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D               63,000     95,999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450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554.57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675.70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1,230.27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1,144.83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85.44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E                96,000     106,999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440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554.57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777.44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1,332.01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1,239.07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92.94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F              107,000    &gt;107,000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391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554.57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972.07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1,526.64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1,414.97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111.68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107B8B-2CB9-498F-8A82-4F825671645F}"/>
              </a:ext>
            </a:extLst>
          </p:cNvPr>
          <p:cNvCxnSpPr>
            <a:cxnSpLocks/>
          </p:cNvCxnSpPr>
          <p:nvPr/>
        </p:nvCxnSpPr>
        <p:spPr>
          <a:xfrm>
            <a:off x="1447800" y="1965960"/>
            <a:ext cx="0" cy="42255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96E6C69-6FAD-4275-A03F-32ED4D68BC52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Solid Waste (SW) Impact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399"/>
            <a:ext cx="8753211" cy="4896087"/>
          </a:xfrm>
        </p:spPr>
        <p:txBody>
          <a:bodyPr rtlCol="0"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Solid Waste Cost Per Unit Increase: $14.04 or 2.60% (FY23 $540.53 vs. FY24 $554.57).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Bulk Waste Cost Per Unit Increase: $65.03 average per parcel lot or 10.67% (FY23 average $609.39 vs. FY24 average $674.42).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/>
              <a:t>The average increase per parcel lot size (overall parcel lot average) is $79.07 or approximately 6.90%.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>
              <a:buClr>
                <a:srgbClr val="5FCBEF"/>
              </a:buClr>
              <a:defRPr/>
            </a:pPr>
            <a:endParaRPr lang="en-US" sz="1950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A54DFB7-0BCD-4CA3-879E-13551A00175F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>
            <a:extLst>
              <a:ext uri="{FF2B5EF4-FFF2-40B4-BE49-F238E27FC236}">
                <a16:creationId xmlns:a16="http://schemas.microsoft.com/office/drawing/2014/main" id="{AF26A931-F156-41B2-99FF-5C70D70EFA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60613" y="2895600"/>
            <a:ext cx="77724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Town of Southwest Ranches, FL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F48C136-A545-4F4E-91EA-2ED4A4C41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288" y="4267200"/>
            <a:ext cx="6400800" cy="25146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Fiscal Year 2023/2024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800" u="sng" dirty="0">
                <a:solidFill>
                  <a:schemeClr val="tx1"/>
                </a:solidFill>
                <a:latin typeface="Calibri" panose="020F0502020204030204" pitchFamily="34" charset="0"/>
              </a:rPr>
              <a:t>Fire Assessment Rates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Thursday, September 14, 2023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135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EF0545-535D-4945-95BF-1E21320F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59436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1268" name="Picture 5" descr="swrlogo">
            <a:extLst>
              <a:ext uri="{FF2B5EF4-FFF2-40B4-BE49-F238E27FC236}">
                <a16:creationId xmlns:a16="http://schemas.microsoft.com/office/drawing/2014/main" id="{BCB56029-7A16-49C2-84EC-C8A68DE9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2061636" y="596675"/>
            <a:ext cx="73871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Fire Assessment Residential and Acreage Category Rates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Three Year History and Proposed FY 2024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108152"/>
              </p:ext>
            </p:extLst>
          </p:nvPr>
        </p:nvGraphicFramePr>
        <p:xfrm>
          <a:off x="609599" y="1842723"/>
          <a:ext cx="9296401" cy="4558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78A4DDD-8512-4709-A303-4BD3F85C0B4A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763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8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4" name="TextBox 3"/>
          <p:cNvSpPr txBox="1">
            <a:spLocks noChangeArrowheads="1"/>
          </p:cNvSpPr>
          <p:nvPr/>
        </p:nvSpPr>
        <p:spPr bwMode="auto">
          <a:xfrm>
            <a:off x="1514902" y="139149"/>
            <a:ext cx="7301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>
                <a:solidFill>
                  <a:schemeClr val="tx1"/>
                </a:solidFill>
                <a:latin typeface="+mj-lt"/>
              </a:rPr>
              <a:t>Municipal Residential Fire Rates compared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(rank-based on FY 2024 Proposed fee)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4F5E79-4E6D-4A87-B879-E4550FB8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48" y="6106512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283A23-5F4F-B8D1-4500-4F8ABF7B0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60175"/>
              </p:ext>
            </p:extLst>
          </p:nvPr>
        </p:nvGraphicFramePr>
        <p:xfrm>
          <a:off x="1205345" y="976745"/>
          <a:ext cx="7990608" cy="5555711"/>
        </p:xfrm>
        <a:graphic>
          <a:graphicData uri="http://schemas.openxmlformats.org/drawingml/2006/table">
            <a:tbl>
              <a:tblPr/>
              <a:tblGrid>
                <a:gridCol w="645582">
                  <a:extLst>
                    <a:ext uri="{9D8B030D-6E8A-4147-A177-3AD203B41FA5}">
                      <a16:colId xmlns:a16="http://schemas.microsoft.com/office/drawing/2014/main" val="54393909"/>
                    </a:ext>
                  </a:extLst>
                </a:gridCol>
                <a:gridCol w="2533609">
                  <a:extLst>
                    <a:ext uri="{9D8B030D-6E8A-4147-A177-3AD203B41FA5}">
                      <a16:colId xmlns:a16="http://schemas.microsoft.com/office/drawing/2014/main" val="3913602410"/>
                    </a:ext>
                  </a:extLst>
                </a:gridCol>
                <a:gridCol w="1632227">
                  <a:extLst>
                    <a:ext uri="{9D8B030D-6E8A-4147-A177-3AD203B41FA5}">
                      <a16:colId xmlns:a16="http://schemas.microsoft.com/office/drawing/2014/main" val="3253319139"/>
                    </a:ext>
                  </a:extLst>
                </a:gridCol>
                <a:gridCol w="1717493">
                  <a:extLst>
                    <a:ext uri="{9D8B030D-6E8A-4147-A177-3AD203B41FA5}">
                      <a16:colId xmlns:a16="http://schemas.microsoft.com/office/drawing/2014/main" val="4056691"/>
                    </a:ext>
                  </a:extLst>
                </a:gridCol>
                <a:gridCol w="1461697">
                  <a:extLst>
                    <a:ext uri="{9D8B030D-6E8A-4147-A177-3AD203B41FA5}">
                      <a16:colId xmlns:a16="http://schemas.microsoft.com/office/drawing/2014/main" val="1140310016"/>
                    </a:ext>
                  </a:extLst>
                </a:gridCol>
              </a:tblGrid>
              <a:tr h="518014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Rank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Municipality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FY23 Adopted</a:t>
                      </a:r>
                      <a:b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Fire Rates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FY24 Proposed</a:t>
                      </a:r>
                      <a:b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Fire Rates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Change Increase (%)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13648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Dania Beach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250.81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218.16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-13%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5145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Coconut Creek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257.40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257.40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7401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Hallandale Beach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265.06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265.06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70678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Coral Springs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262.72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267.72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2762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Lighthouse Point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134.50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272.13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102%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2412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Oakland Park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251.00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276.00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22342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North Lauderdale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228.00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278.00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3571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Sunrise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249.50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279.50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2971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Davie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206.00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296.00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44%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85424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Parkland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290.00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298.70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82702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Hollywood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304.00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312.00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7233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Wilton Manors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279.98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319.55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02561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Cooper City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288.56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322.46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98559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Deerfield Beach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295.00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324.00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92187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Pompano Beach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250.00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331.00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80421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Lauderdale-By-The-Sea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147.37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333.84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127%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0506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Ft Lauderdale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321.00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338.00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6872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Pembroke Pines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352.16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373.97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7277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Tamarac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350.00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420.00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4805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Miramar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398.23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479.21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1584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West Park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469.35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500.52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79889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Lauderhill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550.00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583.00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7321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Weston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581.47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638.44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19491"/>
                  </a:ext>
                </a:extLst>
              </a:tr>
              <a:tr h="200521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Town of Southwest Ranches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764.44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758.63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-1%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48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547403"/>
      </p:ext>
    </p:extLst>
  </p:cSld>
  <p:clrMapOvr>
    <a:masterClrMapping/>
  </p:clrMapOvr>
</p:sld>
</file>

<file path=ppt/theme/theme1.xml><?xml version="1.0" encoding="utf-8"?>
<a:theme xmlns:a="http://schemas.openxmlformats.org/drawingml/2006/main" name="Yellow 2023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llow 2023" id="{69F9779D-33A4-4353-B354-73D910A174E7}" vid="{5A2D6C9F-34D2-4DE5-83D4-CBF443CBAE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83c37fab-d08a-4216-8f89-a791e2ba7737" xsi:nil="true"/>
    <lcf76f155ced4ddcb4097134ff3c332f xmlns="83c37fab-d08a-4216-8f89-a791e2ba7737">
      <Terms xmlns="http://schemas.microsoft.com/office/infopath/2007/PartnerControls"/>
    </lcf76f155ced4ddcb4097134ff3c332f>
    <TaxCatchAll xmlns="a51a6e64-63ff-47e2-abfa-7e7a2957fec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995FA22BC254E99838C5F13604C1B" ma:contentTypeVersion="19" ma:contentTypeDescription="Create a new document." ma:contentTypeScope="" ma:versionID="8d536ddab154e835ceebd63c21883441">
  <xsd:schema xmlns:xsd="http://www.w3.org/2001/XMLSchema" xmlns:xs="http://www.w3.org/2001/XMLSchema" xmlns:p="http://schemas.microsoft.com/office/2006/metadata/properties" xmlns:ns2="a51a6e64-63ff-47e2-abfa-7e7a2957fec4" xmlns:ns3="83c37fab-d08a-4216-8f89-a791e2ba7737" targetNamespace="http://schemas.microsoft.com/office/2006/metadata/properties" ma:root="true" ma:fieldsID="6246c05f9fdd78a1fa31f5f26a7c81ee" ns2:_="" ns3:_="">
    <xsd:import namespace="a51a6e64-63ff-47e2-abfa-7e7a2957fec4"/>
    <xsd:import namespace="83c37fab-d08a-4216-8f89-a791e2ba77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DateandTim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a6e64-63ff-47e2-abfa-7e7a2957fe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3" nillable="true" ma:displayName="Taxonomy Catch All Column" ma:hidden="true" ma:list="{80052610-4cf5-4c3e-8864-c18657358070}" ma:internalName="TaxCatchAll" ma:showField="CatchAllData" ma:web="a51a6e64-63ff-47e2-abfa-7e7a2957f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37fab-d08a-4216-8f89-a791e2ba7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andTime" ma:index="20" nillable="true" ma:displayName="Date and Time" ma:format="DateTime" ma:internalName="DateandTim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8cd0f1-957f-48ab-a37e-5be9f7259c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1FFFF5-1066-42C9-87A0-329CEA69B2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0D9417-20BF-4275-97A8-3ADA88D92E16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83c37fab-d08a-4216-8f89-a791e2ba7737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51a6e64-63ff-47e2-abfa-7e7a2957fec4"/>
  </ds:schemaRefs>
</ds:datastoreItem>
</file>

<file path=customXml/itemProps3.xml><?xml version="1.0" encoding="utf-8"?>
<ds:datastoreItem xmlns:ds="http://schemas.openxmlformats.org/officeDocument/2006/customXml" ds:itemID="{DAA0C809-3DFD-4E24-8A3C-AF1780A2E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a6e64-63ff-47e2-abfa-7e7a2957fec4"/>
    <ds:schemaRef ds:uri="83c37fab-d08a-4216-8f89-a791e2ba77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11712</TotalTime>
  <Words>1454</Words>
  <Application>Microsoft Office PowerPoint</Application>
  <PresentationFormat>Widescreen</PresentationFormat>
  <Paragraphs>567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</vt:lpstr>
      <vt:lpstr>Copperplate Gothic Bold</vt:lpstr>
      <vt:lpstr>Times New Roman</vt:lpstr>
      <vt:lpstr>Trebuchet MS</vt:lpstr>
      <vt:lpstr>Wingdings</vt:lpstr>
      <vt:lpstr>Wingdings 3</vt:lpstr>
      <vt:lpstr>Yellow 2023</vt:lpstr>
      <vt:lpstr>Worksheet</vt:lpstr>
      <vt:lpstr>Town of Southwest Ranches, FL</vt:lpstr>
      <vt:lpstr>Budget Process Calendar Of Events</vt:lpstr>
      <vt:lpstr>PowerPoint Presentation</vt:lpstr>
      <vt:lpstr>Town of Southwest Ranches</vt:lpstr>
      <vt:lpstr>PowerPoint Presentation</vt:lpstr>
      <vt:lpstr>Solid Waste (SW) Impact </vt:lpstr>
      <vt:lpstr>Town of Southwest Ranches, FL</vt:lpstr>
      <vt:lpstr>PowerPoint Presentation</vt:lpstr>
      <vt:lpstr>PowerPoint Presentation</vt:lpstr>
      <vt:lpstr>PowerPoint Presentation</vt:lpstr>
      <vt:lpstr>Town of Southwest Ranches</vt:lpstr>
      <vt:lpstr>PowerPoint Presentation</vt:lpstr>
      <vt:lpstr>PowerPoint Presentation</vt:lpstr>
      <vt:lpstr>Town of Southwest Ranches</vt:lpstr>
      <vt:lpstr>PowerPoint Presentation</vt:lpstr>
      <vt:lpstr>PowerPoint Presentation</vt:lpstr>
      <vt:lpstr>FY 2023-2024 TENTATIVE BUDGET ADOPTION   Comments and Questions  Direction and Voting from Town Council</vt:lpstr>
    </vt:vector>
  </TitlesOfParts>
  <Company>Town of Southwest Ranches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SWR Integrated Finance PP initial Pub Hearing Final</dc:title>
  <dc:creator>MDS</dc:creator>
  <cp:lastModifiedBy>Emil Lopez</cp:lastModifiedBy>
  <cp:revision>607</cp:revision>
  <cp:lastPrinted>2022-09-12T15:47:44Z</cp:lastPrinted>
  <dcterms:created xsi:type="dcterms:W3CDTF">2012-07-18T15:00:47Z</dcterms:created>
  <dcterms:modified xsi:type="dcterms:W3CDTF">2025-04-11T21:04:58Z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0x01010013B995FA22BC254E99838C5F13604C1B</vt:lpwstr>
  </property>
  <property fmtid="{D5CDD505-2E9C-101B-9397-08002B2CF9AE}" pid="4" name="MediaServiceImageTags">
    <vt:lpwstr/>
  </property>
</Properties>
</file>