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8" r:id="rId4"/>
  </p:sldMasterIdLst>
  <p:notesMasterIdLst>
    <p:notesMasterId r:id="rId27"/>
  </p:notesMasterIdLst>
  <p:handoutMasterIdLst>
    <p:handoutMasterId r:id="rId28"/>
  </p:handoutMasterIdLst>
  <p:sldIdLst>
    <p:sldId id="339" r:id="rId5"/>
    <p:sldId id="276" r:id="rId6"/>
    <p:sldId id="277" r:id="rId7"/>
    <p:sldId id="257" r:id="rId8"/>
    <p:sldId id="272" r:id="rId9"/>
    <p:sldId id="281" r:id="rId10"/>
    <p:sldId id="288" r:id="rId11"/>
    <p:sldId id="289" r:id="rId12"/>
    <p:sldId id="284" r:id="rId13"/>
    <p:sldId id="337" r:id="rId14"/>
    <p:sldId id="260" r:id="rId15"/>
    <p:sldId id="333" r:id="rId16"/>
    <p:sldId id="340" r:id="rId17"/>
    <p:sldId id="261" r:id="rId18"/>
    <p:sldId id="262" r:id="rId19"/>
    <p:sldId id="335" r:id="rId20"/>
    <p:sldId id="264" r:id="rId21"/>
    <p:sldId id="341" r:id="rId22"/>
    <p:sldId id="266" r:id="rId23"/>
    <p:sldId id="338" r:id="rId24"/>
    <p:sldId id="267" r:id="rId25"/>
    <p:sldId id="270" r:id="rId26"/>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 Berkey-Abbott" initials="CB" lastIdx="1" clrIdx="0">
    <p:extLst>
      <p:ext uri="{19B8F6BF-5375-455C-9EA6-DF929625EA0E}">
        <p15:presenceInfo xmlns:p15="http://schemas.microsoft.com/office/powerpoint/2012/main" userId="786042c4043603f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DD"/>
    <a:srgbClr val="FFDAB5"/>
    <a:srgbClr val="FFFFCC"/>
    <a:srgbClr val="FF3300"/>
    <a:srgbClr val="C3D69B"/>
    <a:srgbClr val="00602B"/>
    <a:srgbClr val="0FEF34"/>
    <a:srgbClr val="FFFF50"/>
    <a:srgbClr val="FF5112"/>
    <a:srgbClr val="FE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1" autoAdjust="0"/>
    <p:restoredTop sz="76146" autoAdjust="0"/>
  </p:normalViewPr>
  <p:slideViewPr>
    <p:cSldViewPr snapToGrid="0">
      <p:cViewPr varScale="1">
        <p:scale>
          <a:sx n="52" d="100"/>
          <a:sy n="52" d="100"/>
        </p:scale>
        <p:origin x="1344" y="60"/>
      </p:cViewPr>
      <p:guideLst>
        <p:guide orient="horz" pos="2184"/>
        <p:guide pos="3840"/>
      </p:guideLst>
    </p:cSldViewPr>
  </p:slideViewPr>
  <p:notesTextViewPr>
    <p:cViewPr>
      <p:scale>
        <a:sx n="3" d="2"/>
        <a:sy n="3" d="2"/>
      </p:scale>
      <p:origin x="0" y="0"/>
    </p:cViewPr>
  </p:notesTextViewPr>
  <p:notesViewPr>
    <p:cSldViewPr snapToGrid="0">
      <p:cViewPr varScale="1">
        <p:scale>
          <a:sx n="85" d="100"/>
          <a:sy n="85" d="100"/>
        </p:scale>
        <p:origin x="3846" y="102"/>
      </p:cViewPr>
      <p:guideLst/>
    </p:cSldViewPr>
  </p:notesViewPr>
  <p:gridSpacing cx="228600" cy="2286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Lopez" userId="a1f944ac-5f27-44a2-84bb-96748bafd2df" providerId="ADAL" clId="{C66CDC26-6E37-457C-B59C-6342D5186330}"/>
    <pc:docChg chg="undo custSel modSld">
      <pc:chgData name="Emil Lopez" userId="a1f944ac-5f27-44a2-84bb-96748bafd2df" providerId="ADAL" clId="{C66CDC26-6E37-457C-B59C-6342D5186330}" dt="2023-07-27T22:51:14.864" v="38" actId="20577"/>
      <pc:docMkLst>
        <pc:docMk/>
      </pc:docMkLst>
      <pc:sldChg chg="modNotesTx">
        <pc:chgData name="Emil Lopez" userId="a1f944ac-5f27-44a2-84bb-96748bafd2df" providerId="ADAL" clId="{C66CDC26-6E37-457C-B59C-6342D5186330}" dt="2023-07-27T21:41:29.446" v="26" actId="20577"/>
        <pc:sldMkLst>
          <pc:docMk/>
          <pc:sldMk cId="0" sldId="267"/>
        </pc:sldMkLst>
      </pc:sldChg>
      <pc:sldChg chg="modNotesTx">
        <pc:chgData name="Emil Lopez" userId="a1f944ac-5f27-44a2-84bb-96748bafd2df" providerId="ADAL" clId="{C66CDC26-6E37-457C-B59C-6342D5186330}" dt="2023-07-27T22:51:14.864" v="38" actId="20577"/>
        <pc:sldMkLst>
          <pc:docMk/>
          <pc:sldMk cId="3168644637" sldId="339"/>
        </pc:sldMkLst>
      </pc:sldChg>
    </pc:docChg>
  </pc:docChgLst>
  <pc:docChgLst>
    <pc:chgData name="Emil Lopez" userId="a1f944ac-5f27-44a2-84bb-96748bafd2df" providerId="ADAL" clId="{309D2FBC-AA98-4191-841A-B9925D7E142C}"/>
    <pc:docChg chg="modSld">
      <pc:chgData name="Emil Lopez" userId="a1f944ac-5f27-44a2-84bb-96748bafd2df" providerId="ADAL" clId="{309D2FBC-AA98-4191-841A-B9925D7E142C}" dt="2023-07-27T20:26:13.624" v="187" actId="255"/>
      <pc:docMkLst>
        <pc:docMk/>
      </pc:docMkLst>
      <pc:sldChg chg="modSp mod">
        <pc:chgData name="Emil Lopez" userId="a1f944ac-5f27-44a2-84bb-96748bafd2df" providerId="ADAL" clId="{309D2FBC-AA98-4191-841A-B9925D7E142C}" dt="2023-07-27T20:23:55.652" v="57" actId="1037"/>
        <pc:sldMkLst>
          <pc:docMk/>
          <pc:sldMk cId="0" sldId="261"/>
        </pc:sldMkLst>
      </pc:sldChg>
      <pc:sldChg chg="modNotesTx">
        <pc:chgData name="Emil Lopez" userId="a1f944ac-5f27-44a2-84bb-96748bafd2df" providerId="ADAL" clId="{309D2FBC-AA98-4191-841A-B9925D7E142C}" dt="2023-07-27T20:25:42.748" v="184" actId="20577"/>
        <pc:sldMkLst>
          <pc:docMk/>
          <pc:sldMk cId="0" sldId="266"/>
        </pc:sldMkLst>
      </pc:sldChg>
      <pc:sldChg chg="modSp mod">
        <pc:chgData name="Emil Lopez" userId="a1f944ac-5f27-44a2-84bb-96748bafd2df" providerId="ADAL" clId="{309D2FBC-AA98-4191-841A-B9925D7E142C}" dt="2023-07-27T20:22:29.683" v="0" actId="20577"/>
        <pc:sldMkLst>
          <pc:docMk/>
          <pc:sldMk cId="0" sldId="333"/>
        </pc:sldMkLst>
      </pc:sldChg>
      <pc:sldChg chg="modSp mod">
        <pc:chgData name="Emil Lopez" userId="a1f944ac-5f27-44a2-84bb-96748bafd2df" providerId="ADAL" clId="{309D2FBC-AA98-4191-841A-B9925D7E142C}" dt="2023-07-27T20:26:13.624" v="187" actId="255"/>
        <pc:sldMkLst>
          <pc:docMk/>
          <pc:sldMk cId="3095757806" sldId="338"/>
        </pc:sldMkLst>
      </pc:sldChg>
    </pc:docChg>
  </pc:docChgLst>
  <pc:docChgLst>
    <pc:chgData name="Venessa Redman" userId="623fb5cb-75c8-473a-a45f-dd75443fbd85" providerId="ADAL" clId="{2E897C8F-19E4-4E92-9719-4F74AAD61BA3}"/>
    <pc:docChg chg="undo custSel addSld delSld modSld">
      <pc:chgData name="Venessa Redman" userId="623fb5cb-75c8-473a-a45f-dd75443fbd85" providerId="ADAL" clId="{2E897C8F-19E4-4E92-9719-4F74AAD61BA3}" dt="2023-09-11T19:38:10.111" v="10" actId="403"/>
      <pc:docMkLst>
        <pc:docMk/>
      </pc:docMkLst>
      <pc:sldChg chg="modTransition">
        <pc:chgData name="Venessa Redman" userId="623fb5cb-75c8-473a-a45f-dd75443fbd85" providerId="ADAL" clId="{2E897C8F-19E4-4E92-9719-4F74AAD61BA3}" dt="2023-09-11T18:50:04.791" v="1"/>
        <pc:sldMkLst>
          <pc:docMk/>
          <pc:sldMk cId="0" sldId="257"/>
        </pc:sldMkLst>
      </pc:sldChg>
      <pc:sldChg chg="modTransition">
        <pc:chgData name="Venessa Redman" userId="623fb5cb-75c8-473a-a45f-dd75443fbd85" providerId="ADAL" clId="{2E897C8F-19E4-4E92-9719-4F74AAD61BA3}" dt="2023-09-11T18:50:04.791" v="1"/>
        <pc:sldMkLst>
          <pc:docMk/>
          <pc:sldMk cId="0" sldId="260"/>
        </pc:sldMkLst>
      </pc:sldChg>
      <pc:sldChg chg="modTransition">
        <pc:chgData name="Venessa Redman" userId="623fb5cb-75c8-473a-a45f-dd75443fbd85" providerId="ADAL" clId="{2E897C8F-19E4-4E92-9719-4F74AAD61BA3}" dt="2023-09-11T18:50:04.791" v="1"/>
        <pc:sldMkLst>
          <pc:docMk/>
          <pc:sldMk cId="0" sldId="261"/>
        </pc:sldMkLst>
      </pc:sldChg>
      <pc:sldChg chg="modTransition">
        <pc:chgData name="Venessa Redman" userId="623fb5cb-75c8-473a-a45f-dd75443fbd85" providerId="ADAL" clId="{2E897C8F-19E4-4E92-9719-4F74AAD61BA3}" dt="2023-09-11T18:50:04.791" v="1"/>
        <pc:sldMkLst>
          <pc:docMk/>
          <pc:sldMk cId="0" sldId="262"/>
        </pc:sldMkLst>
      </pc:sldChg>
      <pc:sldChg chg="modTransition">
        <pc:chgData name="Venessa Redman" userId="623fb5cb-75c8-473a-a45f-dd75443fbd85" providerId="ADAL" clId="{2E897C8F-19E4-4E92-9719-4F74AAD61BA3}" dt="2023-09-11T18:50:04.791" v="1"/>
        <pc:sldMkLst>
          <pc:docMk/>
          <pc:sldMk cId="0" sldId="264"/>
        </pc:sldMkLst>
      </pc:sldChg>
      <pc:sldChg chg="modSp modTransition">
        <pc:chgData name="Venessa Redman" userId="623fb5cb-75c8-473a-a45f-dd75443fbd85" providerId="ADAL" clId="{2E897C8F-19E4-4E92-9719-4F74AAD61BA3}" dt="2023-09-11T18:50:04.791" v="1"/>
        <pc:sldMkLst>
          <pc:docMk/>
          <pc:sldMk cId="0" sldId="266"/>
        </pc:sldMkLst>
      </pc:sldChg>
      <pc:sldChg chg="add del modTransition">
        <pc:chgData name="Venessa Redman" userId="623fb5cb-75c8-473a-a45f-dd75443fbd85" providerId="ADAL" clId="{2E897C8F-19E4-4E92-9719-4F74AAD61BA3}" dt="2023-09-11T19:31:01.724" v="3" actId="47"/>
        <pc:sldMkLst>
          <pc:docMk/>
          <pc:sldMk cId="0" sldId="267"/>
        </pc:sldMkLst>
      </pc:sldChg>
      <pc:sldChg chg="modTransition">
        <pc:chgData name="Venessa Redman" userId="623fb5cb-75c8-473a-a45f-dd75443fbd85" providerId="ADAL" clId="{2E897C8F-19E4-4E92-9719-4F74AAD61BA3}" dt="2023-09-11T18:50:04.791" v="1"/>
        <pc:sldMkLst>
          <pc:docMk/>
          <pc:sldMk cId="0" sldId="270"/>
        </pc:sldMkLst>
      </pc:sldChg>
      <pc:sldChg chg="modTransition">
        <pc:chgData name="Venessa Redman" userId="623fb5cb-75c8-473a-a45f-dd75443fbd85" providerId="ADAL" clId="{2E897C8F-19E4-4E92-9719-4F74AAD61BA3}" dt="2023-09-11T18:50:04.791" v="1"/>
        <pc:sldMkLst>
          <pc:docMk/>
          <pc:sldMk cId="0" sldId="272"/>
        </pc:sldMkLst>
      </pc:sldChg>
      <pc:sldChg chg="modTransition">
        <pc:chgData name="Venessa Redman" userId="623fb5cb-75c8-473a-a45f-dd75443fbd85" providerId="ADAL" clId="{2E897C8F-19E4-4E92-9719-4F74AAD61BA3}" dt="2023-09-11T18:50:04.791" v="1"/>
        <pc:sldMkLst>
          <pc:docMk/>
          <pc:sldMk cId="0" sldId="276"/>
        </pc:sldMkLst>
      </pc:sldChg>
      <pc:sldChg chg="modTransition">
        <pc:chgData name="Venessa Redman" userId="623fb5cb-75c8-473a-a45f-dd75443fbd85" providerId="ADAL" clId="{2E897C8F-19E4-4E92-9719-4F74AAD61BA3}" dt="2023-09-11T18:50:04.791" v="1"/>
        <pc:sldMkLst>
          <pc:docMk/>
          <pc:sldMk cId="3223982116" sldId="277"/>
        </pc:sldMkLst>
      </pc:sldChg>
      <pc:sldChg chg="modTransition">
        <pc:chgData name="Venessa Redman" userId="623fb5cb-75c8-473a-a45f-dd75443fbd85" providerId="ADAL" clId="{2E897C8F-19E4-4E92-9719-4F74AAD61BA3}" dt="2023-09-11T18:50:04.791" v="1"/>
        <pc:sldMkLst>
          <pc:docMk/>
          <pc:sldMk cId="3133146201" sldId="281"/>
        </pc:sldMkLst>
      </pc:sldChg>
      <pc:sldChg chg="modTransition">
        <pc:chgData name="Venessa Redman" userId="623fb5cb-75c8-473a-a45f-dd75443fbd85" providerId="ADAL" clId="{2E897C8F-19E4-4E92-9719-4F74AAD61BA3}" dt="2023-09-11T18:50:04.791" v="1"/>
        <pc:sldMkLst>
          <pc:docMk/>
          <pc:sldMk cId="2669339527" sldId="284"/>
        </pc:sldMkLst>
      </pc:sldChg>
      <pc:sldChg chg="modTransition">
        <pc:chgData name="Venessa Redman" userId="623fb5cb-75c8-473a-a45f-dd75443fbd85" providerId="ADAL" clId="{2E897C8F-19E4-4E92-9719-4F74AAD61BA3}" dt="2023-09-11T18:50:04.791" v="1"/>
        <pc:sldMkLst>
          <pc:docMk/>
          <pc:sldMk cId="2185548285" sldId="288"/>
        </pc:sldMkLst>
      </pc:sldChg>
      <pc:sldChg chg="modTransition">
        <pc:chgData name="Venessa Redman" userId="623fb5cb-75c8-473a-a45f-dd75443fbd85" providerId="ADAL" clId="{2E897C8F-19E4-4E92-9719-4F74AAD61BA3}" dt="2023-09-11T18:50:04.791" v="1"/>
        <pc:sldMkLst>
          <pc:docMk/>
          <pc:sldMk cId="2887903540" sldId="289"/>
        </pc:sldMkLst>
      </pc:sldChg>
      <pc:sldChg chg="modSp mod modTransition">
        <pc:chgData name="Venessa Redman" userId="623fb5cb-75c8-473a-a45f-dd75443fbd85" providerId="ADAL" clId="{2E897C8F-19E4-4E92-9719-4F74AAD61BA3}" dt="2023-09-11T19:38:10.111" v="10" actId="403"/>
        <pc:sldMkLst>
          <pc:docMk/>
          <pc:sldMk cId="0" sldId="333"/>
        </pc:sldMkLst>
      </pc:sldChg>
      <pc:sldChg chg="modTransition">
        <pc:chgData name="Venessa Redman" userId="623fb5cb-75c8-473a-a45f-dd75443fbd85" providerId="ADAL" clId="{2E897C8F-19E4-4E92-9719-4F74AAD61BA3}" dt="2023-09-11T18:50:04.791" v="1"/>
        <pc:sldMkLst>
          <pc:docMk/>
          <pc:sldMk cId="2909145325" sldId="335"/>
        </pc:sldMkLst>
      </pc:sldChg>
      <pc:sldChg chg="modTransition">
        <pc:chgData name="Venessa Redman" userId="623fb5cb-75c8-473a-a45f-dd75443fbd85" providerId="ADAL" clId="{2E897C8F-19E4-4E92-9719-4F74AAD61BA3}" dt="2023-09-11T18:50:04.791" v="1"/>
        <pc:sldMkLst>
          <pc:docMk/>
          <pc:sldMk cId="485101915" sldId="337"/>
        </pc:sldMkLst>
      </pc:sldChg>
      <pc:sldChg chg="modTransition">
        <pc:chgData name="Venessa Redman" userId="623fb5cb-75c8-473a-a45f-dd75443fbd85" providerId="ADAL" clId="{2E897C8F-19E4-4E92-9719-4F74AAD61BA3}" dt="2023-09-11T18:50:04.791" v="1"/>
        <pc:sldMkLst>
          <pc:docMk/>
          <pc:sldMk cId="3095757806" sldId="338"/>
        </pc:sldMkLst>
      </pc:sldChg>
      <pc:sldChg chg="modTransition">
        <pc:chgData name="Venessa Redman" userId="623fb5cb-75c8-473a-a45f-dd75443fbd85" providerId="ADAL" clId="{2E897C8F-19E4-4E92-9719-4F74AAD61BA3}" dt="2023-09-11T18:50:04.791" v="1"/>
        <pc:sldMkLst>
          <pc:docMk/>
          <pc:sldMk cId="3168644637" sldId="339"/>
        </pc:sldMkLst>
      </pc:sldChg>
      <pc:sldChg chg="modTransition">
        <pc:chgData name="Venessa Redman" userId="623fb5cb-75c8-473a-a45f-dd75443fbd85" providerId="ADAL" clId="{2E897C8F-19E4-4E92-9719-4F74AAD61BA3}" dt="2023-09-11T18:50:04.791" v="1"/>
        <pc:sldMkLst>
          <pc:docMk/>
          <pc:sldMk cId="2736391611" sldId="340"/>
        </pc:sldMkLst>
      </pc:sldChg>
      <pc:sldChg chg="modTransition">
        <pc:chgData name="Venessa Redman" userId="623fb5cb-75c8-473a-a45f-dd75443fbd85" providerId="ADAL" clId="{2E897C8F-19E4-4E92-9719-4F74AAD61BA3}" dt="2023-09-11T18:50:04.791" v="1"/>
        <pc:sldMkLst>
          <pc:docMk/>
          <pc:sldMk cId="3736620285" sldId="341"/>
        </pc:sldMkLst>
      </pc:sldChg>
    </pc:docChg>
  </pc:docChgLst>
  <pc:docChgLst>
    <pc:chgData name="Emil Lopez" userId="a1f944ac-5f27-44a2-84bb-96748bafd2df" providerId="ADAL" clId="{C8F0E581-243C-4FB7-861E-A9317B7CDB31}"/>
    <pc:docChg chg="modSld">
      <pc:chgData name="Emil Lopez" userId="a1f944ac-5f27-44a2-84bb-96748bafd2df" providerId="ADAL" clId="{C8F0E581-243C-4FB7-861E-A9317B7CDB31}" dt="2025-04-11T21:00:17.910" v="20" actId="6549"/>
      <pc:docMkLst>
        <pc:docMk/>
      </pc:docMkLst>
      <pc:sldChg chg="modNotesTx">
        <pc:chgData name="Emil Lopez" userId="a1f944ac-5f27-44a2-84bb-96748bafd2df" providerId="ADAL" clId="{C8F0E581-243C-4FB7-861E-A9317B7CDB31}" dt="2025-04-11T20:59:13.723" v="3" actId="6549"/>
        <pc:sldMkLst>
          <pc:docMk/>
          <pc:sldMk cId="0" sldId="257"/>
        </pc:sldMkLst>
      </pc:sldChg>
      <pc:sldChg chg="modNotesTx">
        <pc:chgData name="Emil Lopez" userId="a1f944ac-5f27-44a2-84bb-96748bafd2df" providerId="ADAL" clId="{C8F0E581-243C-4FB7-861E-A9317B7CDB31}" dt="2025-04-11T20:59:35.729" v="10" actId="6549"/>
        <pc:sldMkLst>
          <pc:docMk/>
          <pc:sldMk cId="0" sldId="260"/>
        </pc:sldMkLst>
      </pc:sldChg>
      <pc:sldChg chg="modNotesTx">
        <pc:chgData name="Emil Lopez" userId="a1f944ac-5f27-44a2-84bb-96748bafd2df" providerId="ADAL" clId="{C8F0E581-243C-4FB7-861E-A9317B7CDB31}" dt="2025-04-11T20:59:46.497" v="13" actId="6549"/>
        <pc:sldMkLst>
          <pc:docMk/>
          <pc:sldMk cId="0" sldId="261"/>
        </pc:sldMkLst>
      </pc:sldChg>
      <pc:sldChg chg="modNotesTx">
        <pc:chgData name="Emil Lopez" userId="a1f944ac-5f27-44a2-84bb-96748bafd2df" providerId="ADAL" clId="{C8F0E581-243C-4FB7-861E-A9317B7CDB31}" dt="2025-04-11T20:59:49.423" v="14" actId="6549"/>
        <pc:sldMkLst>
          <pc:docMk/>
          <pc:sldMk cId="0" sldId="262"/>
        </pc:sldMkLst>
      </pc:sldChg>
      <pc:sldChg chg="modNotesTx">
        <pc:chgData name="Emil Lopez" userId="a1f944ac-5f27-44a2-84bb-96748bafd2df" providerId="ADAL" clId="{C8F0E581-243C-4FB7-861E-A9317B7CDB31}" dt="2025-04-11T20:59:57.285" v="16" actId="6549"/>
        <pc:sldMkLst>
          <pc:docMk/>
          <pc:sldMk cId="0" sldId="264"/>
        </pc:sldMkLst>
      </pc:sldChg>
      <pc:sldChg chg="modNotesTx">
        <pc:chgData name="Emil Lopez" userId="a1f944ac-5f27-44a2-84bb-96748bafd2df" providerId="ADAL" clId="{C8F0E581-243C-4FB7-861E-A9317B7CDB31}" dt="2025-04-11T21:00:08.480" v="18" actId="6549"/>
        <pc:sldMkLst>
          <pc:docMk/>
          <pc:sldMk cId="0" sldId="266"/>
        </pc:sldMkLst>
      </pc:sldChg>
      <pc:sldChg chg="modNotesTx">
        <pc:chgData name="Emil Lopez" userId="a1f944ac-5f27-44a2-84bb-96748bafd2df" providerId="ADAL" clId="{C8F0E581-243C-4FB7-861E-A9317B7CDB31}" dt="2025-04-11T21:00:14.852" v="19" actId="6549"/>
        <pc:sldMkLst>
          <pc:docMk/>
          <pc:sldMk cId="0" sldId="267"/>
        </pc:sldMkLst>
      </pc:sldChg>
      <pc:sldChg chg="modNotesTx">
        <pc:chgData name="Emil Lopez" userId="a1f944ac-5f27-44a2-84bb-96748bafd2df" providerId="ADAL" clId="{C8F0E581-243C-4FB7-861E-A9317B7CDB31}" dt="2025-04-11T21:00:17.910" v="20" actId="6549"/>
        <pc:sldMkLst>
          <pc:docMk/>
          <pc:sldMk cId="0" sldId="270"/>
        </pc:sldMkLst>
      </pc:sldChg>
      <pc:sldChg chg="modNotesTx">
        <pc:chgData name="Emil Lopez" userId="a1f944ac-5f27-44a2-84bb-96748bafd2df" providerId="ADAL" clId="{C8F0E581-243C-4FB7-861E-A9317B7CDB31}" dt="2025-04-11T20:59:16.654" v="4" actId="6549"/>
        <pc:sldMkLst>
          <pc:docMk/>
          <pc:sldMk cId="0" sldId="272"/>
        </pc:sldMkLst>
      </pc:sldChg>
      <pc:sldChg chg="modNotesTx">
        <pc:chgData name="Emil Lopez" userId="a1f944ac-5f27-44a2-84bb-96748bafd2df" providerId="ADAL" clId="{C8F0E581-243C-4FB7-861E-A9317B7CDB31}" dt="2025-04-11T20:59:07.055" v="1" actId="6549"/>
        <pc:sldMkLst>
          <pc:docMk/>
          <pc:sldMk cId="0" sldId="276"/>
        </pc:sldMkLst>
      </pc:sldChg>
      <pc:sldChg chg="modNotesTx">
        <pc:chgData name="Emil Lopez" userId="a1f944ac-5f27-44a2-84bb-96748bafd2df" providerId="ADAL" clId="{C8F0E581-243C-4FB7-861E-A9317B7CDB31}" dt="2025-04-11T20:59:10.089" v="2" actId="6549"/>
        <pc:sldMkLst>
          <pc:docMk/>
          <pc:sldMk cId="3223982116" sldId="277"/>
        </pc:sldMkLst>
      </pc:sldChg>
      <pc:sldChg chg="modNotesTx">
        <pc:chgData name="Emil Lopez" userId="a1f944ac-5f27-44a2-84bb-96748bafd2df" providerId="ADAL" clId="{C8F0E581-243C-4FB7-861E-A9317B7CDB31}" dt="2025-04-11T20:59:19.502" v="5" actId="6549"/>
        <pc:sldMkLst>
          <pc:docMk/>
          <pc:sldMk cId="3133146201" sldId="281"/>
        </pc:sldMkLst>
      </pc:sldChg>
      <pc:sldChg chg="modNotesTx">
        <pc:chgData name="Emil Lopez" userId="a1f944ac-5f27-44a2-84bb-96748bafd2df" providerId="ADAL" clId="{C8F0E581-243C-4FB7-861E-A9317B7CDB31}" dt="2025-04-11T20:59:30.689" v="8" actId="6549"/>
        <pc:sldMkLst>
          <pc:docMk/>
          <pc:sldMk cId="2669339527" sldId="284"/>
        </pc:sldMkLst>
      </pc:sldChg>
      <pc:sldChg chg="modNotesTx">
        <pc:chgData name="Emil Lopez" userId="a1f944ac-5f27-44a2-84bb-96748bafd2df" providerId="ADAL" clId="{C8F0E581-243C-4FB7-861E-A9317B7CDB31}" dt="2025-04-11T20:59:22.148" v="6" actId="6549"/>
        <pc:sldMkLst>
          <pc:docMk/>
          <pc:sldMk cId="2185548285" sldId="288"/>
        </pc:sldMkLst>
      </pc:sldChg>
      <pc:sldChg chg="modNotesTx">
        <pc:chgData name="Emil Lopez" userId="a1f944ac-5f27-44a2-84bb-96748bafd2df" providerId="ADAL" clId="{C8F0E581-243C-4FB7-861E-A9317B7CDB31}" dt="2025-04-11T20:59:27.575" v="7" actId="6549"/>
        <pc:sldMkLst>
          <pc:docMk/>
          <pc:sldMk cId="2887903540" sldId="289"/>
        </pc:sldMkLst>
      </pc:sldChg>
      <pc:sldChg chg="modNotesTx">
        <pc:chgData name="Emil Lopez" userId="a1f944ac-5f27-44a2-84bb-96748bafd2df" providerId="ADAL" clId="{C8F0E581-243C-4FB7-861E-A9317B7CDB31}" dt="2025-04-11T20:59:38.609" v="11" actId="6549"/>
        <pc:sldMkLst>
          <pc:docMk/>
          <pc:sldMk cId="0" sldId="333"/>
        </pc:sldMkLst>
      </pc:sldChg>
      <pc:sldChg chg="modNotesTx">
        <pc:chgData name="Emil Lopez" userId="a1f944ac-5f27-44a2-84bb-96748bafd2df" providerId="ADAL" clId="{C8F0E581-243C-4FB7-861E-A9317B7CDB31}" dt="2025-04-11T20:59:52.458" v="15" actId="6549"/>
        <pc:sldMkLst>
          <pc:docMk/>
          <pc:sldMk cId="2909145325" sldId="335"/>
        </pc:sldMkLst>
      </pc:sldChg>
      <pc:sldChg chg="modNotesTx">
        <pc:chgData name="Emil Lopez" userId="a1f944ac-5f27-44a2-84bb-96748bafd2df" providerId="ADAL" clId="{C8F0E581-243C-4FB7-861E-A9317B7CDB31}" dt="2025-04-11T20:59:33.385" v="9" actId="6549"/>
        <pc:sldMkLst>
          <pc:docMk/>
          <pc:sldMk cId="485101915" sldId="337"/>
        </pc:sldMkLst>
      </pc:sldChg>
      <pc:sldChg chg="modNotesTx">
        <pc:chgData name="Emil Lopez" userId="a1f944ac-5f27-44a2-84bb-96748bafd2df" providerId="ADAL" clId="{C8F0E581-243C-4FB7-861E-A9317B7CDB31}" dt="2025-04-11T20:59:03.486" v="0" actId="6549"/>
        <pc:sldMkLst>
          <pc:docMk/>
          <pc:sldMk cId="3168644637" sldId="339"/>
        </pc:sldMkLst>
      </pc:sldChg>
      <pc:sldChg chg="modNotesTx">
        <pc:chgData name="Emil Lopez" userId="a1f944ac-5f27-44a2-84bb-96748bafd2df" providerId="ADAL" clId="{C8F0E581-243C-4FB7-861E-A9317B7CDB31}" dt="2025-04-11T20:59:41.740" v="12" actId="6549"/>
        <pc:sldMkLst>
          <pc:docMk/>
          <pc:sldMk cId="2736391611" sldId="340"/>
        </pc:sldMkLst>
      </pc:sldChg>
      <pc:sldChg chg="modNotesTx">
        <pc:chgData name="Emil Lopez" userId="a1f944ac-5f27-44a2-84bb-96748bafd2df" providerId="ADAL" clId="{C8F0E581-243C-4FB7-861E-A9317B7CDB31}" dt="2025-04-11T21:00:00.266" v="17" actId="6549"/>
        <pc:sldMkLst>
          <pc:docMk/>
          <pc:sldMk cId="3736620285" sldId="341"/>
        </pc:sldMkLst>
      </pc:sldChg>
    </pc:docChg>
  </pc:docChgLst>
  <pc:docChgLst>
    <pc:chgData name="Emil Lopez" userId="a1f944ac-5f27-44a2-84bb-96748bafd2df" providerId="ADAL" clId="{0DE2063A-CD0E-442C-99FC-9E3D4117E1F9}"/>
    <pc:docChg chg="modSld">
      <pc:chgData name="Emil Lopez" userId="a1f944ac-5f27-44a2-84bb-96748bafd2df" providerId="ADAL" clId="{0DE2063A-CD0E-442C-99FC-9E3D4117E1F9}" dt="2023-07-27T21:35:31.670" v="3" actId="20577"/>
      <pc:docMkLst>
        <pc:docMk/>
      </pc:docMkLst>
      <pc:sldChg chg="modSp mod">
        <pc:chgData name="Emil Lopez" userId="a1f944ac-5f27-44a2-84bb-96748bafd2df" providerId="ADAL" clId="{0DE2063A-CD0E-442C-99FC-9E3D4117E1F9}" dt="2023-07-27T21:35:31.670" v="3" actId="20577"/>
        <pc:sldMkLst>
          <pc:docMk/>
          <pc:sldMk cId="0" sldId="266"/>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89731724496718"/>
          <c:y val="2.9577855513793657E-2"/>
          <c:w val="0.90998283264143975"/>
          <c:h val="0.8816232639635766"/>
        </c:manualLayout>
      </c:layout>
      <c:lineChart>
        <c:grouping val="standard"/>
        <c:varyColors val="0"/>
        <c:ser>
          <c:idx val="0"/>
          <c:order val="0"/>
          <c:spPr>
            <a:ln w="28542" cap="rnd">
              <a:solidFill>
                <a:schemeClr val="accent1"/>
              </a:solidFill>
              <a:round/>
            </a:ln>
            <a:effectLst/>
          </c:spPr>
          <c:marker>
            <c:symbol val="none"/>
          </c:marker>
          <c:dLbls>
            <c:dLbl>
              <c:idx val="0"/>
              <c:layout>
                <c:manualLayout>
                  <c:x val="-5.9298098682657195E-2"/>
                  <c:y val="0.12502678346725715"/>
                </c:manualLayout>
              </c:layout>
              <c:tx>
                <c:rich>
                  <a:bodyPr rot="0" spcFirstLastPara="1" vertOverflow="ellipsis" vert="horz" wrap="square" lIns="38100" tIns="19050" rIns="38100" bIns="19050" anchor="ctr" anchorCtr="1">
                    <a:noAutofit/>
                  </a:bodyPr>
                  <a:lstStyle/>
                  <a:p>
                    <a:pPr>
                      <a:defRPr sz="1598" b="1" i="0" u="none" strike="noStrike" kern="1200" baseline="0">
                        <a:solidFill>
                          <a:schemeClr val="tx1">
                            <a:lumMod val="75000"/>
                            <a:lumOff val="25000"/>
                          </a:schemeClr>
                        </a:solidFill>
                        <a:latin typeface="+mn-lt"/>
                        <a:ea typeface="+mn-ea"/>
                        <a:cs typeface="+mn-cs"/>
                      </a:defRPr>
                    </a:pPr>
                    <a:fld id="{CEE9381C-E1A0-40D2-9FED-DA35B590F8F3}" type="VALUE">
                      <a:rPr lang="en-US" smtClean="0"/>
                      <a:pPr>
                        <a:defRPr sz="1598" b="1" i="0" u="none" strike="noStrike" kern="1200" baseline="0">
                          <a:solidFill>
                            <a:schemeClr val="tx1">
                              <a:lumMod val="75000"/>
                              <a:lumOff val="25000"/>
                            </a:schemeClr>
                          </a:solidFill>
                          <a:latin typeface="+mn-lt"/>
                          <a:ea typeface="+mn-ea"/>
                          <a:cs typeface="+mn-cs"/>
                        </a:defRPr>
                      </a:pPr>
                      <a:t>[VALUE]</a:t>
                    </a:fld>
                    <a:r>
                      <a:rPr lang="en-US" u="sng" dirty="0"/>
                      <a:t>0.3612</a:t>
                    </a:r>
                    <a:r>
                      <a:rPr lang="en-US" dirty="0"/>
                      <a:t>4.4629</a:t>
                    </a:r>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layout>
                    <c:manualLayout>
                      <c:w val="9.2487633281334122E-2"/>
                      <c:h val="0.22670900734899727"/>
                    </c:manualLayout>
                  </c15:layout>
                  <c15:dlblFieldTable/>
                  <c15:showDataLabelsRange val="0"/>
                </c:ext>
                <c:ext xmlns:c16="http://schemas.microsoft.com/office/drawing/2014/chart" uri="{C3380CC4-5D6E-409C-BE32-E72D297353CC}">
                  <c16:uniqueId val="{00000000-24FF-47FC-969F-BA1E72C8FC6C}"/>
                </c:ext>
              </c:extLst>
            </c:dLbl>
            <c:dLbl>
              <c:idx val="1"/>
              <c:layout>
                <c:manualLayout>
                  <c:x val="-5.2368254843647592E-2"/>
                  <c:y val="0.17059039039571233"/>
                </c:manualLayout>
              </c:layout>
              <c:tx>
                <c:rich>
                  <a:bodyPr rot="0" spcFirstLastPara="1" vertOverflow="ellipsis" vert="horz" wrap="square" lIns="38100" tIns="19050" rIns="38100" bIns="19050" anchor="ctr" anchorCtr="1">
                    <a:noAutofit/>
                  </a:bodyPr>
                  <a:lstStyle/>
                  <a:p>
                    <a:pPr>
                      <a:defRPr sz="1598" b="1" i="0" u="none" strike="noStrike" kern="1200" baseline="0">
                        <a:solidFill>
                          <a:schemeClr val="tx1">
                            <a:lumMod val="75000"/>
                            <a:lumOff val="25000"/>
                          </a:schemeClr>
                        </a:solidFill>
                        <a:latin typeface="+mn-lt"/>
                        <a:ea typeface="+mn-ea"/>
                        <a:cs typeface="+mn-cs"/>
                      </a:defRPr>
                    </a:pPr>
                    <a:fld id="{7CA801CB-5BB1-43DF-9D26-C3F57A0D6667}" type="VALUE">
                      <a:rPr lang="en-US" smtClean="0"/>
                      <a:pPr>
                        <a:defRPr sz="1598" b="1" i="0" u="none" strike="noStrike" kern="1200" baseline="0">
                          <a:solidFill>
                            <a:schemeClr val="tx1">
                              <a:lumMod val="75000"/>
                              <a:lumOff val="25000"/>
                            </a:schemeClr>
                          </a:solidFill>
                          <a:latin typeface="+mn-lt"/>
                          <a:ea typeface="+mn-ea"/>
                          <a:cs typeface="+mn-cs"/>
                        </a:defRPr>
                      </a:pPr>
                      <a:t>[VALUE]</a:t>
                    </a:fld>
                    <a:endParaRPr lang="en-US" dirty="0"/>
                  </a:p>
                  <a:p>
                    <a:pPr>
                      <a:defRPr sz="1598" b="1" i="0" u="none" strike="noStrike" kern="1200" baseline="0">
                        <a:solidFill>
                          <a:schemeClr val="tx1">
                            <a:lumMod val="75000"/>
                            <a:lumOff val="25000"/>
                          </a:schemeClr>
                        </a:solidFill>
                        <a:latin typeface="+mn-lt"/>
                        <a:ea typeface="+mn-ea"/>
                        <a:cs typeface="+mn-cs"/>
                      </a:defRPr>
                    </a:pPr>
                    <a:r>
                      <a:rPr lang="en-US" u="sng" dirty="0"/>
                      <a:t>0.3342</a:t>
                    </a:r>
                  </a:p>
                  <a:p>
                    <a:pPr>
                      <a:defRPr sz="1598" b="1" i="0" u="none" strike="noStrike" kern="1200" baseline="0">
                        <a:solidFill>
                          <a:schemeClr val="tx1">
                            <a:lumMod val="75000"/>
                            <a:lumOff val="25000"/>
                          </a:schemeClr>
                        </a:solidFill>
                        <a:latin typeface="+mn-lt"/>
                        <a:ea typeface="+mn-ea"/>
                        <a:cs typeface="+mn-cs"/>
                      </a:defRPr>
                    </a:pPr>
                    <a:r>
                      <a:rPr lang="en-US" dirty="0"/>
                      <a:t>4.8311</a:t>
                    </a:r>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layout>
                    <c:manualLayout>
                      <c:w val="9.2487633281334122E-2"/>
                      <c:h val="0.20136247585717928"/>
                    </c:manualLayout>
                  </c15:layout>
                  <c15:dlblFieldTable/>
                  <c15:showDataLabelsRange val="0"/>
                </c:ext>
                <c:ext xmlns:c16="http://schemas.microsoft.com/office/drawing/2014/chart" uri="{C3380CC4-5D6E-409C-BE32-E72D297353CC}">
                  <c16:uniqueId val="{00000001-24FF-47FC-969F-BA1E72C8FC6C}"/>
                </c:ext>
              </c:extLst>
            </c:dLbl>
            <c:dLbl>
              <c:idx val="2"/>
              <c:layout>
                <c:manualLayout>
                  <c:x val="-5.7803042479079893E-2"/>
                  <c:y val="0.13476778441704762"/>
                </c:manualLayout>
              </c:layout>
              <c:tx>
                <c:rich>
                  <a:bodyPr rot="0" spcFirstLastPara="1" vertOverflow="ellipsis" vert="horz" wrap="square" lIns="38100" tIns="19050" rIns="38100" bIns="19050" anchor="ctr" anchorCtr="1">
                    <a:noAutofit/>
                  </a:bodyPr>
                  <a:lstStyle/>
                  <a:p>
                    <a:pPr>
                      <a:defRPr sz="1598" b="1" i="0" u="none" strike="noStrike" kern="1200" baseline="0">
                        <a:solidFill>
                          <a:schemeClr val="tx1">
                            <a:lumMod val="75000"/>
                            <a:lumOff val="25000"/>
                          </a:schemeClr>
                        </a:solidFill>
                        <a:latin typeface="+mn-lt"/>
                        <a:ea typeface="+mn-ea"/>
                        <a:cs typeface="+mn-cs"/>
                      </a:defRPr>
                    </a:pPr>
                    <a:fld id="{CEA5CEB6-017C-4A02-88FA-3204460231D6}" type="VALUE">
                      <a:rPr lang="en-US" smtClean="0"/>
                      <a:pPr>
                        <a:defRPr sz="1598" b="1" i="0" u="none" strike="noStrike" kern="1200" baseline="0">
                          <a:solidFill>
                            <a:schemeClr val="tx1">
                              <a:lumMod val="75000"/>
                              <a:lumOff val="25000"/>
                            </a:schemeClr>
                          </a:solidFill>
                          <a:latin typeface="+mn-lt"/>
                          <a:ea typeface="+mn-ea"/>
                          <a:cs typeface="+mn-cs"/>
                        </a:defRPr>
                      </a:pPr>
                      <a:t>[VALUE]</a:t>
                    </a:fld>
                    <a:endParaRPr lang="en-US" dirty="0"/>
                  </a:p>
                  <a:p>
                    <a:pPr>
                      <a:defRPr sz="1598" b="1" i="0" u="none" strike="noStrike" kern="1200" baseline="0">
                        <a:solidFill>
                          <a:schemeClr val="tx1">
                            <a:lumMod val="75000"/>
                            <a:lumOff val="25000"/>
                          </a:schemeClr>
                        </a:solidFill>
                        <a:latin typeface="+mn-lt"/>
                        <a:ea typeface="+mn-ea"/>
                        <a:cs typeface="+mn-cs"/>
                      </a:defRPr>
                    </a:pPr>
                    <a:r>
                      <a:rPr lang="en-US" u="sng" dirty="0"/>
                      <a:t>0.4439</a:t>
                    </a:r>
                  </a:p>
                  <a:p>
                    <a:pPr>
                      <a:defRPr sz="1598" b="1" i="0" u="none" strike="noStrike" kern="1200" baseline="0">
                        <a:solidFill>
                          <a:schemeClr val="tx1">
                            <a:lumMod val="75000"/>
                            <a:lumOff val="25000"/>
                          </a:schemeClr>
                        </a:solidFill>
                        <a:latin typeface="+mn-lt"/>
                        <a:ea typeface="+mn-ea"/>
                        <a:cs typeface="+mn-cs"/>
                      </a:defRPr>
                    </a:pPr>
                    <a:r>
                      <a:rPr lang="en-US" dirty="0"/>
                      <a:t>4.6564</a:t>
                    </a:r>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layout>
                    <c:manualLayout>
                      <c:w val="9.2487633281334122E-2"/>
                      <c:h val="0.20136247585717928"/>
                    </c:manualLayout>
                  </c15:layout>
                  <c15:dlblFieldTable/>
                  <c15:showDataLabelsRange val="0"/>
                </c:ext>
                <c:ext xmlns:c16="http://schemas.microsoft.com/office/drawing/2014/chart" uri="{C3380CC4-5D6E-409C-BE32-E72D297353CC}">
                  <c16:uniqueId val="{00000002-24FF-47FC-969F-BA1E72C8FC6C}"/>
                </c:ext>
              </c:extLst>
            </c:dLbl>
            <c:dLbl>
              <c:idx val="3"/>
              <c:layout>
                <c:manualLayout>
                  <c:x val="-5.5364558499848053E-2"/>
                  <c:y val="7.3998597000823049E-2"/>
                </c:manualLayout>
              </c:layout>
              <c:tx>
                <c:rich>
                  <a:bodyPr rot="0" spcFirstLastPara="1" vertOverflow="ellipsis" vert="horz" wrap="square" lIns="38100" tIns="19050" rIns="38100" bIns="19050" anchor="ctr" anchorCtr="1">
                    <a:noAutofit/>
                  </a:bodyPr>
                  <a:lstStyle/>
                  <a:p>
                    <a:pPr>
                      <a:defRPr sz="1598" b="1" i="0" u="none" strike="noStrike" kern="1200" baseline="0">
                        <a:solidFill>
                          <a:schemeClr val="tx1">
                            <a:lumMod val="75000"/>
                            <a:lumOff val="25000"/>
                          </a:schemeClr>
                        </a:solidFill>
                        <a:latin typeface="+mn-lt"/>
                        <a:ea typeface="+mn-ea"/>
                        <a:cs typeface="+mn-cs"/>
                      </a:defRPr>
                    </a:pPr>
                    <a:fld id="{7492E321-96FD-428C-AB5B-04C6B3DB824B}" type="VALUE">
                      <a:rPr lang="en-US" smtClean="0"/>
                      <a:pPr>
                        <a:defRPr sz="1598" b="1" i="0" u="none" strike="noStrike" kern="1200" baseline="0">
                          <a:solidFill>
                            <a:schemeClr val="tx1">
                              <a:lumMod val="75000"/>
                              <a:lumOff val="25000"/>
                            </a:schemeClr>
                          </a:solidFill>
                          <a:latin typeface="+mn-lt"/>
                          <a:ea typeface="+mn-ea"/>
                          <a:cs typeface="+mn-cs"/>
                        </a:defRPr>
                      </a:pPr>
                      <a:t>[VALUE]</a:t>
                    </a:fld>
                    <a:endParaRPr lang="en-US" dirty="0"/>
                  </a:p>
                  <a:p>
                    <a:pPr>
                      <a:defRPr sz="1598" b="1" i="0" u="none" strike="noStrike" kern="1200" baseline="0">
                        <a:solidFill>
                          <a:schemeClr val="tx1">
                            <a:lumMod val="75000"/>
                            <a:lumOff val="25000"/>
                          </a:schemeClr>
                        </a:solidFill>
                        <a:latin typeface="+mn-lt"/>
                        <a:ea typeface="+mn-ea"/>
                        <a:cs typeface="+mn-cs"/>
                      </a:defRPr>
                    </a:pPr>
                    <a:endParaRPr lang="en-US"/>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layout>
                    <c:manualLayout>
                      <c:w val="9.2487686505940567E-2"/>
                      <c:h val="9.737416834899304E-2"/>
                    </c:manualLayout>
                  </c15:layout>
                  <c15:dlblFieldTable/>
                  <c15:showDataLabelsRange val="0"/>
                </c:ext>
                <c:ext xmlns:c16="http://schemas.microsoft.com/office/drawing/2014/chart" uri="{C3380CC4-5D6E-409C-BE32-E72D297353CC}">
                  <c16:uniqueId val="{00000003-24FF-47FC-969F-BA1E72C8FC6C}"/>
                </c:ext>
              </c:extLst>
            </c:dLbl>
            <c:dLbl>
              <c:idx val="4"/>
              <c:layout>
                <c:manualLayout>
                  <c:x val="-6.290801014361018E-2"/>
                  <c:y val="7.35109755726987E-2"/>
                </c:manualLayout>
              </c:layout>
              <c:tx>
                <c:rich>
                  <a:bodyPr rot="0" spcFirstLastPara="1" vertOverflow="ellipsis" vert="horz" wrap="square" lIns="38100" tIns="19050" rIns="38100" bIns="19050" anchor="ctr" anchorCtr="1">
                    <a:noAutofit/>
                  </a:bodyPr>
                  <a:lstStyle/>
                  <a:p>
                    <a:pPr>
                      <a:defRPr sz="1598" b="1" i="0" u="none" strike="noStrike" kern="1200" baseline="0">
                        <a:solidFill>
                          <a:schemeClr val="tx1">
                            <a:lumMod val="75000"/>
                            <a:lumOff val="25000"/>
                          </a:schemeClr>
                        </a:solidFill>
                        <a:latin typeface="+mn-lt"/>
                        <a:ea typeface="+mn-ea"/>
                        <a:cs typeface="+mn-cs"/>
                      </a:defRPr>
                    </a:pPr>
                    <a:fld id="{CDAC3D93-C1DA-4738-9978-B472B318369F}" type="VALUE">
                      <a:rPr lang="en-US" smtClean="0"/>
                      <a:pPr>
                        <a:defRPr sz="1598" b="1" i="0" u="none" strike="noStrike" kern="1200" baseline="0">
                          <a:solidFill>
                            <a:schemeClr val="tx1">
                              <a:lumMod val="75000"/>
                              <a:lumOff val="25000"/>
                            </a:schemeClr>
                          </a:solidFill>
                          <a:latin typeface="+mn-lt"/>
                          <a:ea typeface="+mn-ea"/>
                          <a:cs typeface="+mn-cs"/>
                        </a:defRPr>
                      </a:pPr>
                      <a:t>[VALUE]</a:t>
                    </a:fld>
                    <a:endParaRPr lang="en-US" dirty="0"/>
                  </a:p>
                  <a:p>
                    <a:pPr>
                      <a:defRPr sz="1598" b="1" i="0" u="none" strike="noStrike" kern="1200" baseline="0">
                        <a:solidFill>
                          <a:schemeClr val="tx1">
                            <a:lumMod val="75000"/>
                            <a:lumOff val="25000"/>
                          </a:schemeClr>
                        </a:solidFill>
                        <a:latin typeface="+mn-lt"/>
                        <a:ea typeface="+mn-ea"/>
                        <a:cs typeface="+mn-cs"/>
                      </a:defRPr>
                    </a:pPr>
                    <a:endParaRPr lang="en-US"/>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layout>
                    <c:manualLayout>
                      <c:w val="8.3373626143787335E-2"/>
                      <c:h val="0.11580768678368022"/>
                    </c:manualLayout>
                  </c15:layout>
                  <c15:dlblFieldTable/>
                  <c15:showDataLabelsRange val="0"/>
                </c:ext>
                <c:ext xmlns:c16="http://schemas.microsoft.com/office/drawing/2014/chart" uri="{C3380CC4-5D6E-409C-BE32-E72D297353CC}">
                  <c16:uniqueId val="{00000004-24FF-47FC-969F-BA1E72C8FC6C}"/>
                </c:ext>
              </c:extLst>
            </c:dLbl>
            <c:dLbl>
              <c:idx val="5"/>
              <c:layout>
                <c:manualLayout>
                  <c:x val="-3.0965099154328542E-2"/>
                  <c:y val="0.10256419508054898"/>
                </c:manualLayout>
              </c:layout>
              <c:tx>
                <c:rich>
                  <a:bodyPr rot="0" spcFirstLastPara="1" vertOverflow="ellipsis" vert="horz" wrap="square" lIns="38100" tIns="19050" rIns="38100" bIns="19050" anchor="ctr" anchorCtr="1">
                    <a:spAutoFit/>
                  </a:bodyPr>
                  <a:lstStyle/>
                  <a:p>
                    <a:pPr>
                      <a:defRPr sz="1598" b="1" i="0" u="none" strike="noStrike" kern="1200" baseline="0">
                        <a:solidFill>
                          <a:schemeClr val="tx1"/>
                        </a:solidFill>
                        <a:latin typeface="+mn-lt"/>
                        <a:ea typeface="+mn-ea"/>
                        <a:cs typeface="+mn-cs"/>
                      </a:defRPr>
                    </a:pPr>
                    <a:fld id="{58B593D4-58FB-48CD-8282-D44EE5FE2CF8}" type="VALUE">
                      <a:rPr lang="en-US" smtClean="0">
                        <a:solidFill>
                          <a:schemeClr val="tx1"/>
                        </a:solidFill>
                      </a:rPr>
                      <a:pPr>
                        <a:defRPr sz="1598" b="1" i="0" u="none" strike="noStrike" kern="1200" baseline="0">
                          <a:solidFill>
                            <a:schemeClr val="tx1"/>
                          </a:solidFill>
                          <a:latin typeface="+mn-lt"/>
                          <a:ea typeface="+mn-ea"/>
                          <a:cs typeface="+mn-cs"/>
                        </a:defRPr>
                      </a:pPr>
                      <a:t>[VALUE]</a:t>
                    </a:fld>
                    <a:endParaRPr lang="en-US" dirty="0">
                      <a:solidFill>
                        <a:schemeClr val="tx1"/>
                      </a:solidFill>
                    </a:endParaRPr>
                  </a:p>
                  <a:p>
                    <a:pPr>
                      <a:defRPr sz="1598" b="1" i="0" u="none" strike="noStrike" kern="1200" baseline="0">
                        <a:solidFill>
                          <a:schemeClr val="tx1"/>
                        </a:solidFill>
                        <a:latin typeface="+mn-lt"/>
                        <a:ea typeface="+mn-ea"/>
                        <a:cs typeface="+mn-cs"/>
                      </a:defRPr>
                    </a:pPr>
                    <a:endParaRPr lang="en-US"/>
                  </a:p>
                </c:rich>
              </c:tx>
              <c:spPr>
                <a:noFill/>
                <a:ln w="25371">
                  <a:noFill/>
                </a:ln>
              </c:spPr>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4FF-47FC-969F-BA1E72C8FC6C}"/>
                </c:ext>
              </c:extLst>
            </c:dLbl>
            <c:dLbl>
              <c:idx val="6"/>
              <c:layout>
                <c:manualLayout>
                  <c:x val="-1.7045508562376112E-2"/>
                  <c:y val="7.4803594399742573E-2"/>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598" b="1" i="0" u="none" strike="noStrike" kern="1200" baseline="0">
                        <a:solidFill>
                          <a:prstClr val="black">
                            <a:lumMod val="75000"/>
                            <a:lumOff val="25000"/>
                          </a:prstClr>
                        </a:solidFill>
                        <a:latin typeface="+mn-lt"/>
                        <a:ea typeface="+mn-ea"/>
                        <a:cs typeface="+mn-cs"/>
                      </a:defRPr>
                    </a:pPr>
                    <a:fld id="{72CD6324-2138-402E-9240-5ADAAC71F12B}" type="VALUE">
                      <a:rPr lang="en-US" smtClean="0"/>
                      <a:pPr marL="0" marR="0" lvl="0" indent="0" algn="ctr" defTabSz="914400" rtl="0" eaLnBrk="1" fontAlgn="auto" latinLnBrk="0" hangingPunct="1">
                        <a:lnSpc>
                          <a:spcPct val="100000"/>
                        </a:lnSpc>
                        <a:spcBef>
                          <a:spcPts val="0"/>
                        </a:spcBef>
                        <a:spcAft>
                          <a:spcPts val="0"/>
                        </a:spcAft>
                        <a:buClrTx/>
                        <a:buSzTx/>
                        <a:buFontTx/>
                        <a:buNone/>
                        <a:tabLst/>
                        <a:defRPr sz="1598" b="1" i="0" u="none" strike="noStrike" kern="1200" baseline="0">
                          <a:solidFill>
                            <a:prstClr val="black">
                              <a:lumMod val="75000"/>
                              <a:lumOff val="25000"/>
                            </a:prstClr>
                          </a:solidFill>
                          <a:latin typeface="+mn-lt"/>
                          <a:ea typeface="+mn-ea"/>
                          <a:cs typeface="+mn-cs"/>
                        </a:defRPr>
                      </a:pPr>
                      <a:t>[VALUE]</a:t>
                    </a:fld>
                    <a:endParaRPr lang="en-US" sz="1598" b="1" i="0" u="none" strike="noStrike" kern="1200"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sz="1598" b="1" i="0" u="none" strike="noStrike" kern="1200" baseline="0">
                        <a:solidFill>
                          <a:prstClr val="black">
                            <a:lumMod val="75000"/>
                            <a:lumOff val="25000"/>
                          </a:prstClr>
                        </a:solidFill>
                        <a:latin typeface="+mn-lt"/>
                        <a:ea typeface="+mn-ea"/>
                        <a:cs typeface="+mn-cs"/>
                      </a:defRPr>
                    </a:pPr>
                    <a:endParaRPr lang="en-US"/>
                  </a:p>
                </c:rich>
              </c:tx>
              <c:spPr>
                <a:noFill/>
                <a:ln w="25371">
                  <a:noFill/>
                </a:ln>
              </c:spPr>
              <c:showLegendKey val="0"/>
              <c:showVal val="1"/>
              <c:showCatName val="0"/>
              <c:showSerName val="0"/>
              <c:showPercent val="0"/>
              <c:showBubbleSize val="0"/>
              <c:extLst>
                <c:ext xmlns:c15="http://schemas.microsoft.com/office/drawing/2012/chart" uri="{CE6537A1-D6FC-4f65-9D91-7224C49458BB}">
                  <c15:layout>
                    <c:manualLayout>
                      <c:w val="0.10041907878276229"/>
                      <c:h val="0.11807554846697277"/>
                    </c:manualLayout>
                  </c15:layout>
                  <c15:dlblFieldTable/>
                  <c15:showDataLabelsRange val="0"/>
                </c:ext>
                <c:ext xmlns:c16="http://schemas.microsoft.com/office/drawing/2014/chart" uri="{C3380CC4-5D6E-409C-BE32-E72D297353CC}">
                  <c16:uniqueId val="{00000000-446B-430F-8173-88AA2A63CC43}"/>
                </c:ext>
              </c:extLst>
            </c:dLbl>
            <c:spPr>
              <a:noFill/>
              <a:ln w="25371">
                <a:noFill/>
              </a:ln>
            </c:spPr>
            <c:txPr>
              <a:bodyPr rot="0" spcFirstLastPara="1" vertOverflow="ellipsis" vert="horz" wrap="square" lIns="38100" tIns="19050" rIns="38100" bIns="19050" anchor="ctr" anchorCtr="1">
                <a:spAutoFit/>
              </a:bodyPr>
              <a:lstStyle/>
              <a:p>
                <a:pPr>
                  <a:defRPr sz="1598"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'Non Departmental 3900'!$A$117:$A$123</c:f>
              <c:strCache>
                <c:ptCount val="7"/>
                <c:pt idx="0">
                  <c:v>FY 2018 Actual </c:v>
                </c:pt>
                <c:pt idx="1">
                  <c:v>FY 2019 Actual </c:v>
                </c:pt>
                <c:pt idx="2">
                  <c:v>FY 2020 Actual </c:v>
                </c:pt>
                <c:pt idx="3">
                  <c:v>FY 2021 Actual </c:v>
                </c:pt>
                <c:pt idx="4">
                  <c:v>FY 2022 Actual</c:v>
                </c:pt>
                <c:pt idx="5">
                  <c:v>FY 2023 Actual</c:v>
                </c:pt>
                <c:pt idx="6">
                  <c:v>FY 2024 Proposed</c:v>
                </c:pt>
              </c:strCache>
            </c:strRef>
          </c:cat>
          <c:val>
            <c:numRef>
              <c:f>'Non Departmental 3900'!$B$117:$B$123</c:f>
              <c:numCache>
                <c:formatCode>0.0000</c:formatCode>
                <c:ptCount val="7"/>
                <c:pt idx="0">
                  <c:v>4.1017000000000001</c:v>
                </c:pt>
                <c:pt idx="1">
                  <c:v>4.4969000000000001</c:v>
                </c:pt>
                <c:pt idx="2">
                  <c:v>4.2125000000000004</c:v>
                </c:pt>
                <c:pt idx="3">
                  <c:v>4.25</c:v>
                </c:pt>
                <c:pt idx="4">
                  <c:v>4.25</c:v>
                </c:pt>
                <c:pt idx="5">
                  <c:v>3.9</c:v>
                </c:pt>
                <c:pt idx="6">
                  <c:v>3.9</c:v>
                </c:pt>
              </c:numCache>
            </c:numRef>
          </c:val>
          <c:smooth val="0"/>
          <c:extLst>
            <c:ext xmlns:c16="http://schemas.microsoft.com/office/drawing/2014/chart" uri="{C3380CC4-5D6E-409C-BE32-E72D297353CC}">
              <c16:uniqueId val="{00000006-24FF-47FC-969F-BA1E72C8FC6C}"/>
            </c:ext>
          </c:extLst>
        </c:ser>
        <c:dLbls>
          <c:showLegendKey val="0"/>
          <c:showVal val="0"/>
          <c:showCatName val="0"/>
          <c:showSerName val="0"/>
          <c:showPercent val="0"/>
          <c:showBubbleSize val="0"/>
        </c:dLbls>
        <c:smooth val="0"/>
        <c:axId val="282833944"/>
        <c:axId val="282834336"/>
      </c:lineChart>
      <c:catAx>
        <c:axId val="282833944"/>
        <c:scaling>
          <c:orientation val="minMax"/>
        </c:scaling>
        <c:delete val="0"/>
        <c:axPos val="b"/>
        <c:numFmt formatCode="General" sourceLinked="1"/>
        <c:majorTickMark val="out"/>
        <c:minorTickMark val="none"/>
        <c:tickLblPos val="nextTo"/>
        <c:spPr>
          <a:noFill/>
          <a:ln w="9514" cap="flat" cmpd="sng" algn="ctr">
            <a:solidFill>
              <a:schemeClr val="tx1">
                <a:lumMod val="15000"/>
                <a:lumOff val="85000"/>
              </a:schemeClr>
            </a:solidFill>
            <a:round/>
          </a:ln>
          <a:effectLst/>
        </c:spPr>
        <c:txPr>
          <a:bodyPr rot="-60000000" spcFirstLastPara="1" vertOverflow="ellipsis" vert="horz" wrap="square" anchor="ctr" anchorCtr="1"/>
          <a:lstStyle/>
          <a:p>
            <a:pPr>
              <a:defRPr sz="1598" b="1" i="0" u="none" strike="noStrike" kern="1200" baseline="0">
                <a:solidFill>
                  <a:schemeClr val="tx1">
                    <a:lumMod val="65000"/>
                    <a:lumOff val="35000"/>
                  </a:schemeClr>
                </a:solidFill>
                <a:latin typeface="+mn-lt"/>
                <a:ea typeface="+mn-ea"/>
                <a:cs typeface="+mn-cs"/>
              </a:defRPr>
            </a:pPr>
            <a:endParaRPr lang="en-US"/>
          </a:p>
        </c:txPr>
        <c:crossAx val="282834336"/>
        <c:crosses val="autoZero"/>
        <c:auto val="1"/>
        <c:lblAlgn val="ctr"/>
        <c:lblOffset val="100"/>
        <c:noMultiLvlLbl val="0"/>
      </c:catAx>
      <c:valAx>
        <c:axId val="282834336"/>
        <c:scaling>
          <c:orientation val="minMax"/>
          <c:max val="5"/>
          <c:min val="2"/>
        </c:scaling>
        <c:delete val="0"/>
        <c:axPos val="l"/>
        <c:majorGridlines>
          <c:spPr>
            <a:ln w="9514" cap="flat" cmpd="sng" algn="ctr">
              <a:solidFill>
                <a:schemeClr val="tx1">
                  <a:lumMod val="15000"/>
                  <a:lumOff val="85000"/>
                </a:schemeClr>
              </a:solidFill>
              <a:round/>
            </a:ln>
            <a:effectLst/>
          </c:spPr>
        </c:majorGridlines>
        <c:numFmt formatCode="0.0000" sourceLinked="1"/>
        <c:majorTickMark val="out"/>
        <c:minorTickMark val="none"/>
        <c:tickLblPos val="nextTo"/>
        <c:spPr>
          <a:ln w="9514">
            <a:noFill/>
          </a:ln>
        </c:spPr>
        <c:txPr>
          <a:bodyPr rot="-60000000" spcFirstLastPara="1" vertOverflow="ellipsis" vert="horz" wrap="square" anchor="ctr" anchorCtr="1"/>
          <a:lstStyle/>
          <a:p>
            <a:pPr>
              <a:defRPr sz="1598" b="1" i="0" u="none" strike="noStrike" kern="1200" baseline="0">
                <a:solidFill>
                  <a:schemeClr val="tx1">
                    <a:lumMod val="65000"/>
                    <a:lumOff val="35000"/>
                  </a:schemeClr>
                </a:solidFill>
                <a:latin typeface="+mn-lt"/>
                <a:ea typeface="+mn-ea"/>
                <a:cs typeface="+mn-cs"/>
              </a:defRPr>
            </a:pPr>
            <a:endParaRPr lang="en-US"/>
          </a:p>
        </c:txPr>
        <c:crossAx val="282833944"/>
        <c:crosses val="autoZero"/>
        <c:crossBetween val="between"/>
      </c:valAx>
      <c:spPr>
        <a:noFill/>
        <a:ln w="25371">
          <a:noFill/>
        </a:ln>
      </c:spPr>
    </c:plotArea>
    <c:plotVisOnly val="1"/>
    <c:dispBlanksAs val="gap"/>
    <c:showDLblsOverMax val="0"/>
  </c:chart>
  <c:spPr>
    <a:noFill/>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1506465363809"/>
          <c:y val="3.6683086277026024E-2"/>
          <c:w val="0.92325836531447569"/>
          <c:h val="0.80266630733207467"/>
        </c:manualLayout>
      </c:layout>
      <c:lineChart>
        <c:grouping val="standard"/>
        <c:varyColors val="0"/>
        <c:ser>
          <c:idx val="0"/>
          <c:order val="0"/>
          <c:tx>
            <c:strRef>
              <c:f>Sheet1!$A$2</c:f>
              <c:strCache>
                <c:ptCount val="1"/>
                <c:pt idx="0">
                  <c:v>Residential </c:v>
                </c:pt>
              </c:strCache>
            </c:strRef>
          </c:tx>
          <c:spPr>
            <a:ln w="28575" cap="rnd">
              <a:solidFill>
                <a:srgbClr val="00B0F0"/>
              </a:solidFill>
              <a:round/>
            </a:ln>
            <a:effectLst/>
          </c:spPr>
          <c:marker>
            <c:symbol val="none"/>
          </c:marker>
          <c:dLbls>
            <c:dLbl>
              <c:idx val="0"/>
              <c:layout>
                <c:manualLayout>
                  <c:x val="-4.1666666666666692E-2"/>
                  <c:y val="5.55555555555555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DEE-4FA4-87D5-DE32DBD5488F}"/>
                </c:ext>
              </c:extLst>
            </c:dLbl>
            <c:dLbl>
              <c:idx val="1"/>
              <c:layout>
                <c:manualLayout>
                  <c:x val="-5.118469904533611E-2"/>
                  <c:y val="8.37697843919861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EE-4FA4-87D5-DE32DBD5488F}"/>
                </c:ext>
              </c:extLst>
            </c:dLbl>
            <c:dLbl>
              <c:idx val="2"/>
              <c:layout>
                <c:manualLayout>
                  <c:x val="-5.8333333333333334E-2"/>
                  <c:y val="5.0925925925925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DEE-4FA4-87D5-DE32DBD5488F}"/>
                </c:ext>
              </c:extLst>
            </c:dLbl>
            <c:dLbl>
              <c:idx val="3"/>
              <c:layout>
                <c:manualLayout>
                  <c:x val="-5.022884042805302E-2"/>
                  <c:y val="9.1424171362236989E-2"/>
                </c:manualLayout>
              </c:layout>
              <c:tx>
                <c:rich>
                  <a:bodyPr rot="0" spcFirstLastPara="1" vertOverflow="ellipsis" vert="horz" wrap="square" lIns="38100" tIns="19050" rIns="38100" bIns="19050" anchor="ctr" anchorCtr="1">
                    <a:noAutofit/>
                  </a:bodyPr>
                  <a:lstStyle/>
                  <a:p>
                    <a:pPr>
                      <a:defRPr sz="1400" b="0" i="0" u="none" strike="noStrike" kern="1200" baseline="0">
                        <a:solidFill>
                          <a:srgbClr val="00B0F0"/>
                        </a:solidFill>
                        <a:latin typeface="+mn-lt"/>
                        <a:ea typeface="+mn-ea"/>
                        <a:cs typeface="+mn-cs"/>
                      </a:defRPr>
                    </a:pPr>
                    <a:fld id="{C2B00367-5670-4DB7-BEFF-16D27BB15F3C}" type="VALUE">
                      <a:rPr lang="en-US">
                        <a:solidFill>
                          <a:schemeClr val="tx1"/>
                        </a:solidFill>
                      </a:rPr>
                      <a:pPr>
                        <a:defRPr sz="1400">
                          <a:solidFill>
                            <a:srgbClr val="00B0F0"/>
                          </a:solidFill>
                        </a:defRPr>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rgbClr val="00B0F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5429452489645369E-2"/>
                      <c:h val="6.4292039466131642E-2"/>
                    </c:manualLayout>
                  </c15:layout>
                  <c15:dlblFieldTable/>
                  <c15:showDataLabelsRange val="0"/>
                </c:ext>
                <c:ext xmlns:c16="http://schemas.microsoft.com/office/drawing/2014/chart" uri="{C3380CC4-5D6E-409C-BE32-E72D297353CC}">
                  <c16:uniqueId val="{00000003-BDEE-4FA4-87D5-DE32DBD5488F}"/>
                </c:ext>
              </c:extLst>
            </c:dLbl>
            <c:dLbl>
              <c:idx val="4"/>
              <c:layout>
                <c:manualLayout>
                  <c:x val="-1.3888888888888888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EE-4FA4-87D5-DE32DBD5488F}"/>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FY 2021</c:v>
                </c:pt>
                <c:pt idx="1">
                  <c:v>FY 2022</c:v>
                </c:pt>
                <c:pt idx="2">
                  <c:v>FY 2023</c:v>
                </c:pt>
                <c:pt idx="3">
                  <c:v>Proposed FY 2024</c:v>
                </c:pt>
              </c:strCache>
            </c:strRef>
          </c:cat>
          <c:val>
            <c:numRef>
              <c:f>Sheet1!$B$2:$E$2</c:f>
              <c:numCache>
                <c:formatCode>"$"#,##0.00</c:formatCode>
                <c:ptCount val="4"/>
                <c:pt idx="0">
                  <c:v>629.14</c:v>
                </c:pt>
                <c:pt idx="1">
                  <c:v>690</c:v>
                </c:pt>
                <c:pt idx="2">
                  <c:v>764.44</c:v>
                </c:pt>
                <c:pt idx="3">
                  <c:v>758.63</c:v>
                </c:pt>
              </c:numCache>
            </c:numRef>
          </c:val>
          <c:smooth val="0"/>
          <c:extLst>
            <c:ext xmlns:c16="http://schemas.microsoft.com/office/drawing/2014/chart" uri="{C3380CC4-5D6E-409C-BE32-E72D297353CC}">
              <c16:uniqueId val="{00000005-BDEE-4FA4-87D5-DE32DBD5488F}"/>
            </c:ext>
          </c:extLst>
        </c:ser>
        <c:ser>
          <c:idx val="1"/>
          <c:order val="1"/>
          <c:tx>
            <c:strRef>
              <c:f>Sheet1!$A$3</c:f>
              <c:strCache>
                <c:ptCount val="1"/>
                <c:pt idx="0">
                  <c:v>Acreage</c:v>
                </c:pt>
              </c:strCache>
            </c:strRef>
          </c:tx>
          <c:spPr>
            <a:ln w="28575" cap="rnd">
              <a:solidFill>
                <a:schemeClr val="accent4"/>
              </a:solidFill>
              <a:round/>
            </a:ln>
            <a:effectLst/>
          </c:spPr>
          <c:marker>
            <c:symbol val="none"/>
          </c:marker>
          <c:dLbls>
            <c:dLbl>
              <c:idx val="0"/>
              <c:layout>
                <c:manualLayout>
                  <c:x val="-3.9526174020150441E-2"/>
                  <c:y val="-5.79664167284724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DEE-4FA4-87D5-DE32DBD5488F}"/>
                </c:ext>
              </c:extLst>
            </c:dLbl>
            <c:dLbl>
              <c:idx val="1"/>
              <c:layout>
                <c:manualLayout>
                  <c:x val="-0.05"/>
                  <c:y val="-5.55555555555555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DEE-4FA4-87D5-DE32DBD5488F}"/>
                </c:ext>
              </c:extLst>
            </c:dLbl>
            <c:dLbl>
              <c:idx val="2"/>
              <c:layout>
                <c:manualLayout>
                  <c:x val="-5.0909680930224396E-2"/>
                  <c:y val="-6.5989018343567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DEE-4FA4-87D5-DE32DBD5488F}"/>
                </c:ext>
              </c:extLst>
            </c:dLbl>
            <c:dLbl>
              <c:idx val="3"/>
              <c:layout>
                <c:manualLayout>
                  <c:x val="-6.0088288616883298E-2"/>
                  <c:y val="-7.3830847050877085E-2"/>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00B0F0"/>
                        </a:solidFill>
                        <a:latin typeface="+mn-lt"/>
                        <a:ea typeface="+mn-ea"/>
                        <a:cs typeface="+mn-cs"/>
                      </a:defRPr>
                    </a:pPr>
                    <a:fld id="{0647CB85-0CDC-4249-B099-1A606D8DB177}" type="VALUE">
                      <a:rPr lang="en-US">
                        <a:solidFill>
                          <a:schemeClr val="tx1"/>
                        </a:solidFill>
                      </a:rPr>
                      <a:pPr>
                        <a:defRPr sz="1400">
                          <a:solidFill>
                            <a:srgbClr val="00B0F0"/>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B0F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DEE-4FA4-87D5-DE32DBD5488F}"/>
                </c:ext>
              </c:extLst>
            </c:dLbl>
            <c:dLbl>
              <c:idx val="4"/>
              <c:layout>
                <c:manualLayout>
                  <c:x val="-4.7170542262832613E-2"/>
                  <c:y val="6.76141413215211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DEE-4FA4-87D5-DE32DBD5488F}"/>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FY 2021</c:v>
                </c:pt>
                <c:pt idx="1">
                  <c:v>FY 2022</c:v>
                </c:pt>
                <c:pt idx="2">
                  <c:v>FY 2023</c:v>
                </c:pt>
                <c:pt idx="3">
                  <c:v>Proposed FY 2024</c:v>
                </c:pt>
              </c:strCache>
            </c:strRef>
          </c:cat>
          <c:val>
            <c:numRef>
              <c:f>Sheet1!$B$3:$E$3</c:f>
              <c:numCache>
                <c:formatCode>"$"#,##0.00</c:formatCode>
                <c:ptCount val="4"/>
                <c:pt idx="0">
                  <c:v>84.76</c:v>
                </c:pt>
                <c:pt idx="1">
                  <c:v>75.959999999999994</c:v>
                </c:pt>
                <c:pt idx="2">
                  <c:v>126.04</c:v>
                </c:pt>
                <c:pt idx="3">
                  <c:v>89.12</c:v>
                </c:pt>
              </c:numCache>
            </c:numRef>
          </c:val>
          <c:smooth val="0"/>
          <c:extLst>
            <c:ext xmlns:c16="http://schemas.microsoft.com/office/drawing/2014/chart" uri="{C3380CC4-5D6E-409C-BE32-E72D297353CC}">
              <c16:uniqueId val="{0000000B-BDEE-4FA4-87D5-DE32DBD5488F}"/>
            </c:ext>
          </c:extLst>
        </c:ser>
        <c:dLbls>
          <c:showLegendKey val="0"/>
          <c:showVal val="0"/>
          <c:showCatName val="0"/>
          <c:showSerName val="0"/>
          <c:showPercent val="0"/>
          <c:showBubbleSize val="0"/>
        </c:dLbls>
        <c:smooth val="0"/>
        <c:axId val="468942808"/>
        <c:axId val="468946336"/>
      </c:lineChart>
      <c:catAx>
        <c:axId val="468942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468946336"/>
        <c:crosses val="autoZero"/>
        <c:auto val="1"/>
        <c:lblAlgn val="ctr"/>
        <c:lblOffset val="100"/>
        <c:noMultiLvlLbl val="0"/>
      </c:catAx>
      <c:valAx>
        <c:axId val="468946336"/>
        <c:scaling>
          <c:orientation val="minMax"/>
        </c:scaling>
        <c:delete val="0"/>
        <c:axPos val="l"/>
        <c:majorGridlines>
          <c:spPr>
            <a:ln w="9525" cap="flat" cmpd="sng" algn="ctr">
              <a:solidFill>
                <a:srgbClr val="00602B"/>
              </a:solidFill>
              <a:round/>
            </a:ln>
            <a:effectLst/>
          </c:spPr>
        </c:majorGridlines>
        <c:numFmt formatCode="&quot;$&quot;#,##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8942808"/>
        <c:crosses val="autoZero"/>
        <c:crossBetween val="between"/>
      </c:valAx>
      <c:spPr>
        <a:noFill/>
        <a:ln>
          <a:noFill/>
        </a:ln>
        <a:effectLst/>
      </c:spPr>
    </c:plotArea>
    <c:legend>
      <c:legendPos val="b"/>
      <c:layout>
        <c:manualLayout>
          <c:xMode val="edge"/>
          <c:yMode val="edge"/>
          <c:x val="0.34719985620512606"/>
          <c:y val="0.90576541405301148"/>
          <c:w val="0.34855776819659856"/>
          <c:h val="9.4234585946988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r>
              <a:rPr lang="en-US" dirty="0"/>
              <a:t>DRAFT</a:t>
            </a:r>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05F5824-0A13-4AD0-A4B4-310F96FF61DB}" type="datetimeFigureOut">
              <a:rPr lang="en-US"/>
              <a:pPr>
                <a:defRPr/>
              </a:pPr>
              <a:t>4/11/2025</a:t>
            </a:fld>
            <a:endParaRPr lang="en-US" dirty="0"/>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5E4BBD3-37F6-4EF1-8A23-AD1F9F006B5D}" type="slidenum">
              <a:rPr lang="en-US"/>
              <a:pPr>
                <a:defRPr/>
              </a:pPr>
              <a:t>‹#›</a:t>
            </a:fld>
            <a:endParaRPr lang="en-US" dirty="0"/>
          </a:p>
        </p:txBody>
      </p:sp>
    </p:spTree>
    <p:extLst>
      <p:ext uri="{BB962C8B-B14F-4D97-AF65-F5344CB8AC3E}">
        <p14:creationId xmlns:p14="http://schemas.microsoft.com/office/powerpoint/2010/main" val="32357103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r>
              <a:rPr lang="en-US" dirty="0"/>
              <a:t>DRAFT</a:t>
            </a:r>
          </a:p>
        </p:txBody>
      </p:sp>
      <p:sp>
        <p:nvSpPr>
          <p:cNvPr id="3" name="Date Placeholder 2"/>
          <p:cNvSpPr>
            <a:spLocks noGrp="1"/>
          </p:cNvSpPr>
          <p:nvPr>
            <p:ph type="dt" idx="1"/>
          </p:nvPr>
        </p:nvSpPr>
        <p:spPr>
          <a:xfrm>
            <a:off x="5265014" y="0"/>
            <a:ext cx="4029282" cy="351957"/>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AE1F721-0A50-4920-B04E-FD98A4C3252E}" type="datetimeFigureOut">
              <a:rPr lang="en-US"/>
              <a:pPr>
                <a:defRPr/>
              </a:pPr>
              <a:t>4/11/2025</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30482" y="3373516"/>
            <a:ext cx="7435436" cy="276058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6658444"/>
            <a:ext cx="4029282" cy="35195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65014" y="6658444"/>
            <a:ext cx="4029282" cy="35195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4A22D28-06A1-4DC5-87BB-C3B9E1635681}" type="slidenum">
              <a:rPr lang="en-US"/>
              <a:pPr>
                <a:defRPr/>
              </a:pPr>
              <a:t>‹#›</a:t>
            </a:fld>
            <a:endParaRPr lang="en-US" dirty="0"/>
          </a:p>
        </p:txBody>
      </p:sp>
    </p:spTree>
    <p:extLst>
      <p:ext uri="{BB962C8B-B14F-4D97-AF65-F5344CB8AC3E}">
        <p14:creationId xmlns:p14="http://schemas.microsoft.com/office/powerpoint/2010/main" val="61398715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097606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9115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solidFill>
                <a:schemeClr val="tx1"/>
              </a:solidFill>
            </a:endParaRPr>
          </a:p>
        </p:txBody>
      </p:sp>
    </p:spTree>
    <p:extLst>
      <p:ext uri="{BB962C8B-B14F-4D97-AF65-F5344CB8AC3E}">
        <p14:creationId xmlns:p14="http://schemas.microsoft.com/office/powerpoint/2010/main" val="1019331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23021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946559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130048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957652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423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3527097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048899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908975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2694446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051342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0" dirty="0"/>
          </a:p>
        </p:txBody>
      </p:sp>
    </p:spTree>
    <p:extLst>
      <p:ext uri="{BB962C8B-B14F-4D97-AF65-F5344CB8AC3E}">
        <p14:creationId xmlns:p14="http://schemas.microsoft.com/office/powerpoint/2010/main" val="784645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32644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5239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2546350" y="876300"/>
            <a:ext cx="4203700" cy="2365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164220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cs typeface="Arial" panose="020B0604020202020204" pitchFamily="34" charset="0"/>
              </a:defRPr>
            </a:lvl1pPr>
            <a:lvl2pPr marL="742950" indent="-285750">
              <a:defRPr>
                <a:solidFill>
                  <a:schemeClr val="tx1"/>
                </a:solidFill>
                <a:latin typeface="Trebuchet MS" panose="020B0603020202020204" pitchFamily="34" charset="0"/>
                <a:cs typeface="Arial" panose="020B0604020202020204" pitchFamily="34" charset="0"/>
              </a:defRPr>
            </a:lvl2pPr>
            <a:lvl3pPr marL="1143000" indent="-228600">
              <a:defRPr>
                <a:solidFill>
                  <a:schemeClr val="tx1"/>
                </a:solidFill>
                <a:latin typeface="Trebuchet MS" panose="020B0603020202020204" pitchFamily="34" charset="0"/>
                <a:cs typeface="Arial" panose="020B0604020202020204" pitchFamily="34" charset="0"/>
              </a:defRPr>
            </a:lvl3pPr>
            <a:lvl4pPr marL="1600200" indent="-228600">
              <a:defRPr>
                <a:solidFill>
                  <a:schemeClr val="tx1"/>
                </a:solidFill>
                <a:latin typeface="Trebuchet MS" panose="020B0603020202020204" pitchFamily="34" charset="0"/>
                <a:cs typeface="Arial" panose="020B0604020202020204" pitchFamily="34" charset="0"/>
              </a:defRPr>
            </a:lvl4pPr>
            <a:lvl5pPr marL="2057400" indent="-228600">
              <a:defRPr>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709945-E3BC-4611-9FC4-CB10AC975B88}"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
        <p:nvSpPr>
          <p:cNvPr id="22533" name="Header Placeholder 1"/>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Trebuchet MS" panose="020B0603020202020204" pitchFamily="34" charset="0"/>
              </a:defRPr>
            </a:lvl1pPr>
            <a:lvl2pPr marL="749934" indent="-288436">
              <a:defRPr>
                <a:solidFill>
                  <a:schemeClr val="tx1"/>
                </a:solidFill>
                <a:latin typeface="Trebuchet MS" panose="020B0603020202020204" pitchFamily="34" charset="0"/>
              </a:defRPr>
            </a:lvl2pPr>
            <a:lvl3pPr marL="1153744" indent="-230749">
              <a:defRPr>
                <a:solidFill>
                  <a:schemeClr val="tx1"/>
                </a:solidFill>
                <a:latin typeface="Trebuchet MS" panose="020B0603020202020204" pitchFamily="34" charset="0"/>
              </a:defRPr>
            </a:lvl3pPr>
            <a:lvl4pPr marL="1615242" indent="-230749">
              <a:defRPr>
                <a:solidFill>
                  <a:schemeClr val="tx1"/>
                </a:solidFill>
                <a:latin typeface="Trebuchet MS" panose="020B0603020202020204" pitchFamily="34" charset="0"/>
              </a:defRPr>
            </a:lvl4pPr>
            <a:lvl5pPr marL="2076740" indent="-230749">
              <a:defRPr>
                <a:solidFill>
                  <a:schemeClr val="tx1"/>
                </a:solidFill>
                <a:latin typeface="Trebuchet MS" panose="020B0603020202020204" pitchFamily="34" charset="0"/>
              </a:defRPr>
            </a:lvl5pPr>
            <a:lvl6pPr marL="2538237" indent="-230749" fontAlgn="base">
              <a:spcBef>
                <a:spcPct val="0"/>
              </a:spcBef>
              <a:spcAft>
                <a:spcPct val="0"/>
              </a:spcAft>
              <a:defRPr>
                <a:solidFill>
                  <a:schemeClr val="tx1"/>
                </a:solidFill>
                <a:latin typeface="Trebuchet MS" panose="020B0603020202020204" pitchFamily="34" charset="0"/>
              </a:defRPr>
            </a:lvl6pPr>
            <a:lvl7pPr marL="2999735" indent="-230749" fontAlgn="base">
              <a:spcBef>
                <a:spcPct val="0"/>
              </a:spcBef>
              <a:spcAft>
                <a:spcPct val="0"/>
              </a:spcAft>
              <a:defRPr>
                <a:solidFill>
                  <a:schemeClr val="tx1"/>
                </a:solidFill>
                <a:latin typeface="Trebuchet MS" panose="020B0603020202020204" pitchFamily="34" charset="0"/>
              </a:defRPr>
            </a:lvl7pPr>
            <a:lvl8pPr marL="3461233" indent="-230749" fontAlgn="base">
              <a:spcBef>
                <a:spcPct val="0"/>
              </a:spcBef>
              <a:spcAft>
                <a:spcPct val="0"/>
              </a:spcAft>
              <a:defRPr>
                <a:solidFill>
                  <a:schemeClr val="tx1"/>
                </a:solidFill>
                <a:latin typeface="Trebuchet MS" panose="020B0603020202020204" pitchFamily="34" charset="0"/>
              </a:defRPr>
            </a:lvl8pPr>
            <a:lvl9pPr marL="3922730" indent="-230749" fontAlgn="base">
              <a:spcBef>
                <a:spcPct val="0"/>
              </a:spcBef>
              <a:spcAft>
                <a:spcPct val="0"/>
              </a:spcAft>
              <a:defRPr>
                <a:solidFill>
                  <a:schemeClr val="tx1"/>
                </a:solidFill>
                <a:latin typeface="Trebuchet MS" panose="020B0603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DRAFT</a:t>
            </a:r>
          </a:p>
        </p:txBody>
      </p:sp>
    </p:spTree>
    <p:extLst>
      <p:ext uri="{BB962C8B-B14F-4D97-AF65-F5344CB8AC3E}">
        <p14:creationId xmlns:p14="http://schemas.microsoft.com/office/powerpoint/2010/main" val="763672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60627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8363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241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46350" y="876300"/>
            <a:ext cx="4203700" cy="23653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9786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D592C10-6167-412B-838A-E9C13CF324B8}"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109A203-8B0C-4215-A769-C6CE2333761D}" type="slidenum">
              <a:rPr lang="en-US" smtClean="0"/>
              <a:pPr>
                <a:defRPr/>
              </a:pPr>
              <a:t>‹#›</a:t>
            </a:fld>
            <a:endParaRPr lang="en-US" dirty="0"/>
          </a:p>
        </p:txBody>
      </p:sp>
    </p:spTree>
    <p:extLst>
      <p:ext uri="{BB962C8B-B14F-4D97-AF65-F5344CB8AC3E}">
        <p14:creationId xmlns:p14="http://schemas.microsoft.com/office/powerpoint/2010/main" val="2852370644"/>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0A779CD-500F-4030-99AF-3D3CCD5095DB}"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B3EF47-21DF-44D5-8A83-C2A219553897}" type="slidenum">
              <a:rPr lang="en-US" smtClean="0"/>
              <a:pPr>
                <a:defRPr/>
              </a:pPr>
              <a:t>‹#›</a:t>
            </a:fld>
            <a:endParaRPr lang="en-US" dirty="0"/>
          </a:p>
        </p:txBody>
      </p:sp>
    </p:spTree>
    <p:extLst>
      <p:ext uri="{BB962C8B-B14F-4D97-AF65-F5344CB8AC3E}">
        <p14:creationId xmlns:p14="http://schemas.microsoft.com/office/powerpoint/2010/main" val="406572728"/>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89DC514-5561-46AB-AA7E-1392D5A6F48F}"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B3EF47-21DF-44D5-8A83-C2A219553897}" type="slidenum">
              <a:rPr lang="en-US" smtClean="0"/>
              <a:pPr>
                <a:defRPr/>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6913410"/>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6E027D9-2C0D-406E-BF45-DD850A963FC3}"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B3EF47-21DF-44D5-8A83-C2A219553897}" type="slidenum">
              <a:rPr lang="en-US" smtClean="0"/>
              <a:pPr>
                <a:defRPr/>
              </a:pPr>
              <a:t>‹#›</a:t>
            </a:fld>
            <a:endParaRPr lang="en-US" dirty="0"/>
          </a:p>
        </p:txBody>
      </p:sp>
    </p:spTree>
    <p:extLst>
      <p:ext uri="{BB962C8B-B14F-4D97-AF65-F5344CB8AC3E}">
        <p14:creationId xmlns:p14="http://schemas.microsoft.com/office/powerpoint/2010/main" val="1986611383"/>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E7AAB79-C6A2-4050-AA90-8514C6D881B8}"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B3EF47-21DF-44D5-8A83-C2A219553897}" type="slidenum">
              <a:rPr lang="en-US" smtClean="0"/>
              <a:pPr>
                <a:defRPr/>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707061"/>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3B65EE9-3097-4F87-B72B-AEACE6DAD2DE}"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B3EF47-21DF-44D5-8A83-C2A219553897}" type="slidenum">
              <a:rPr lang="en-US" smtClean="0"/>
              <a:pPr>
                <a:defRPr/>
              </a:pPr>
              <a:t>‹#›</a:t>
            </a:fld>
            <a:endParaRPr lang="en-US" dirty="0"/>
          </a:p>
        </p:txBody>
      </p:sp>
    </p:spTree>
    <p:extLst>
      <p:ext uri="{BB962C8B-B14F-4D97-AF65-F5344CB8AC3E}">
        <p14:creationId xmlns:p14="http://schemas.microsoft.com/office/powerpoint/2010/main" val="905212022"/>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5900B08-E90B-4D89-B7D8-AF4B4825F2E5}"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DD3DF61-0856-47C4-BE10-7EAA721E0F09}" type="slidenum">
              <a:rPr lang="en-US" smtClean="0"/>
              <a:pPr>
                <a:defRPr/>
              </a:pPr>
              <a:t>‹#›</a:t>
            </a:fld>
            <a:endParaRPr lang="en-US" dirty="0"/>
          </a:p>
        </p:txBody>
      </p:sp>
    </p:spTree>
    <p:extLst>
      <p:ext uri="{BB962C8B-B14F-4D97-AF65-F5344CB8AC3E}">
        <p14:creationId xmlns:p14="http://schemas.microsoft.com/office/powerpoint/2010/main" val="1235622962"/>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DF393776-382A-4935-95E0-482450FB2FCA}"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C4BC771-97EA-48C5-B7DE-113AE9CE1F8E}" type="slidenum">
              <a:rPr lang="en-US" smtClean="0"/>
              <a:pPr>
                <a:defRPr/>
              </a:pPr>
              <a:t>‹#›</a:t>
            </a:fld>
            <a:endParaRPr lang="en-US" dirty="0"/>
          </a:p>
        </p:txBody>
      </p:sp>
    </p:spTree>
    <p:extLst>
      <p:ext uri="{BB962C8B-B14F-4D97-AF65-F5344CB8AC3E}">
        <p14:creationId xmlns:p14="http://schemas.microsoft.com/office/powerpoint/2010/main" val="3607578151"/>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9818A5F-9DEE-4E83-80AA-777B8ABEB909}"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00A5DB3-69A9-4A85-96E0-CD31E43EC6FD}" type="slidenum">
              <a:rPr lang="en-US" smtClean="0"/>
              <a:pPr>
                <a:defRPr/>
              </a:pPr>
              <a:t>‹#›</a:t>
            </a:fld>
            <a:endParaRPr lang="en-US" dirty="0"/>
          </a:p>
        </p:txBody>
      </p:sp>
    </p:spTree>
    <p:extLst>
      <p:ext uri="{BB962C8B-B14F-4D97-AF65-F5344CB8AC3E}">
        <p14:creationId xmlns:p14="http://schemas.microsoft.com/office/powerpoint/2010/main" val="4277786838"/>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B87927F-6FE2-4688-8A63-3A5F9B0907B8}" type="datetime1">
              <a:rPr lang="en-US" smtClean="0"/>
              <a:t>4/11/2025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2AE39FA-C3AC-46D6-B7CF-8319282C04D6}" type="slidenum">
              <a:rPr lang="en-US" smtClean="0"/>
              <a:pPr>
                <a:defRPr/>
              </a:pPr>
              <a:t>‹#›</a:t>
            </a:fld>
            <a:endParaRPr lang="en-US" dirty="0"/>
          </a:p>
        </p:txBody>
      </p:sp>
    </p:spTree>
    <p:extLst>
      <p:ext uri="{BB962C8B-B14F-4D97-AF65-F5344CB8AC3E}">
        <p14:creationId xmlns:p14="http://schemas.microsoft.com/office/powerpoint/2010/main" val="620931768"/>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809294D8-BD0C-4D30-A6B9-78AE0C747312}" type="datetime1">
              <a:rPr lang="en-US" smtClean="0"/>
              <a:t>4/11/2025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5716835-58C8-466C-BC7F-CA639535AA9A}" type="slidenum">
              <a:rPr lang="en-US" smtClean="0"/>
              <a:pPr>
                <a:defRPr/>
              </a:pPr>
              <a:t>‹#›</a:t>
            </a:fld>
            <a:endParaRPr lang="en-US" dirty="0"/>
          </a:p>
        </p:txBody>
      </p:sp>
    </p:spTree>
    <p:extLst>
      <p:ext uri="{BB962C8B-B14F-4D97-AF65-F5344CB8AC3E}">
        <p14:creationId xmlns:p14="http://schemas.microsoft.com/office/powerpoint/2010/main" val="3544494386"/>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E49D2B31-D671-4BDF-AEF5-391F838A981D}" type="datetime1">
              <a:rPr lang="en-US" smtClean="0"/>
              <a:t>4/11/2025</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59B6ACE-9CA3-4D34-B127-1E451B1C33CF}" type="slidenum">
              <a:rPr lang="en-US" smtClean="0"/>
              <a:pPr>
                <a:defRPr/>
              </a:pPr>
              <a:t>‹#›</a:t>
            </a:fld>
            <a:endParaRPr lang="en-US" dirty="0"/>
          </a:p>
        </p:txBody>
      </p:sp>
    </p:spTree>
    <p:extLst>
      <p:ext uri="{BB962C8B-B14F-4D97-AF65-F5344CB8AC3E}">
        <p14:creationId xmlns:p14="http://schemas.microsoft.com/office/powerpoint/2010/main" val="3874009924"/>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1AE9090-79CE-4170-B42E-DF26D717E455}" type="datetime1">
              <a:rPr lang="en-US" smtClean="0"/>
              <a:t>4/11/2025</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BADCECB7-52BD-46DA-B96E-DC1948412C86}" type="slidenum">
              <a:rPr lang="en-US" smtClean="0"/>
              <a:pPr>
                <a:defRPr/>
              </a:pPr>
              <a:t>‹#›</a:t>
            </a:fld>
            <a:endParaRPr lang="en-US" dirty="0"/>
          </a:p>
        </p:txBody>
      </p:sp>
    </p:spTree>
    <p:extLst>
      <p:ext uri="{BB962C8B-B14F-4D97-AF65-F5344CB8AC3E}">
        <p14:creationId xmlns:p14="http://schemas.microsoft.com/office/powerpoint/2010/main" val="2077713847"/>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62D724E-AAC0-431C-9F73-F37A3DA8FE18}" type="datetime1">
              <a:rPr lang="en-US" smtClean="0"/>
              <a:t>4/11/2025</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4943912-C17D-4F6F-9B93-C050513D0C97}" type="slidenum">
              <a:rPr lang="en-US" smtClean="0"/>
              <a:pPr>
                <a:defRPr/>
              </a:pPr>
              <a:t>‹#›</a:t>
            </a:fld>
            <a:endParaRPr lang="en-US" dirty="0"/>
          </a:p>
        </p:txBody>
      </p:sp>
    </p:spTree>
    <p:extLst>
      <p:ext uri="{BB962C8B-B14F-4D97-AF65-F5344CB8AC3E}">
        <p14:creationId xmlns:p14="http://schemas.microsoft.com/office/powerpoint/2010/main" val="1644083011"/>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17CDADD-9AA6-44B7-9442-CBB324CF9947}" type="datetime1">
              <a:rPr lang="en-US" smtClean="0"/>
              <a:t>4/11/2025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082382D-4741-4B91-8FAB-65A5594DFCBD}" type="slidenum">
              <a:rPr lang="en-US" smtClean="0"/>
              <a:pPr>
                <a:defRPr/>
              </a:pPr>
              <a:t>‹#›</a:t>
            </a:fld>
            <a:endParaRPr lang="en-US" dirty="0"/>
          </a:p>
        </p:txBody>
      </p:sp>
    </p:spTree>
    <p:extLst>
      <p:ext uri="{BB962C8B-B14F-4D97-AF65-F5344CB8AC3E}">
        <p14:creationId xmlns:p14="http://schemas.microsoft.com/office/powerpoint/2010/main" val="3060879487"/>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1784D97-9D7E-45BE-8FE5-8A5671219109}" type="slidenum">
              <a:rPr lang="en-US" smtClean="0"/>
              <a:pPr>
                <a:defRPr/>
              </a:pPr>
              <a:t>‹#›</a:t>
            </a:fld>
            <a:endParaRPr lang="en-US" dirty="0"/>
          </a:p>
        </p:txBody>
      </p:sp>
      <p:sp>
        <p:nvSpPr>
          <p:cNvPr id="5" name="Date Placeholder 4"/>
          <p:cNvSpPr>
            <a:spLocks noGrp="1"/>
          </p:cNvSpPr>
          <p:nvPr>
            <p:ph type="dt" sz="half" idx="10"/>
          </p:nvPr>
        </p:nvSpPr>
        <p:spPr/>
        <p:txBody>
          <a:bodyPr/>
          <a:lstStyle/>
          <a:p>
            <a:pPr>
              <a:defRPr/>
            </a:pPr>
            <a:fld id="{46BC35B4-9AEF-4D25-85D3-BE924487FFC1}" type="datetime1">
              <a:rPr lang="en-US" smtClean="0"/>
              <a:t>4/11/2025</a:t>
            </a:fld>
            <a:endParaRPr lang="en-US" dirty="0"/>
          </a:p>
        </p:txBody>
      </p:sp>
    </p:spTree>
    <p:extLst>
      <p:ext uri="{BB962C8B-B14F-4D97-AF65-F5344CB8AC3E}">
        <p14:creationId xmlns:p14="http://schemas.microsoft.com/office/powerpoint/2010/main" val="2143553457"/>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493AB7E-74B4-4FC5-83DA-37A1EFCC4ABB}" type="datetime1">
              <a:rPr lang="en-US" smtClean="0"/>
              <a:t>4/11/2025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02B3EF47-21DF-44D5-8A83-C2A219553897}" type="slidenum">
              <a:rPr lang="en-US" smtClean="0"/>
              <a:pPr>
                <a:defRPr/>
              </a:pPr>
              <a:t>‹#›</a:t>
            </a:fld>
            <a:endParaRPr lang="en-US" dirty="0"/>
          </a:p>
        </p:txBody>
      </p:sp>
    </p:spTree>
    <p:extLst>
      <p:ext uri="{BB962C8B-B14F-4D97-AF65-F5344CB8AC3E}">
        <p14:creationId xmlns:p14="http://schemas.microsoft.com/office/powerpoint/2010/main" val="3702774397"/>
      </p:ext>
    </p:extLst>
  </p:cSld>
  <p:clrMap bg1="lt1" tx1="dk1" bg2="lt2" tx2="dk2" accent1="accent1" accent2="accent2" accent3="accent3" accent4="accent4" accent5="accent5" accent6="accent6" hlink="hlink" folHlink="folHlink"/>
  <p:sldLayoutIdLst>
    <p:sldLayoutId id="2147484179" r:id="rId1"/>
    <p:sldLayoutId id="2147484180" r:id="rId2"/>
    <p:sldLayoutId id="2147484181" r:id="rId3"/>
    <p:sldLayoutId id="2147484182" r:id="rId4"/>
    <p:sldLayoutId id="2147484183" r:id="rId5"/>
    <p:sldLayoutId id="2147484184" r:id="rId6"/>
    <p:sldLayoutId id="2147484185" r:id="rId7"/>
    <p:sldLayoutId id="2147484186" r:id="rId8"/>
    <p:sldLayoutId id="2147484187" r:id="rId9"/>
    <p:sldLayoutId id="2147484188" r:id="rId10"/>
    <p:sldLayoutId id="2147484189" r:id="rId11"/>
    <p:sldLayoutId id="2147484190" r:id="rId12"/>
    <p:sldLayoutId id="2147484191" r:id="rId13"/>
    <p:sldLayoutId id="2147484192" r:id="rId14"/>
    <p:sldLayoutId id="2147484193" r:id="rId15"/>
    <p:sldLayoutId id="2147484194" r:id="rId16"/>
  </p:sldLayoutIdLst>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1"/>
          <p:cNvSpPr>
            <a:spLocks noGrp="1"/>
          </p:cNvSpPr>
          <p:nvPr>
            <p:ph type="ctrTitle"/>
          </p:nvPr>
        </p:nvSpPr>
        <p:spPr>
          <a:xfrm>
            <a:off x="1413269" y="2182646"/>
            <a:ext cx="8275899" cy="627876"/>
          </a:xfrm>
        </p:spPr>
        <p:txBody>
          <a:bodyPr>
            <a:noAutofit/>
          </a:bodyPr>
          <a:lstStyle/>
          <a:p>
            <a:pPr algn="ctr" eaLnBrk="1" hangingPunct="1"/>
            <a:r>
              <a:rPr lang="en-US" altLang="en-US" sz="3600" dirty="0">
                <a:solidFill>
                  <a:schemeClr val="tx1"/>
                </a:solidFill>
              </a:rPr>
              <a:t>Town of Southwest Ranches, FL </a:t>
            </a:r>
          </a:p>
        </p:txBody>
      </p:sp>
      <p:sp>
        <p:nvSpPr>
          <p:cNvPr id="7171" name="Subtitle 2"/>
          <p:cNvSpPr>
            <a:spLocks noGrp="1"/>
          </p:cNvSpPr>
          <p:nvPr>
            <p:ph type="subTitle" idx="1"/>
          </p:nvPr>
        </p:nvSpPr>
        <p:spPr>
          <a:xfrm>
            <a:off x="2559982" y="2764822"/>
            <a:ext cx="5578178" cy="303610"/>
          </a:xfrm>
        </p:spPr>
        <p:txBody>
          <a:bodyPr>
            <a:normAutofit fontScale="85000" lnSpcReduction="20000"/>
          </a:bodyPr>
          <a:lstStyle/>
          <a:p>
            <a:pPr eaLnBrk="1" hangingPunct="1"/>
            <a:r>
              <a:rPr lang="en-US" altLang="en-US" sz="1900" dirty="0">
                <a:solidFill>
                  <a:schemeClr val="tx1"/>
                </a:solidFill>
              </a:rPr>
              <a:t> Fiscal Year 2023/2024: July 27th, 2023, Council Meeting</a:t>
            </a:r>
          </a:p>
          <a:p>
            <a:pPr eaLnBrk="1" hangingPunct="1"/>
            <a:endParaRPr lang="en-US" altLang="en-US" dirty="0">
              <a:solidFill>
                <a:schemeClr val="accent3">
                  <a:lumMod val="50000"/>
                </a:schemeClr>
              </a:solidFill>
            </a:endParaRPr>
          </a:p>
        </p:txBody>
      </p:sp>
      <p:sp>
        <p:nvSpPr>
          <p:cNvPr id="2" name="Slide Number Placeholder 1">
            <a:extLst>
              <a:ext uri="{FF2B5EF4-FFF2-40B4-BE49-F238E27FC236}">
                <a16:creationId xmlns:a16="http://schemas.microsoft.com/office/drawing/2014/main" id="{4A65707F-8465-474D-A31F-F795AFABDF1D}"/>
              </a:ext>
            </a:extLst>
          </p:cNvPr>
          <p:cNvSpPr>
            <a:spLocks noGrp="1"/>
          </p:cNvSpPr>
          <p:nvPr>
            <p:ph type="sldNum" sz="quarter" idx="12"/>
          </p:nvPr>
        </p:nvSpPr>
        <p:spPr>
          <a:xfrm>
            <a:off x="10890311" y="6199370"/>
            <a:ext cx="683339" cy="283318"/>
          </a:xfrm>
        </p:spPr>
        <p:txBody>
          <a:bodyPr/>
          <a:lstStyle/>
          <a:p>
            <a:pPr>
              <a:defRPr/>
            </a:pPr>
            <a:fld id="{1109A203-8B0C-4215-A769-C6CE2333761D}" type="slidenum">
              <a:rPr lang="en-US" sz="1600" b="1" smtClean="0">
                <a:solidFill>
                  <a:schemeClr val="bg1"/>
                </a:solidFill>
              </a:rPr>
              <a:pPr>
                <a:defRPr/>
              </a:pPr>
              <a:t>1</a:t>
            </a:fld>
            <a:endParaRPr lang="en-US" sz="1600" b="1" dirty="0">
              <a:solidFill>
                <a:schemeClr val="bg1"/>
              </a:solidFill>
            </a:endParaRPr>
          </a:p>
        </p:txBody>
      </p:sp>
      <p:sp>
        <p:nvSpPr>
          <p:cNvPr id="7173" name="TextBox 5"/>
          <p:cNvSpPr txBox="1">
            <a:spLocks noChangeArrowheads="1"/>
          </p:cNvSpPr>
          <p:nvPr/>
        </p:nvSpPr>
        <p:spPr bwMode="auto">
          <a:xfrm>
            <a:off x="920046" y="3650608"/>
            <a:ext cx="9332664" cy="1523494"/>
          </a:xfrm>
          <a:prstGeom prst="rect">
            <a:avLst/>
          </a:prstGeom>
          <a:noFill/>
          <a:ln>
            <a:noFill/>
          </a:ln>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US" altLang="en-US" b="1" dirty="0">
              <a:solidFill>
                <a:schemeClr val="tx1"/>
              </a:solidFill>
            </a:endParaRPr>
          </a:p>
          <a:p>
            <a:pPr>
              <a:lnSpc>
                <a:spcPts val="1800"/>
              </a:lnSpc>
              <a:spcBef>
                <a:spcPct val="0"/>
              </a:spcBef>
              <a:buClrTx/>
              <a:buSzTx/>
              <a:buNone/>
            </a:pPr>
            <a:r>
              <a:rPr lang="en-US" altLang="en-US" b="1" dirty="0">
                <a:solidFill>
                  <a:schemeClr val="tx1"/>
                </a:solidFill>
              </a:rPr>
              <a:t>Proposed Operating Millage           		      	   	3.9000 mills</a:t>
            </a:r>
          </a:p>
          <a:p>
            <a:pPr>
              <a:lnSpc>
                <a:spcPts val="1800"/>
              </a:lnSpc>
              <a:spcBef>
                <a:spcPct val="0"/>
              </a:spcBef>
              <a:buClrTx/>
              <a:buSzTx/>
              <a:buNone/>
            </a:pPr>
            <a:endParaRPr lang="en-US" altLang="en-US" b="1" dirty="0">
              <a:solidFill>
                <a:schemeClr val="tx1"/>
              </a:solidFill>
            </a:endParaRPr>
          </a:p>
          <a:p>
            <a:pPr>
              <a:lnSpc>
                <a:spcPts val="1800"/>
              </a:lnSpc>
              <a:spcBef>
                <a:spcPct val="0"/>
              </a:spcBef>
              <a:buClrTx/>
              <a:buSzTx/>
              <a:buNone/>
            </a:pPr>
            <a:r>
              <a:rPr lang="en-US" altLang="en-US" b="1" dirty="0">
                <a:solidFill>
                  <a:schemeClr val="tx1"/>
                </a:solidFill>
              </a:rPr>
              <a:t>Initial Fire Assessment                                   		Rate change increase/decrease </a:t>
            </a:r>
          </a:p>
          <a:p>
            <a:pPr>
              <a:lnSpc>
                <a:spcPts val="1800"/>
              </a:lnSpc>
              <a:spcBef>
                <a:spcPct val="0"/>
              </a:spcBef>
              <a:buClrTx/>
              <a:buSzTx/>
              <a:buNone/>
            </a:pPr>
            <a:endParaRPr lang="en-US" altLang="en-US" b="1" dirty="0">
              <a:solidFill>
                <a:schemeClr val="tx1"/>
              </a:solidFill>
            </a:endParaRPr>
          </a:p>
          <a:p>
            <a:pPr>
              <a:lnSpc>
                <a:spcPts val="1800"/>
              </a:lnSpc>
              <a:spcBef>
                <a:spcPct val="0"/>
              </a:spcBef>
              <a:buClrTx/>
              <a:buSzTx/>
              <a:buNone/>
            </a:pPr>
            <a:r>
              <a:rPr lang="en-US" altLang="en-US" b="1" dirty="0">
                <a:solidFill>
                  <a:schemeClr val="tx1"/>
                </a:solidFill>
              </a:rPr>
              <a:t>Initial Solid Waste Assessment			 			</a:t>
            </a:r>
            <a:r>
              <a:rPr lang="en-US" altLang="en-US" sz="1800" b="1" dirty="0">
                <a:solidFill>
                  <a:schemeClr val="tx1"/>
                </a:solidFill>
              </a:rPr>
              <a:t>$66.01 to $111.68 range increase</a:t>
            </a:r>
            <a:endParaRPr lang="en-US" altLang="en-US" b="1" dirty="0">
              <a:solidFill>
                <a:schemeClr val="tx1"/>
              </a:solidFill>
            </a:endParaRPr>
          </a:p>
        </p:txBody>
      </p:sp>
      <p:pic>
        <p:nvPicPr>
          <p:cNvPr id="102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20892" y="382841"/>
            <a:ext cx="1355756" cy="1630209"/>
          </a:xfrm>
          <a:prstGeom prst="rect">
            <a:avLst/>
          </a:prstGeom>
          <a:noFill/>
          <a:ln>
            <a:noFill/>
          </a:ln>
          <a:effectLst/>
          <a:extLst>
            <a:ext uri="{909E8E84-426E-40DD-AFC4-6F175D3DCCD1}">
              <a14:hiddenFill xmlns:a14="http://schemas.microsoft.com/office/drawing/2010/main">
                <a:solidFill>
                  <a:srgbClr val="EBD799"/>
                </a:solidFill>
              </a14:hiddenFill>
            </a:ext>
            <a:ext uri="{91240B29-F687-4F45-9708-019B960494DF}">
              <a14:hiddenLine xmlns:a14="http://schemas.microsoft.com/office/drawing/2010/main" w="9525" algn="in">
                <a:solidFill>
                  <a:srgbClr val="EBD799"/>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168644637"/>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4373" y="1629801"/>
            <a:ext cx="9299396" cy="5032147"/>
          </a:xfrm>
          <a:prstGeom prst="rect">
            <a:avLst/>
          </a:prstGeom>
          <a:noFill/>
        </p:spPr>
        <p:txBody>
          <a:bodyPr wrap="square" rtlCol="0">
            <a:spAutoFit/>
          </a:bodyPr>
          <a:lstStyle/>
          <a:p>
            <a:pPr marL="285750" indent="-285750">
              <a:buClr>
                <a:schemeClr val="accent1"/>
              </a:buClr>
              <a:buFont typeface="Wingdings" panose="05000000000000000000" pitchFamily="2" charset="2"/>
              <a:buChar char="Ø"/>
            </a:pPr>
            <a:r>
              <a:rPr lang="en-US" u="sng" dirty="0"/>
              <a:t>Transportation Projects: </a:t>
            </a:r>
          </a:p>
          <a:p>
            <a:pPr marL="742950" lvl="1" indent="-285750">
              <a:buClr>
                <a:schemeClr val="accent1"/>
              </a:buClr>
              <a:buFont typeface="Wingdings" panose="05000000000000000000" pitchFamily="2" charset="2"/>
              <a:buChar char="Ø"/>
            </a:pPr>
            <a:r>
              <a:rPr lang="en-US" dirty="0"/>
              <a:t>Drainage Improvement Projects: Non-Surtax - $1,300,216 ($205K millage impact)</a:t>
            </a:r>
          </a:p>
          <a:p>
            <a:pPr marL="742950" lvl="1" indent="-285750">
              <a:buClr>
                <a:schemeClr val="accent1"/>
              </a:buClr>
              <a:buFont typeface="Wingdings" panose="05000000000000000000" pitchFamily="2" charset="2"/>
              <a:buChar char="Ø"/>
            </a:pPr>
            <a:endParaRPr lang="en-US" dirty="0">
              <a:highlight>
                <a:srgbClr val="FFFF00"/>
              </a:highlight>
            </a:endParaRPr>
          </a:p>
          <a:p>
            <a:pPr marL="742950" lvl="1" indent="-285750">
              <a:buClr>
                <a:schemeClr val="accent1"/>
              </a:buClr>
              <a:buFont typeface="Wingdings" panose="05000000000000000000" pitchFamily="2" charset="2"/>
              <a:buChar char="Ø"/>
            </a:pPr>
            <a:r>
              <a:rPr lang="en-US" dirty="0"/>
              <a:t>Southwest Meadows Sanctuary Water Quality and Drainage Project - $750,000</a:t>
            </a:r>
          </a:p>
          <a:p>
            <a:pPr lvl="1">
              <a:buClr>
                <a:schemeClr val="accent1"/>
              </a:buClr>
            </a:pPr>
            <a:r>
              <a:rPr lang="en-US" dirty="0"/>
              <a:t>    (Only $150K is millage impact related)</a:t>
            </a:r>
          </a:p>
          <a:p>
            <a:pPr lvl="1">
              <a:buClr>
                <a:schemeClr val="accent1"/>
              </a:buClr>
            </a:pPr>
            <a:endParaRPr lang="en-US" dirty="0"/>
          </a:p>
          <a:p>
            <a:pPr marL="742950" lvl="1" indent="-285750">
              <a:buClr>
                <a:schemeClr val="accent1"/>
              </a:buClr>
              <a:buFont typeface="Wingdings" panose="05000000000000000000" pitchFamily="2" charset="2"/>
              <a:buChar char="Ø"/>
            </a:pPr>
            <a:r>
              <a:rPr lang="en-US" dirty="0"/>
              <a:t>Surface &amp; Drainage Ongoing Rehabilitation TSDOR Non-Surtax- $295,000 </a:t>
            </a:r>
            <a:r>
              <a:rPr lang="en-US" i="1" dirty="0"/>
              <a:t>(</a:t>
            </a:r>
            <a:r>
              <a:rPr lang="en-US" dirty="0"/>
              <a:t>millage)</a:t>
            </a:r>
          </a:p>
          <a:p>
            <a:pPr lvl="1">
              <a:buClr>
                <a:schemeClr val="accent1"/>
              </a:buClr>
            </a:pPr>
            <a:endParaRPr lang="en-US" i="1" dirty="0"/>
          </a:p>
          <a:p>
            <a:pPr marL="285750" indent="-285750">
              <a:buClr>
                <a:schemeClr val="accent1"/>
              </a:buClr>
              <a:buFont typeface="Wingdings" panose="05000000000000000000" pitchFamily="2" charset="2"/>
              <a:buChar char="Ø"/>
            </a:pPr>
            <a:r>
              <a:rPr lang="en-US" u="sng" dirty="0"/>
              <a:t>ARPA Projects – no millage impact: </a:t>
            </a:r>
            <a:endParaRPr lang="en-US" i="1" u="sng" dirty="0"/>
          </a:p>
          <a:p>
            <a:pPr marL="742950" lvl="1" indent="-285750">
              <a:buClr>
                <a:schemeClr val="accent1"/>
              </a:buClr>
              <a:buFont typeface="Wingdings" panose="05000000000000000000" pitchFamily="2" charset="2"/>
              <a:buChar char="Ø"/>
            </a:pPr>
            <a:r>
              <a:rPr lang="en-US" dirty="0"/>
              <a:t>Public Safety Facility\Emergency Operations Center (EOC) - $430,500</a:t>
            </a:r>
          </a:p>
          <a:p>
            <a:pPr lvl="1">
              <a:buClr>
                <a:schemeClr val="accent1"/>
              </a:buClr>
            </a:pPr>
            <a:endParaRPr lang="en-US" i="1" dirty="0"/>
          </a:p>
          <a:p>
            <a:pPr marL="742950" lvl="1" indent="-285750">
              <a:buClr>
                <a:schemeClr val="accent1"/>
              </a:buClr>
              <a:buFont typeface="Wingdings" panose="05000000000000000000" pitchFamily="2" charset="2"/>
              <a:buChar char="Ø"/>
            </a:pPr>
            <a:r>
              <a:rPr lang="en-US" dirty="0"/>
              <a:t>SW Meadows Sanctuary Park - Roadway, Parking and Restroom Facilities $1,058,293</a:t>
            </a:r>
          </a:p>
          <a:p>
            <a:pPr lvl="1">
              <a:buClr>
                <a:schemeClr val="accent1"/>
              </a:buClr>
            </a:pPr>
            <a:endParaRPr lang="en-US" i="1" dirty="0"/>
          </a:p>
          <a:p>
            <a:pPr marL="742950" lvl="1" indent="-285750">
              <a:buClr>
                <a:schemeClr val="accent1"/>
              </a:buClr>
              <a:buFont typeface="Wingdings" panose="05000000000000000000" pitchFamily="2" charset="2"/>
              <a:buChar char="Ø"/>
            </a:pPr>
            <a:r>
              <a:rPr lang="en-US" dirty="0"/>
              <a:t>Dykes Road Piping - $514,780</a:t>
            </a:r>
          </a:p>
          <a:p>
            <a:pPr lvl="1">
              <a:buClr>
                <a:schemeClr val="accent1"/>
              </a:buClr>
            </a:pPr>
            <a:endParaRPr lang="en-US" dirty="0"/>
          </a:p>
          <a:p>
            <a:pPr marL="742950" lvl="1" indent="-285750">
              <a:buClr>
                <a:schemeClr val="accent1"/>
              </a:buClr>
              <a:buFont typeface="Wingdings" panose="05000000000000000000" pitchFamily="2" charset="2"/>
              <a:buChar char="Ø"/>
            </a:pPr>
            <a:r>
              <a:rPr lang="en-US" dirty="0"/>
              <a:t>Town Hall Multi-Purpose Storage Building - $50,000</a:t>
            </a:r>
          </a:p>
          <a:p>
            <a:endParaRPr lang="en-US" sz="1500" dirty="0"/>
          </a:p>
        </p:txBody>
      </p:sp>
      <p:sp>
        <p:nvSpPr>
          <p:cNvPr id="3" name="TextBox 2"/>
          <p:cNvSpPr txBox="1"/>
          <p:nvPr/>
        </p:nvSpPr>
        <p:spPr>
          <a:xfrm>
            <a:off x="548760" y="340920"/>
            <a:ext cx="9734967" cy="1200329"/>
          </a:xfrm>
          <a:prstGeom prst="rect">
            <a:avLst/>
          </a:prstGeom>
          <a:noFill/>
        </p:spPr>
        <p:txBody>
          <a:bodyPr wrap="square" rtlCol="0">
            <a:spAutoFit/>
          </a:bodyPr>
          <a:lstStyle/>
          <a:p>
            <a:r>
              <a:rPr lang="en-US" sz="3600" b="1" i="1" dirty="0">
                <a:solidFill>
                  <a:schemeClr val="accent1"/>
                </a:solidFill>
                <a:latin typeface="+mj-lt"/>
                <a:ea typeface="+mj-ea"/>
                <a:cs typeface="+mj-cs"/>
              </a:rPr>
              <a:t>Ten (10) Capital Improvement Projects Funded - continue:</a:t>
            </a:r>
          </a:p>
        </p:txBody>
      </p:sp>
      <p:sp>
        <p:nvSpPr>
          <p:cNvPr id="6" name="AutoShape 4" descr="Image result for fire department clip art"/>
          <p:cNvSpPr>
            <a:spLocks noChangeAspect="1" noChangeArrowheads="1"/>
          </p:cNvSpPr>
          <p:nvPr/>
        </p:nvSpPr>
        <p:spPr bwMode="auto">
          <a:xfrm>
            <a:off x="1500187"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 name="Slide Number Placeholder 3">
            <a:extLst>
              <a:ext uri="{FF2B5EF4-FFF2-40B4-BE49-F238E27FC236}">
                <a16:creationId xmlns:a16="http://schemas.microsoft.com/office/drawing/2014/main" id="{C1724FD2-2F2D-4F39-A276-1959028FE6C3}"/>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10</a:t>
            </a:fld>
            <a:endParaRPr lang="en-US" sz="1600" b="1" dirty="0">
              <a:solidFill>
                <a:schemeClr val="bg1"/>
              </a:solidFill>
            </a:endParaRPr>
          </a:p>
        </p:txBody>
      </p:sp>
    </p:spTree>
    <p:extLst>
      <p:ext uri="{BB962C8B-B14F-4D97-AF65-F5344CB8AC3E}">
        <p14:creationId xmlns:p14="http://schemas.microsoft.com/office/powerpoint/2010/main" val="485101915"/>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386618" y="362928"/>
            <a:ext cx="6172200" cy="594122"/>
          </a:xfrm>
        </p:spPr>
        <p:txBody>
          <a:bodyPr rtlCol="0">
            <a:normAutofit fontScale="90000"/>
          </a:bodyPr>
          <a:lstStyle/>
          <a:p>
            <a:pPr algn="ctr">
              <a:defRPr/>
            </a:pPr>
            <a:r>
              <a:rPr lang="en-US" altLang="en-US" dirty="0">
                <a:solidFill>
                  <a:schemeClr val="tx1"/>
                </a:solidFill>
                <a:latin typeface="Copperplate Gothic Bold" panose="020E0705020206020404" pitchFamily="34" charset="0"/>
              </a:rPr>
              <a:t>Millage Rate Impact</a:t>
            </a:r>
          </a:p>
        </p:txBody>
      </p:sp>
      <p:sp>
        <p:nvSpPr>
          <p:cNvPr id="3" name="Content Placeholder 2"/>
          <p:cNvSpPr>
            <a:spLocks noGrp="1"/>
          </p:cNvSpPr>
          <p:nvPr>
            <p:ph idx="1"/>
          </p:nvPr>
        </p:nvSpPr>
        <p:spPr>
          <a:xfrm>
            <a:off x="638822" y="1093836"/>
            <a:ext cx="9152878" cy="5401236"/>
          </a:xfrm>
        </p:spPr>
        <p:txBody>
          <a:bodyPr rtlCol="0">
            <a:noAutofit/>
          </a:bodyPr>
          <a:lstStyle/>
          <a:p>
            <a:pPr marL="0" indent="0" algn="just">
              <a:buNone/>
              <a:defRPr/>
            </a:pPr>
            <a:r>
              <a:rPr lang="en-US" sz="2800" b="1" u="sng" dirty="0">
                <a:solidFill>
                  <a:schemeClr val="tx1"/>
                </a:solidFill>
              </a:rPr>
              <a:t>Operating Millage:</a:t>
            </a:r>
          </a:p>
          <a:p>
            <a:pPr marL="557226" lvl="2" indent="-257182" algn="just">
              <a:defRPr/>
            </a:pPr>
            <a:r>
              <a:rPr lang="en-US" sz="2200" dirty="0">
                <a:solidFill>
                  <a:schemeClr val="tx1"/>
                </a:solidFill>
              </a:rPr>
              <a:t>Town Administration is recommending maintaining the same millage rate of 3.9000 as last year.</a:t>
            </a:r>
          </a:p>
          <a:p>
            <a:pPr marL="300044" lvl="2" indent="0" algn="just">
              <a:buNone/>
              <a:defRPr/>
            </a:pPr>
            <a:r>
              <a:rPr lang="en-US" sz="1800" i="1" dirty="0">
                <a:solidFill>
                  <a:schemeClr val="tx1"/>
                </a:solidFill>
              </a:rPr>
              <a:t>	</a:t>
            </a:r>
          </a:p>
          <a:p>
            <a:pPr marL="557226" lvl="2" indent="-257182" algn="just">
              <a:defRPr/>
            </a:pPr>
            <a:r>
              <a:rPr lang="en-US" sz="2200" dirty="0">
                <a:solidFill>
                  <a:schemeClr val="tx1"/>
                </a:solidFill>
              </a:rPr>
              <a:t>On every $500,000 of taxable value, this rate represents a combined $206 dollar increase from “current year rollback rate” of 3.4877 mills.</a:t>
            </a:r>
          </a:p>
          <a:p>
            <a:pPr marL="300044" lvl="2" indent="0" algn="just">
              <a:buNone/>
              <a:defRPr/>
            </a:pPr>
            <a:endParaRPr lang="en-US" sz="1800" i="1" dirty="0">
              <a:solidFill>
                <a:schemeClr val="tx1"/>
              </a:solidFill>
            </a:endParaRPr>
          </a:p>
          <a:p>
            <a:pPr marL="557226" lvl="2" indent="-257182" algn="just">
              <a:defRPr/>
            </a:pPr>
            <a:r>
              <a:rPr lang="en-US" sz="2200" dirty="0">
                <a:solidFill>
                  <a:schemeClr val="tx1"/>
                </a:solidFill>
              </a:rPr>
              <a:t>However, eligible “Save our Homes” exemption property owners change in net taxable value will not exceed 3%.</a:t>
            </a:r>
          </a:p>
        </p:txBody>
      </p:sp>
      <p:sp>
        <p:nvSpPr>
          <p:cNvPr id="5" name="Slide Number Placeholder 3">
            <a:extLst>
              <a:ext uri="{FF2B5EF4-FFF2-40B4-BE49-F238E27FC236}">
                <a16:creationId xmlns:a16="http://schemas.microsoft.com/office/drawing/2014/main" id="{298DEFCA-39F0-40DE-95D5-7C4D8BA3A6C7}"/>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11</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12F0AB-E6F4-4CCF-BC5C-953D1914CA67}"/>
              </a:ext>
            </a:extLst>
          </p:cNvPr>
          <p:cNvSpPr txBox="1"/>
          <p:nvPr/>
        </p:nvSpPr>
        <p:spPr>
          <a:xfrm>
            <a:off x="10142515" y="2923557"/>
            <a:ext cx="163290" cy="323165"/>
          </a:xfrm>
          <a:prstGeom prst="rect">
            <a:avLst/>
          </a:prstGeom>
          <a:noFill/>
        </p:spPr>
        <p:txBody>
          <a:bodyPr wrap="square" rtlCol="0">
            <a:spAutoFit/>
          </a:bodyPr>
          <a:lstStyle/>
          <a:p>
            <a:endParaRPr lang="en-US" sz="1500" dirty="0"/>
          </a:p>
        </p:txBody>
      </p:sp>
      <p:graphicFrame>
        <p:nvGraphicFramePr>
          <p:cNvPr id="6" name="Table 5">
            <a:extLst>
              <a:ext uri="{FF2B5EF4-FFF2-40B4-BE49-F238E27FC236}">
                <a16:creationId xmlns:a16="http://schemas.microsoft.com/office/drawing/2014/main" id="{23CBF2F6-FD86-46D2-9046-73AC707C4727}"/>
              </a:ext>
            </a:extLst>
          </p:cNvPr>
          <p:cNvGraphicFramePr>
            <a:graphicFrameLocks noGrp="1"/>
          </p:cNvGraphicFramePr>
          <p:nvPr>
            <p:extLst>
              <p:ext uri="{D42A27DB-BD31-4B8C-83A1-F6EECF244321}">
                <p14:modId xmlns:p14="http://schemas.microsoft.com/office/powerpoint/2010/main" val="277481281"/>
              </p:ext>
            </p:extLst>
          </p:nvPr>
        </p:nvGraphicFramePr>
        <p:xfrm>
          <a:off x="626724" y="364995"/>
          <a:ext cx="9308846" cy="6145916"/>
        </p:xfrm>
        <a:graphic>
          <a:graphicData uri="http://schemas.openxmlformats.org/drawingml/2006/table">
            <a:tbl>
              <a:tblPr bandRow="1">
                <a:tableStyleId>{2D5ABB26-0587-4C30-8999-92F81FD0307C}</a:tableStyleId>
              </a:tblPr>
              <a:tblGrid>
                <a:gridCol w="2793898">
                  <a:extLst>
                    <a:ext uri="{9D8B030D-6E8A-4147-A177-3AD203B41FA5}">
                      <a16:colId xmlns:a16="http://schemas.microsoft.com/office/drawing/2014/main" val="2187373881"/>
                    </a:ext>
                  </a:extLst>
                </a:gridCol>
                <a:gridCol w="983253">
                  <a:extLst>
                    <a:ext uri="{9D8B030D-6E8A-4147-A177-3AD203B41FA5}">
                      <a16:colId xmlns:a16="http://schemas.microsoft.com/office/drawing/2014/main" val="2870032865"/>
                    </a:ext>
                  </a:extLst>
                </a:gridCol>
                <a:gridCol w="1019070">
                  <a:extLst>
                    <a:ext uri="{9D8B030D-6E8A-4147-A177-3AD203B41FA5}">
                      <a16:colId xmlns:a16="http://schemas.microsoft.com/office/drawing/2014/main" val="552323780"/>
                    </a:ext>
                  </a:extLst>
                </a:gridCol>
                <a:gridCol w="1384821">
                  <a:extLst>
                    <a:ext uri="{9D8B030D-6E8A-4147-A177-3AD203B41FA5}">
                      <a16:colId xmlns:a16="http://schemas.microsoft.com/office/drawing/2014/main" val="1096900339"/>
                    </a:ext>
                  </a:extLst>
                </a:gridCol>
                <a:gridCol w="1667214">
                  <a:extLst>
                    <a:ext uri="{9D8B030D-6E8A-4147-A177-3AD203B41FA5}">
                      <a16:colId xmlns:a16="http://schemas.microsoft.com/office/drawing/2014/main" val="3355386856"/>
                    </a:ext>
                  </a:extLst>
                </a:gridCol>
                <a:gridCol w="1460590">
                  <a:extLst>
                    <a:ext uri="{9D8B030D-6E8A-4147-A177-3AD203B41FA5}">
                      <a16:colId xmlns:a16="http://schemas.microsoft.com/office/drawing/2014/main" val="3784491263"/>
                    </a:ext>
                  </a:extLst>
                </a:gridCol>
              </a:tblGrid>
              <a:tr h="919574">
                <a:tc gridSpan="6">
                  <a:txBody>
                    <a:bodyPr/>
                    <a:lstStyle/>
                    <a:p>
                      <a:pPr algn="ctr" fontAlgn="ctr"/>
                      <a:r>
                        <a:rPr lang="en-US" sz="1800" b="1" u="none" strike="noStrike" dirty="0">
                          <a:solidFill>
                            <a:srgbClr val="00B0F0"/>
                          </a:solidFill>
                          <a:effectLst/>
                        </a:rPr>
                        <a:t>Fiscal Year 2024 Millage Maximums and Related Information                                                                                  (Based on Certified Assessment Information)                                                                                       </a:t>
                      </a:r>
                      <a:endParaRPr lang="en-US" sz="18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448078"/>
                  </a:ext>
                </a:extLst>
              </a:tr>
              <a:tr h="1130280">
                <a:tc>
                  <a:txBody>
                    <a:bodyPr/>
                    <a:lstStyle/>
                    <a:p>
                      <a:pPr algn="ctr" fontAlgn="ctr"/>
                      <a:r>
                        <a:rPr lang="en-US" sz="1600" b="1" u="none" strike="noStrike" dirty="0">
                          <a:solidFill>
                            <a:srgbClr val="00B0F0"/>
                          </a:solidFill>
                          <a:effectLst/>
                        </a:rPr>
                        <a:t>Millage Name </a:t>
                      </a:r>
                      <a:endParaRPr lang="en-US" sz="16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u="none" strike="noStrike">
                          <a:solidFill>
                            <a:srgbClr val="00B0F0"/>
                          </a:solidFill>
                          <a:effectLst/>
                        </a:rPr>
                        <a:t>Votes Required </a:t>
                      </a:r>
                      <a:endParaRPr lang="en-US" sz="1600" b="1" i="0" u="none" strike="noStrike">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u="none" strike="noStrike" dirty="0">
                          <a:solidFill>
                            <a:srgbClr val="00B0F0"/>
                          </a:solidFill>
                          <a:effectLst/>
                        </a:rPr>
                        <a:t>Maximum Millage</a:t>
                      </a:r>
                      <a:endParaRPr lang="en-US" sz="16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u="none" strike="noStrike" dirty="0">
                          <a:solidFill>
                            <a:srgbClr val="00B0F0"/>
                          </a:solidFill>
                          <a:effectLst/>
                        </a:rPr>
                        <a:t>Total Resulting Net Revenues</a:t>
                      </a:r>
                      <a:endParaRPr lang="en-US" sz="16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u="none" strike="noStrike" dirty="0">
                          <a:solidFill>
                            <a:srgbClr val="00B0F0"/>
                          </a:solidFill>
                          <a:effectLst/>
                        </a:rPr>
                        <a:t>Net Revenue Change (from proposed and prior year adopted rates funding level)</a:t>
                      </a:r>
                      <a:endParaRPr lang="en-US" sz="16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600" b="1" u="none" strike="noStrike" dirty="0">
                          <a:solidFill>
                            <a:srgbClr val="00B0F0"/>
                          </a:solidFill>
                          <a:effectLst/>
                        </a:rPr>
                        <a:t>FY 2023 levy increase per $500,000 of taxable value</a:t>
                      </a:r>
                      <a:endParaRPr lang="en-US" sz="1600" b="1" i="0" u="none" strike="noStrike" dirty="0">
                        <a:solidFill>
                          <a:srgbClr val="00B0F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245496"/>
                  </a:ext>
                </a:extLst>
              </a:tr>
              <a:tr h="634437">
                <a:tc>
                  <a:txBody>
                    <a:bodyPr/>
                    <a:lstStyle/>
                    <a:p>
                      <a:pPr algn="ctr" fontAlgn="ctr"/>
                      <a:r>
                        <a:rPr lang="en-US" sz="1200" b="1" i="0" u="none" strike="noStrike" dirty="0">
                          <a:effectLst/>
                          <a:latin typeface="Arial" panose="020B0604020202020204" pitchFamily="34" charset="0"/>
                        </a:rPr>
                        <a:t>Current Year Roll-Back Rate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3.4877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$7,364,050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FF0000"/>
                          </a:solidFill>
                          <a:effectLst/>
                          <a:latin typeface="Arial" panose="020B0604020202020204" pitchFamily="34" charset="0"/>
                        </a:rPr>
                        <a:t>($870,543</a:t>
                      </a:r>
                      <a:r>
                        <a:rPr lang="en-US" sz="1400" b="0" i="0" u="none" strike="noStrike" dirty="0">
                          <a:effectLst/>
                          <a:latin typeface="Arial" panose="020B060402020202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0283895"/>
                  </a:ext>
                </a:extLst>
              </a:tr>
              <a:tr h="623868">
                <a:tc>
                  <a:txBody>
                    <a:bodyPr/>
                    <a:lstStyle/>
                    <a:p>
                      <a:pPr algn="ctr" fontAlgn="ctr"/>
                      <a:r>
                        <a:rPr lang="en-US" sz="1200" b="1" i="0" u="none" strike="noStrike" dirty="0">
                          <a:effectLst/>
                          <a:latin typeface="Arial" panose="020B0604020202020204" pitchFamily="34" charset="0"/>
                        </a:rPr>
                        <a:t>FY 2023-2024 Proposed Rate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1600" b="1" i="0" u="none" strike="noStrike" dirty="0">
                          <a:effectLst/>
                          <a:latin typeface="Arial" panose="020B060402020202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1600" b="1" i="0" u="none" strike="noStrike" dirty="0">
                          <a:effectLst/>
                          <a:latin typeface="Arial" panose="020B0604020202020204" pitchFamily="34" charset="0"/>
                        </a:rPr>
                        <a:t>3.9000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fontAlgn="b"/>
                      <a:r>
                        <a:rPr lang="en-US" sz="1600" b="1" i="0" u="none" strike="noStrike" dirty="0">
                          <a:effectLst/>
                          <a:latin typeface="Arial" panose="020B0604020202020204" pitchFamily="34" charset="0"/>
                        </a:rPr>
                        <a:t>$8,234,594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r" fontAlgn="b"/>
                      <a:r>
                        <a:rPr lang="en-US" sz="1600" b="1" i="0" u="none" strike="noStrike" dirty="0">
                          <a:effectLst/>
                          <a:latin typeface="Arial" panose="020B0604020202020204" pitchFamily="34" charset="0"/>
                        </a:rPr>
                        <a:t>$1,118,723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b"/>
                      <a:r>
                        <a:rPr lang="en-US" sz="1600" b="1" i="0" u="none" strike="noStrike" dirty="0">
                          <a:effectLst/>
                          <a:latin typeface="Arial" panose="020B0604020202020204" pitchFamily="34" charset="0"/>
                        </a:rPr>
                        <a:t>$206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99086929"/>
                  </a:ext>
                </a:extLst>
              </a:tr>
              <a:tr h="623868">
                <a:tc>
                  <a:txBody>
                    <a:bodyPr/>
                    <a:lstStyle/>
                    <a:p>
                      <a:pPr algn="ctr" fontAlgn="ctr"/>
                      <a:r>
                        <a:rPr lang="en-US" sz="1200" b="1" i="0" u="none" strike="noStrike" dirty="0">
                          <a:effectLst/>
                          <a:latin typeface="Arial" panose="020B0604020202020204" pitchFamily="34" charset="0"/>
                        </a:rPr>
                        <a:t>Adjusted Current Year Roll-Back Rate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effectLst/>
                          <a:latin typeface="Arial" panose="020B060402020202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4.0142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$8,475,720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$241,126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119799"/>
                  </a:ext>
                </a:extLst>
              </a:tr>
              <a:tr h="623868">
                <a:tc>
                  <a:txBody>
                    <a:bodyPr/>
                    <a:lstStyle/>
                    <a:p>
                      <a:pPr algn="ctr" fontAlgn="ctr"/>
                      <a:r>
                        <a:rPr lang="en-US" sz="1200" b="1" i="0" u="none" strike="noStrike" dirty="0">
                          <a:effectLst/>
                          <a:latin typeface="Arial" panose="020B0604020202020204" pitchFamily="34" charset="0"/>
                        </a:rPr>
                        <a:t>Maximum Majority Vote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effectLst/>
                          <a:latin typeface="Arial" panose="020B060402020202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4.1282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$8,716,423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$481,829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$320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0668382"/>
                  </a:ext>
                </a:extLst>
              </a:tr>
              <a:tr h="623868">
                <a:tc>
                  <a:txBody>
                    <a:bodyPr/>
                    <a:lstStyle/>
                    <a:p>
                      <a:pPr algn="ctr" fontAlgn="ctr"/>
                      <a:r>
                        <a:rPr lang="en-US" sz="1200" b="1" i="0" u="none" strike="noStrike" dirty="0">
                          <a:effectLst/>
                          <a:latin typeface="Arial" panose="020B0604020202020204" pitchFamily="34" charset="0"/>
                        </a:rPr>
                        <a:t>Maximum Super Majority Rate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4.5410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$9,588,023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$1,353,429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b" latinLnBrk="0" hangingPunct="1"/>
                      <a:r>
                        <a:rPr lang="en-US" sz="1400" b="0" i="0" u="none" strike="noStrike" kern="1200" dirty="0">
                          <a:solidFill>
                            <a:schemeClr val="tx1"/>
                          </a:solidFill>
                          <a:effectLst/>
                          <a:latin typeface="Arial" panose="020B0604020202020204" pitchFamily="34" charset="0"/>
                          <a:ea typeface="+mn-ea"/>
                          <a:cs typeface="+mn-cs"/>
                        </a:rPr>
                        <a:t>$527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8055151"/>
                  </a:ext>
                </a:extLst>
              </a:tr>
              <a:tr h="623868">
                <a:tc>
                  <a:txBody>
                    <a:bodyPr/>
                    <a:lstStyle/>
                    <a:p>
                      <a:pPr algn="ctr" fontAlgn="ctr"/>
                      <a:r>
                        <a:rPr lang="en-US" sz="1200" b="1" i="0" u="none" strike="noStrike" dirty="0">
                          <a:effectLst/>
                          <a:latin typeface="Arial" panose="020B0604020202020204" pitchFamily="34" charset="0"/>
                        </a:rPr>
                        <a:t>Unanimous (Maximum)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effectLst/>
                          <a:latin typeface="Arial" panose="020B0604020202020204" pitchFamily="34" charset="0"/>
                        </a:rPr>
                        <a:t>10.0000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$21,114,343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effectLst/>
                          <a:latin typeface="Arial" panose="020B0604020202020204" pitchFamily="34" charset="0"/>
                        </a:rPr>
                        <a:t>$12,879,749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b" latinLnBrk="0" hangingPunct="1"/>
                      <a:r>
                        <a:rPr lang="en-US" sz="1400" b="0" i="0" u="none" strike="noStrike" kern="1200" dirty="0">
                          <a:solidFill>
                            <a:schemeClr val="tx1"/>
                          </a:solidFill>
                          <a:effectLst/>
                          <a:latin typeface="Arial" panose="020B0604020202020204" pitchFamily="34" charset="0"/>
                          <a:ea typeface="+mn-ea"/>
                          <a:cs typeface="+mn-cs"/>
                        </a:rPr>
                        <a:t>$3,256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535700"/>
                  </a:ext>
                </a:extLst>
              </a:tr>
            </a:tbl>
          </a:graphicData>
        </a:graphic>
      </p:graphicFrame>
      <p:sp>
        <p:nvSpPr>
          <p:cNvPr id="7" name="Slide Number Placeholder 3">
            <a:extLst>
              <a:ext uri="{FF2B5EF4-FFF2-40B4-BE49-F238E27FC236}">
                <a16:creationId xmlns:a16="http://schemas.microsoft.com/office/drawing/2014/main" id="{1E6E88A4-4380-4B8E-AF6D-F8DAC391F20E}"/>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12</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1"/>
          <p:cNvSpPr>
            <a:spLocks noGrp="1"/>
          </p:cNvSpPr>
          <p:nvPr>
            <p:ph type="ctrTitle"/>
          </p:nvPr>
        </p:nvSpPr>
        <p:spPr>
          <a:xfrm>
            <a:off x="1413269" y="2011196"/>
            <a:ext cx="8275899" cy="627876"/>
          </a:xfrm>
        </p:spPr>
        <p:txBody>
          <a:bodyPr>
            <a:noAutofit/>
          </a:bodyPr>
          <a:lstStyle/>
          <a:p>
            <a:pPr algn="ctr" eaLnBrk="1" hangingPunct="1"/>
            <a:r>
              <a:rPr lang="en-US" altLang="en-US" sz="3600" dirty="0">
                <a:solidFill>
                  <a:schemeClr val="tx1"/>
                </a:solidFill>
              </a:rPr>
              <a:t>Town of Southwest Ranches, FL </a:t>
            </a:r>
          </a:p>
        </p:txBody>
      </p:sp>
      <p:sp>
        <p:nvSpPr>
          <p:cNvPr id="7171" name="Subtitle 2"/>
          <p:cNvSpPr>
            <a:spLocks noGrp="1"/>
          </p:cNvSpPr>
          <p:nvPr>
            <p:ph type="subTitle" idx="1"/>
          </p:nvPr>
        </p:nvSpPr>
        <p:spPr>
          <a:xfrm>
            <a:off x="2559982" y="2650522"/>
            <a:ext cx="5578178" cy="303610"/>
          </a:xfrm>
        </p:spPr>
        <p:txBody>
          <a:bodyPr>
            <a:normAutofit fontScale="85000" lnSpcReduction="20000"/>
          </a:bodyPr>
          <a:lstStyle/>
          <a:p>
            <a:pPr eaLnBrk="1" hangingPunct="1"/>
            <a:r>
              <a:rPr lang="en-US" altLang="en-US" sz="1900" dirty="0">
                <a:solidFill>
                  <a:schemeClr val="tx1"/>
                </a:solidFill>
              </a:rPr>
              <a:t> Fiscal Year 2023/2024: July 27th, 2023, Council Meeting</a:t>
            </a:r>
          </a:p>
          <a:p>
            <a:pPr eaLnBrk="1" hangingPunct="1"/>
            <a:endParaRPr lang="en-US" altLang="en-US" dirty="0">
              <a:solidFill>
                <a:schemeClr val="accent3">
                  <a:lumMod val="50000"/>
                </a:schemeClr>
              </a:solidFill>
            </a:endParaRPr>
          </a:p>
        </p:txBody>
      </p:sp>
      <p:sp>
        <p:nvSpPr>
          <p:cNvPr id="2" name="Slide Number Placeholder 1">
            <a:extLst>
              <a:ext uri="{FF2B5EF4-FFF2-40B4-BE49-F238E27FC236}">
                <a16:creationId xmlns:a16="http://schemas.microsoft.com/office/drawing/2014/main" id="{4A65707F-8465-474D-A31F-F795AFABDF1D}"/>
              </a:ext>
            </a:extLst>
          </p:cNvPr>
          <p:cNvSpPr>
            <a:spLocks noGrp="1"/>
          </p:cNvSpPr>
          <p:nvPr>
            <p:ph type="sldNum" sz="quarter" idx="12"/>
          </p:nvPr>
        </p:nvSpPr>
        <p:spPr>
          <a:xfrm>
            <a:off x="10890311" y="6199370"/>
            <a:ext cx="683339" cy="283318"/>
          </a:xfrm>
        </p:spPr>
        <p:txBody>
          <a:bodyPr/>
          <a:lstStyle/>
          <a:p>
            <a:pPr>
              <a:defRPr/>
            </a:pPr>
            <a:fld id="{1109A203-8B0C-4215-A769-C6CE2333761D}" type="slidenum">
              <a:rPr lang="en-US" sz="1600" b="1" smtClean="0">
                <a:solidFill>
                  <a:schemeClr val="bg1"/>
                </a:solidFill>
              </a:rPr>
              <a:pPr>
                <a:defRPr/>
              </a:pPr>
              <a:t>13</a:t>
            </a:fld>
            <a:endParaRPr lang="en-US" sz="1600" b="1" dirty="0">
              <a:solidFill>
                <a:schemeClr val="bg1"/>
              </a:solidFill>
            </a:endParaRPr>
          </a:p>
        </p:txBody>
      </p:sp>
      <p:sp>
        <p:nvSpPr>
          <p:cNvPr id="7173" name="TextBox 5"/>
          <p:cNvSpPr txBox="1">
            <a:spLocks noChangeArrowheads="1"/>
          </p:cNvSpPr>
          <p:nvPr/>
        </p:nvSpPr>
        <p:spPr bwMode="auto">
          <a:xfrm>
            <a:off x="920046" y="3181978"/>
            <a:ext cx="9332664" cy="3211135"/>
          </a:xfrm>
          <a:prstGeom prst="rect">
            <a:avLst/>
          </a:prstGeom>
          <a:noFill/>
          <a:ln>
            <a:noFill/>
          </a:ln>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US" altLang="en-US" b="1" dirty="0">
              <a:solidFill>
                <a:schemeClr val="tx1"/>
              </a:solidFill>
            </a:endParaRPr>
          </a:p>
          <a:p>
            <a:pPr algn="r">
              <a:lnSpc>
                <a:spcPts val="1800"/>
              </a:lnSpc>
              <a:spcBef>
                <a:spcPct val="0"/>
              </a:spcBef>
              <a:buClrTx/>
              <a:buSzTx/>
              <a:buNone/>
            </a:pPr>
            <a:r>
              <a:rPr lang="en-US" altLang="en-US" sz="2000" b="1" dirty="0">
                <a:solidFill>
                  <a:schemeClr val="tx1"/>
                </a:solidFill>
              </a:rPr>
              <a:t>INITIAL FIRE ASSESSMENT</a:t>
            </a:r>
            <a:r>
              <a:rPr lang="en-US" altLang="en-US" b="1" dirty="0">
                <a:solidFill>
                  <a:schemeClr val="tx1"/>
                </a:solidFill>
              </a:rPr>
              <a:t>                                  		</a:t>
            </a:r>
          </a:p>
          <a:p>
            <a:pPr>
              <a:lnSpc>
                <a:spcPts val="1800"/>
              </a:lnSpc>
              <a:spcBef>
                <a:spcPct val="0"/>
              </a:spcBef>
              <a:buClrTx/>
              <a:buSzTx/>
              <a:buNone/>
            </a:pPr>
            <a:endParaRPr lang="en-US" altLang="en-US" b="1" dirty="0">
              <a:solidFill>
                <a:schemeClr val="tx1"/>
              </a:solidFill>
            </a:endParaRPr>
          </a:p>
          <a:p>
            <a:pPr algn="just">
              <a:defRPr/>
            </a:pPr>
            <a:r>
              <a:rPr lang="en-US" sz="1800" dirty="0">
                <a:solidFill>
                  <a:schemeClr val="tx1"/>
                </a:solidFill>
              </a:rPr>
              <a:t> This assessment is permitted by Florida Statute Chapters 166.021 and 166.041 and is adopted by Town Ordinance 2001-09 which requires that the annual rate be established each year. </a:t>
            </a:r>
          </a:p>
          <a:p>
            <a:pPr algn="just">
              <a:defRPr/>
            </a:pPr>
            <a:r>
              <a:rPr lang="en-US" sz="1800" dirty="0">
                <a:solidFill>
                  <a:schemeClr val="tx1"/>
                </a:solidFill>
              </a:rPr>
              <a:t> Resolution 2020-045 adopted a fire assessment methodology impacting all categories due to allocable fire protection costs from the most recent 5-years rolling average of response data.</a:t>
            </a:r>
          </a:p>
          <a:p>
            <a:pPr>
              <a:lnSpc>
                <a:spcPts val="1800"/>
              </a:lnSpc>
              <a:spcBef>
                <a:spcPct val="0"/>
              </a:spcBef>
              <a:buClrTx/>
              <a:buSzTx/>
              <a:buNone/>
            </a:pPr>
            <a:r>
              <a:rPr lang="en-US" altLang="en-US" b="1" dirty="0">
                <a:solidFill>
                  <a:schemeClr val="tx1"/>
                </a:solidFill>
              </a:rPr>
              <a:t> </a:t>
            </a:r>
          </a:p>
          <a:p>
            <a:pPr>
              <a:lnSpc>
                <a:spcPts val="1800"/>
              </a:lnSpc>
              <a:spcBef>
                <a:spcPct val="0"/>
              </a:spcBef>
              <a:buClrTx/>
              <a:buSzTx/>
              <a:buNone/>
            </a:pPr>
            <a:endParaRPr lang="en-US" altLang="en-US" b="1" dirty="0">
              <a:solidFill>
                <a:schemeClr val="tx1"/>
              </a:solidFill>
            </a:endParaRPr>
          </a:p>
        </p:txBody>
      </p:sp>
      <p:pic>
        <p:nvPicPr>
          <p:cNvPr id="102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20892" y="245681"/>
            <a:ext cx="1355756" cy="1630209"/>
          </a:xfrm>
          <a:prstGeom prst="rect">
            <a:avLst/>
          </a:prstGeom>
          <a:noFill/>
          <a:ln>
            <a:noFill/>
          </a:ln>
          <a:effectLst/>
          <a:extLst>
            <a:ext uri="{909E8E84-426E-40DD-AFC4-6F175D3DCCD1}">
              <a14:hiddenFill xmlns:a14="http://schemas.microsoft.com/office/drawing/2010/main">
                <a:solidFill>
                  <a:srgbClr val="EBD799"/>
                </a:solidFill>
              </a14:hiddenFill>
            </a:ext>
            <a:ext uri="{91240B29-F687-4F45-9708-019B960494DF}">
              <a14:hiddenLine xmlns:a14="http://schemas.microsoft.com/office/drawing/2010/main" w="9525" algn="in">
                <a:solidFill>
                  <a:srgbClr val="EBD799"/>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736391611"/>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41879" y="478504"/>
            <a:ext cx="6447234" cy="488156"/>
          </a:xfrm>
        </p:spPr>
        <p:txBody>
          <a:bodyPr>
            <a:normAutofit fontScale="90000"/>
          </a:bodyPr>
          <a:lstStyle/>
          <a:p>
            <a:pPr eaLnBrk="1" hangingPunct="1"/>
            <a:r>
              <a:rPr lang="en-US" altLang="en-US" dirty="0">
                <a:solidFill>
                  <a:schemeClr val="tx1"/>
                </a:solidFill>
              </a:rPr>
              <a:t>Fire Assessment continues </a:t>
            </a:r>
          </a:p>
        </p:txBody>
      </p:sp>
      <p:sp>
        <p:nvSpPr>
          <p:cNvPr id="3" name="Content Placeholder 2"/>
          <p:cNvSpPr>
            <a:spLocks noGrp="1"/>
          </p:cNvSpPr>
          <p:nvPr>
            <p:ph idx="1"/>
          </p:nvPr>
        </p:nvSpPr>
        <p:spPr>
          <a:xfrm>
            <a:off x="656628" y="1409057"/>
            <a:ext cx="8944710" cy="4614553"/>
          </a:xfrm>
        </p:spPr>
        <p:txBody>
          <a:bodyPr rtlCol="0">
            <a:normAutofit/>
          </a:bodyPr>
          <a:lstStyle/>
          <a:p>
            <a:pPr algn="just">
              <a:defRPr/>
            </a:pPr>
            <a:r>
              <a:rPr lang="en-US" sz="2000" dirty="0">
                <a:solidFill>
                  <a:schemeClr val="tx1"/>
                </a:solidFill>
              </a:rPr>
              <a:t>The proposed Resolution tonight will continue with established fire protection methodology combining (blending) the Commercial, Institutional, Warehouse &amp; Industrial categories.</a:t>
            </a:r>
          </a:p>
          <a:p>
            <a:pPr marL="0" indent="0" algn="just">
              <a:buNone/>
              <a:defRPr/>
            </a:pPr>
            <a:r>
              <a:rPr lang="en-US" sz="1400" dirty="0">
                <a:solidFill>
                  <a:schemeClr val="tx1"/>
                </a:solidFill>
              </a:rPr>
              <a:t>  </a:t>
            </a:r>
          </a:p>
          <a:p>
            <a:pPr algn="just">
              <a:defRPr/>
            </a:pPr>
            <a:r>
              <a:rPr lang="en-US" sz="2100" dirty="0">
                <a:solidFill>
                  <a:schemeClr val="tx1"/>
                </a:solidFill>
              </a:rPr>
              <a:t>Fourteen (14) homesteaded properties owned by total and permanent service - connected disabled U.S. veterans are proposed tonight to Town Council. The Town impact resulting from adopting this 100% tax exemption is </a:t>
            </a:r>
            <a:r>
              <a:rPr lang="en-US" sz="2100" u="sng" dirty="0">
                <a:solidFill>
                  <a:schemeClr val="tx1"/>
                </a:solidFill>
              </a:rPr>
              <a:t>$10,621 </a:t>
            </a:r>
            <a:r>
              <a:rPr lang="en-US" sz="2100" dirty="0">
                <a:solidFill>
                  <a:schemeClr val="tx1"/>
                </a:solidFill>
              </a:rPr>
              <a:t>and is absorbed within the General Fund. </a:t>
            </a:r>
          </a:p>
          <a:p>
            <a:pPr marL="0" indent="0" algn="just">
              <a:buNone/>
              <a:defRPr/>
            </a:pPr>
            <a:endParaRPr lang="en-US" sz="1400" dirty="0">
              <a:solidFill>
                <a:schemeClr val="tx1"/>
              </a:solidFill>
            </a:endParaRPr>
          </a:p>
          <a:p>
            <a:pPr algn="just">
              <a:defRPr/>
            </a:pPr>
            <a:r>
              <a:rPr lang="en-US" sz="2000" dirty="0">
                <a:solidFill>
                  <a:schemeClr val="tx1"/>
                </a:solidFill>
              </a:rPr>
              <a:t>Per Florida Statute 170.01(4), the Town may not levy the fire assessment on lands classified as agricultural lands without a dwelling or farm building under FS 193.461. The General Fund millage impact pertaining to this tax exemption is approximately </a:t>
            </a:r>
            <a:r>
              <a:rPr lang="en-US" sz="2000" u="sng" dirty="0">
                <a:solidFill>
                  <a:schemeClr val="tx1"/>
                </a:solidFill>
              </a:rPr>
              <a:t>$94,700</a:t>
            </a:r>
            <a:r>
              <a:rPr lang="en-US" sz="2000" dirty="0">
                <a:solidFill>
                  <a:schemeClr val="tx1"/>
                </a:solidFill>
              </a:rPr>
              <a:t>.</a:t>
            </a:r>
            <a:endParaRPr lang="en-US" dirty="0">
              <a:solidFill>
                <a:schemeClr val="accent6">
                  <a:lumMod val="75000"/>
                </a:schemeClr>
              </a:solidFill>
            </a:endParaRPr>
          </a:p>
        </p:txBody>
      </p:sp>
      <p:sp>
        <p:nvSpPr>
          <p:cNvPr id="5" name="Slide Number Placeholder 3">
            <a:extLst>
              <a:ext uri="{FF2B5EF4-FFF2-40B4-BE49-F238E27FC236}">
                <a16:creationId xmlns:a16="http://schemas.microsoft.com/office/drawing/2014/main" id="{92A66124-11AF-4FF7-862B-C5676E9B0354}"/>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14</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6"/>
          <p:cNvSpPr txBox="1">
            <a:spLocks noChangeArrowheads="1"/>
          </p:cNvSpPr>
          <p:nvPr/>
        </p:nvSpPr>
        <p:spPr bwMode="auto">
          <a:xfrm>
            <a:off x="2061636" y="596675"/>
            <a:ext cx="661273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en-US" altLang="en-US" sz="2400" b="1" dirty="0">
                <a:solidFill>
                  <a:schemeClr val="tx1"/>
                </a:solidFill>
              </a:rPr>
              <a:t>Fire Assessment Residential and Acreage Category Rates </a:t>
            </a:r>
          </a:p>
          <a:p>
            <a:pPr algn="ctr" eaLnBrk="1" hangingPunct="1">
              <a:spcBef>
                <a:spcPct val="0"/>
              </a:spcBef>
              <a:buClrTx/>
              <a:buSzTx/>
              <a:buFontTx/>
              <a:buNone/>
            </a:pPr>
            <a:r>
              <a:rPr lang="en-US" altLang="en-US" sz="2400" b="1" dirty="0">
                <a:solidFill>
                  <a:schemeClr val="tx1"/>
                </a:solidFill>
              </a:rPr>
              <a:t>Three Year History and Proposed FY 2024</a:t>
            </a:r>
          </a:p>
        </p:txBody>
      </p:sp>
      <p:graphicFrame>
        <p:nvGraphicFramePr>
          <p:cNvPr id="8" name="Chart 7"/>
          <p:cNvGraphicFramePr>
            <a:graphicFrameLocks/>
          </p:cNvGraphicFramePr>
          <p:nvPr>
            <p:extLst>
              <p:ext uri="{D42A27DB-BD31-4B8C-83A1-F6EECF244321}">
                <p14:modId xmlns:p14="http://schemas.microsoft.com/office/powerpoint/2010/main" val="1064732545"/>
              </p:ext>
            </p:extLst>
          </p:nvPr>
        </p:nvGraphicFramePr>
        <p:xfrm>
          <a:off x="1262104" y="1842724"/>
          <a:ext cx="8203096" cy="4198638"/>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3">
            <a:extLst>
              <a:ext uri="{FF2B5EF4-FFF2-40B4-BE49-F238E27FC236}">
                <a16:creationId xmlns:a16="http://schemas.microsoft.com/office/drawing/2014/main" id="{578A4DDD-8512-4709-A303-4BD3F85C0B4A}"/>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15</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95383-8093-7D45-B8FD-22AF5ABB41B9}"/>
              </a:ext>
            </a:extLst>
          </p:cNvPr>
          <p:cNvSpPr>
            <a:spLocks noGrp="1"/>
          </p:cNvSpPr>
          <p:nvPr>
            <p:ph type="title"/>
          </p:nvPr>
        </p:nvSpPr>
        <p:spPr>
          <a:xfrm>
            <a:off x="2166620" y="400777"/>
            <a:ext cx="6200140" cy="799373"/>
          </a:xfrm>
        </p:spPr>
        <p:txBody>
          <a:bodyPr>
            <a:normAutofit fontScale="90000"/>
          </a:bodyPr>
          <a:lstStyle/>
          <a:p>
            <a:pPr algn="ctr"/>
            <a:r>
              <a:rPr lang="en-US" sz="2500" dirty="0"/>
              <a:t>Changes in Call Distribution: </a:t>
            </a:r>
            <a:br>
              <a:rPr lang="en-US" sz="2500" dirty="0"/>
            </a:br>
            <a:r>
              <a:rPr lang="en-US" sz="2500" dirty="0"/>
              <a:t>FY 2023  vs FY 2024</a:t>
            </a:r>
          </a:p>
        </p:txBody>
      </p:sp>
      <p:graphicFrame>
        <p:nvGraphicFramePr>
          <p:cNvPr id="6" name="Object 5">
            <a:extLst>
              <a:ext uri="{FF2B5EF4-FFF2-40B4-BE49-F238E27FC236}">
                <a16:creationId xmlns:a16="http://schemas.microsoft.com/office/drawing/2014/main" id="{263AF8B5-8075-E647-B8FA-8F1353AA9A1B}"/>
              </a:ext>
            </a:extLst>
          </p:cNvPr>
          <p:cNvGraphicFramePr>
            <a:graphicFrameLocks noChangeAspect="1"/>
          </p:cNvGraphicFramePr>
          <p:nvPr>
            <p:extLst>
              <p:ext uri="{D42A27DB-BD31-4B8C-83A1-F6EECF244321}">
                <p14:modId xmlns:p14="http://schemas.microsoft.com/office/powerpoint/2010/main" val="1534079832"/>
              </p:ext>
            </p:extLst>
          </p:nvPr>
        </p:nvGraphicFramePr>
        <p:xfrm>
          <a:off x="1435100" y="1357313"/>
          <a:ext cx="8169275" cy="4527550"/>
        </p:xfrm>
        <a:graphic>
          <a:graphicData uri="http://schemas.openxmlformats.org/presentationml/2006/ole">
            <mc:AlternateContent xmlns:mc="http://schemas.openxmlformats.org/markup-compatibility/2006">
              <mc:Choice xmlns:v="urn:schemas-microsoft-com:vml" Requires="v">
                <p:oleObj name="Worksheet" r:id="rId3" imgW="4762514" imgH="2638476" progId="Excel.Sheet.12">
                  <p:embed/>
                </p:oleObj>
              </mc:Choice>
              <mc:Fallback>
                <p:oleObj name="Worksheet" r:id="rId3" imgW="4762514" imgH="2638476" progId="Excel.Sheet.12">
                  <p:embed/>
                  <p:pic>
                    <p:nvPicPr>
                      <p:cNvPr id="6" name="Object 5">
                        <a:extLst>
                          <a:ext uri="{FF2B5EF4-FFF2-40B4-BE49-F238E27FC236}">
                            <a16:creationId xmlns:a16="http://schemas.microsoft.com/office/drawing/2014/main" id="{263AF8B5-8075-E647-B8FA-8F1353AA9A1B}"/>
                          </a:ext>
                        </a:extLst>
                      </p:cNvPr>
                      <p:cNvPicPr/>
                      <p:nvPr/>
                    </p:nvPicPr>
                    <p:blipFill>
                      <a:blip r:embed="rId4"/>
                      <a:stretch>
                        <a:fillRect/>
                      </a:stretch>
                    </p:blipFill>
                    <p:spPr>
                      <a:xfrm>
                        <a:off x="1435100" y="1357313"/>
                        <a:ext cx="8169275" cy="4527550"/>
                      </a:xfrm>
                      <a:prstGeom prst="rect">
                        <a:avLst/>
                      </a:prstGeom>
                    </p:spPr>
                  </p:pic>
                </p:oleObj>
              </mc:Fallback>
            </mc:AlternateContent>
          </a:graphicData>
        </a:graphic>
      </p:graphicFrame>
      <p:sp>
        <p:nvSpPr>
          <p:cNvPr id="7" name="Slide Number Placeholder 3">
            <a:extLst>
              <a:ext uri="{FF2B5EF4-FFF2-40B4-BE49-F238E27FC236}">
                <a16:creationId xmlns:a16="http://schemas.microsoft.com/office/drawing/2014/main" id="{429CF04E-A010-4723-8AB1-9EAECA5A419F}"/>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16</a:t>
            </a:fld>
            <a:endParaRPr lang="en-US" sz="1600" b="1" dirty="0">
              <a:solidFill>
                <a:schemeClr val="bg1"/>
              </a:solidFill>
            </a:endParaRPr>
          </a:p>
        </p:txBody>
      </p:sp>
    </p:spTree>
    <p:extLst>
      <p:ext uri="{BB962C8B-B14F-4D97-AF65-F5344CB8AC3E}">
        <p14:creationId xmlns:p14="http://schemas.microsoft.com/office/powerpoint/2010/main" val="2909145325"/>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131553" y="600518"/>
            <a:ext cx="7705099" cy="990600"/>
          </a:xfrm>
        </p:spPr>
        <p:txBody>
          <a:bodyPr/>
          <a:lstStyle/>
          <a:p>
            <a:pPr eaLnBrk="1" hangingPunct="1"/>
            <a:r>
              <a:rPr lang="en-US" altLang="en-US" b="1" dirty="0">
                <a:solidFill>
                  <a:schemeClr val="tx1"/>
                </a:solidFill>
              </a:rPr>
              <a:t>Fire Assessment Impact(s)</a:t>
            </a:r>
          </a:p>
        </p:txBody>
      </p:sp>
      <p:sp>
        <p:nvSpPr>
          <p:cNvPr id="3" name="Content Placeholder 2"/>
          <p:cNvSpPr>
            <a:spLocks noGrp="1"/>
          </p:cNvSpPr>
          <p:nvPr>
            <p:ph idx="1"/>
          </p:nvPr>
        </p:nvSpPr>
        <p:spPr>
          <a:xfrm>
            <a:off x="931505" y="1586427"/>
            <a:ext cx="8972658" cy="4322731"/>
          </a:xfrm>
        </p:spPr>
        <p:txBody>
          <a:bodyPr rtlCol="0">
            <a:normAutofit fontScale="92500" lnSpcReduction="20000"/>
          </a:bodyPr>
          <a:lstStyle/>
          <a:p>
            <a:pPr algn="just">
              <a:lnSpc>
                <a:spcPct val="150000"/>
              </a:lnSpc>
              <a:defRPr/>
            </a:pPr>
            <a:r>
              <a:rPr lang="en-US" sz="2200" dirty="0">
                <a:solidFill>
                  <a:schemeClr val="tx1"/>
                </a:solidFill>
              </a:rPr>
              <a:t>Residential</a:t>
            </a:r>
            <a:r>
              <a:rPr lang="en-US" sz="2200" dirty="0">
                <a:solidFill>
                  <a:srgbClr val="002060"/>
                </a:solidFill>
              </a:rPr>
              <a:t>: </a:t>
            </a:r>
            <a:r>
              <a:rPr lang="en-US" sz="2200" dirty="0">
                <a:solidFill>
                  <a:schemeClr val="tx1"/>
                </a:solidFill>
              </a:rPr>
              <a:t>$5.81 decrease </a:t>
            </a:r>
            <a:r>
              <a:rPr lang="en-US" sz="2200" dirty="0">
                <a:solidFill>
                  <a:schemeClr val="accent2">
                    <a:lumMod val="50000"/>
                  </a:schemeClr>
                </a:solidFill>
              </a:rPr>
              <a:t>(per dwelling unit). </a:t>
            </a:r>
            <a:r>
              <a:rPr lang="en-US" sz="1900" dirty="0">
                <a:solidFill>
                  <a:schemeClr val="tx1"/>
                </a:solidFill>
              </a:rPr>
              <a:t>The proposed rate decrease is primarily due to a reduction in capital outlay/expenditures compared to FY23. Town Council also subsidized last year rate in the amount of $502,832 (From $889.66 to 764.44).</a:t>
            </a:r>
            <a:endParaRPr lang="en-US" sz="1900" dirty="0">
              <a:solidFill>
                <a:schemeClr val="accent2">
                  <a:lumMod val="50000"/>
                </a:schemeClr>
              </a:solidFill>
            </a:endParaRPr>
          </a:p>
          <a:p>
            <a:pPr algn="just">
              <a:lnSpc>
                <a:spcPct val="150000"/>
              </a:lnSpc>
              <a:defRPr/>
            </a:pPr>
            <a:r>
              <a:rPr lang="en-US" sz="2200" dirty="0">
                <a:solidFill>
                  <a:schemeClr val="tx1"/>
                </a:solidFill>
              </a:rPr>
              <a:t>Acreage: </a:t>
            </a:r>
            <a:r>
              <a:rPr lang="en-US" sz="1900" dirty="0">
                <a:solidFill>
                  <a:schemeClr val="tx1"/>
                </a:solidFill>
              </a:rPr>
              <a:t>$36.92 decrease </a:t>
            </a:r>
            <a:r>
              <a:rPr lang="en-US" sz="2200" dirty="0">
                <a:solidFill>
                  <a:schemeClr val="accent2">
                    <a:lumMod val="50000"/>
                  </a:schemeClr>
                </a:solidFill>
              </a:rPr>
              <a:t>(per acre)</a:t>
            </a:r>
          </a:p>
          <a:p>
            <a:pPr marL="0" indent="0" algn="just">
              <a:lnSpc>
                <a:spcPct val="150000"/>
              </a:lnSpc>
              <a:buNone/>
              <a:defRPr/>
            </a:pPr>
            <a:r>
              <a:rPr lang="en-US" sz="2200" u="sng" dirty="0">
                <a:solidFill>
                  <a:schemeClr val="tx1"/>
                </a:solidFill>
              </a:rPr>
              <a:t>COMBINED/BLENDED Methodology (a/k/a “Combined Non-Residential”):</a:t>
            </a:r>
          </a:p>
          <a:p>
            <a:pPr algn="just">
              <a:lnSpc>
                <a:spcPct val="150000"/>
              </a:lnSpc>
              <a:defRPr/>
            </a:pPr>
            <a:r>
              <a:rPr lang="en-US" sz="2200" dirty="0">
                <a:solidFill>
                  <a:schemeClr val="tx1"/>
                </a:solidFill>
              </a:rPr>
              <a:t>Commercial: $0.2394 increase </a:t>
            </a:r>
            <a:r>
              <a:rPr lang="en-US" sz="2200" dirty="0">
                <a:solidFill>
                  <a:schemeClr val="accent2">
                    <a:lumMod val="50000"/>
                  </a:schemeClr>
                </a:solidFill>
              </a:rPr>
              <a:t>(per square foot Bldg. area)</a:t>
            </a:r>
            <a:endParaRPr lang="en-US" sz="2400" dirty="0">
              <a:solidFill>
                <a:schemeClr val="accent2"/>
              </a:solidFill>
            </a:endParaRPr>
          </a:p>
          <a:p>
            <a:pPr algn="just">
              <a:lnSpc>
                <a:spcPct val="150000"/>
              </a:lnSpc>
              <a:defRPr/>
            </a:pPr>
            <a:r>
              <a:rPr lang="en-US" sz="2200" dirty="0">
                <a:solidFill>
                  <a:schemeClr val="tx1"/>
                </a:solidFill>
              </a:rPr>
              <a:t>Institutional: $0.2394 increase </a:t>
            </a:r>
            <a:r>
              <a:rPr lang="en-US" sz="2200" dirty="0">
                <a:solidFill>
                  <a:schemeClr val="accent2">
                    <a:lumMod val="50000"/>
                  </a:schemeClr>
                </a:solidFill>
              </a:rPr>
              <a:t>(per square foot Bldg. area)</a:t>
            </a:r>
            <a:endParaRPr lang="en-US" sz="2400" dirty="0">
              <a:solidFill>
                <a:schemeClr val="accent2"/>
              </a:solidFill>
            </a:endParaRPr>
          </a:p>
          <a:p>
            <a:pPr algn="just">
              <a:lnSpc>
                <a:spcPct val="150000"/>
              </a:lnSpc>
              <a:defRPr/>
            </a:pPr>
            <a:r>
              <a:rPr lang="en-US" sz="2200" dirty="0">
                <a:solidFill>
                  <a:schemeClr val="tx1"/>
                </a:solidFill>
              </a:rPr>
              <a:t>Warehouse/Industrial</a:t>
            </a:r>
            <a:r>
              <a:rPr lang="en-US" sz="2200" dirty="0">
                <a:solidFill>
                  <a:srgbClr val="002060"/>
                </a:solidFill>
              </a:rPr>
              <a:t>: </a:t>
            </a:r>
            <a:r>
              <a:rPr lang="en-US" sz="2200" dirty="0">
                <a:solidFill>
                  <a:schemeClr val="tx1"/>
                </a:solidFill>
              </a:rPr>
              <a:t>$0.2394 increase </a:t>
            </a:r>
            <a:r>
              <a:rPr lang="en-US" sz="2200" dirty="0">
                <a:solidFill>
                  <a:schemeClr val="accent2">
                    <a:lumMod val="50000"/>
                  </a:schemeClr>
                </a:solidFill>
              </a:rPr>
              <a:t>(per square foot Bldg. area)</a:t>
            </a:r>
          </a:p>
          <a:p>
            <a:pPr>
              <a:buNone/>
              <a:defRPr/>
            </a:pPr>
            <a:endParaRPr lang="en-US" dirty="0">
              <a:solidFill>
                <a:schemeClr val="accent6">
                  <a:lumMod val="75000"/>
                </a:schemeClr>
              </a:solidFill>
            </a:endParaRPr>
          </a:p>
          <a:p>
            <a:pPr marL="0" indent="0">
              <a:buNone/>
              <a:defRPr/>
            </a:pPr>
            <a:endParaRPr lang="en-US" dirty="0">
              <a:solidFill>
                <a:schemeClr val="accent6">
                  <a:lumMod val="75000"/>
                </a:schemeClr>
              </a:solidFill>
            </a:endParaRPr>
          </a:p>
          <a:p>
            <a:pPr>
              <a:defRPr/>
            </a:pPr>
            <a:endParaRPr lang="en-US" dirty="0">
              <a:solidFill>
                <a:schemeClr val="accent6">
                  <a:lumMod val="75000"/>
                </a:schemeClr>
              </a:solidFill>
            </a:endParaRPr>
          </a:p>
        </p:txBody>
      </p:sp>
      <p:sp>
        <p:nvSpPr>
          <p:cNvPr id="5" name="Slide Number Placeholder 3">
            <a:extLst>
              <a:ext uri="{FF2B5EF4-FFF2-40B4-BE49-F238E27FC236}">
                <a16:creationId xmlns:a16="http://schemas.microsoft.com/office/drawing/2014/main" id="{EE4C20D7-1BA1-49B9-8749-E5AAAF0CA1DB}"/>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17</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1"/>
          <p:cNvSpPr>
            <a:spLocks noGrp="1"/>
          </p:cNvSpPr>
          <p:nvPr>
            <p:ph type="ctrTitle"/>
          </p:nvPr>
        </p:nvSpPr>
        <p:spPr>
          <a:xfrm>
            <a:off x="1413269" y="2319806"/>
            <a:ext cx="8275899" cy="627876"/>
          </a:xfrm>
        </p:spPr>
        <p:txBody>
          <a:bodyPr>
            <a:noAutofit/>
          </a:bodyPr>
          <a:lstStyle/>
          <a:p>
            <a:pPr algn="ctr" eaLnBrk="1" hangingPunct="1"/>
            <a:r>
              <a:rPr lang="en-US" altLang="en-US" sz="3600" dirty="0">
                <a:solidFill>
                  <a:schemeClr val="tx1"/>
                </a:solidFill>
              </a:rPr>
              <a:t>Town of Southwest Ranches, FL </a:t>
            </a:r>
          </a:p>
        </p:txBody>
      </p:sp>
      <p:sp>
        <p:nvSpPr>
          <p:cNvPr id="7171" name="Subtitle 2"/>
          <p:cNvSpPr>
            <a:spLocks noGrp="1"/>
          </p:cNvSpPr>
          <p:nvPr>
            <p:ph type="subTitle" idx="1"/>
          </p:nvPr>
        </p:nvSpPr>
        <p:spPr>
          <a:xfrm>
            <a:off x="2559982" y="2981992"/>
            <a:ext cx="5578178" cy="303610"/>
          </a:xfrm>
        </p:spPr>
        <p:txBody>
          <a:bodyPr>
            <a:normAutofit fontScale="85000" lnSpcReduction="20000"/>
          </a:bodyPr>
          <a:lstStyle/>
          <a:p>
            <a:pPr eaLnBrk="1" hangingPunct="1"/>
            <a:r>
              <a:rPr lang="en-US" altLang="en-US" sz="1900" dirty="0">
                <a:solidFill>
                  <a:schemeClr val="tx1"/>
                </a:solidFill>
              </a:rPr>
              <a:t> Fiscal Year 2023/2024: July 27th, 2023, Council Meeting</a:t>
            </a:r>
          </a:p>
          <a:p>
            <a:pPr eaLnBrk="1" hangingPunct="1"/>
            <a:endParaRPr lang="en-US" altLang="en-US" dirty="0">
              <a:solidFill>
                <a:schemeClr val="accent3">
                  <a:lumMod val="50000"/>
                </a:schemeClr>
              </a:solidFill>
            </a:endParaRPr>
          </a:p>
        </p:txBody>
      </p:sp>
      <p:sp>
        <p:nvSpPr>
          <p:cNvPr id="2" name="Slide Number Placeholder 1">
            <a:extLst>
              <a:ext uri="{FF2B5EF4-FFF2-40B4-BE49-F238E27FC236}">
                <a16:creationId xmlns:a16="http://schemas.microsoft.com/office/drawing/2014/main" id="{4A65707F-8465-474D-A31F-F795AFABDF1D}"/>
              </a:ext>
            </a:extLst>
          </p:cNvPr>
          <p:cNvSpPr>
            <a:spLocks noGrp="1"/>
          </p:cNvSpPr>
          <p:nvPr>
            <p:ph type="sldNum" sz="quarter" idx="12"/>
          </p:nvPr>
        </p:nvSpPr>
        <p:spPr>
          <a:xfrm>
            <a:off x="10890311" y="6199370"/>
            <a:ext cx="683339" cy="283318"/>
          </a:xfrm>
        </p:spPr>
        <p:txBody>
          <a:bodyPr/>
          <a:lstStyle/>
          <a:p>
            <a:pPr>
              <a:defRPr/>
            </a:pPr>
            <a:fld id="{1109A203-8B0C-4215-A769-C6CE2333761D}" type="slidenum">
              <a:rPr lang="en-US" sz="1600" b="1" smtClean="0">
                <a:solidFill>
                  <a:schemeClr val="bg1"/>
                </a:solidFill>
              </a:rPr>
              <a:pPr>
                <a:defRPr/>
              </a:pPr>
              <a:t>18</a:t>
            </a:fld>
            <a:endParaRPr lang="en-US" sz="1600" b="1" dirty="0">
              <a:solidFill>
                <a:schemeClr val="bg1"/>
              </a:solidFill>
            </a:endParaRPr>
          </a:p>
        </p:txBody>
      </p:sp>
      <p:sp>
        <p:nvSpPr>
          <p:cNvPr id="7173" name="TextBox 5"/>
          <p:cNvSpPr txBox="1">
            <a:spLocks noChangeArrowheads="1"/>
          </p:cNvSpPr>
          <p:nvPr/>
        </p:nvSpPr>
        <p:spPr bwMode="auto">
          <a:xfrm>
            <a:off x="3531871" y="3559168"/>
            <a:ext cx="4263389" cy="1554721"/>
          </a:xfrm>
          <a:prstGeom prst="rect">
            <a:avLst/>
          </a:prstGeom>
          <a:noFill/>
          <a:ln>
            <a:noFill/>
          </a:ln>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US" altLang="en-US" b="1" dirty="0">
              <a:solidFill>
                <a:schemeClr val="tx1"/>
              </a:solidFill>
            </a:endParaRPr>
          </a:p>
          <a:p>
            <a:pPr algn="r">
              <a:lnSpc>
                <a:spcPts val="1800"/>
              </a:lnSpc>
              <a:spcBef>
                <a:spcPct val="0"/>
              </a:spcBef>
              <a:buClrTx/>
              <a:buSzTx/>
              <a:buNone/>
            </a:pPr>
            <a:r>
              <a:rPr lang="en-US" altLang="en-US" sz="2000" b="1" dirty="0">
                <a:solidFill>
                  <a:schemeClr val="tx1"/>
                </a:solidFill>
              </a:rPr>
              <a:t>INITIAL SOLID WASTE ASSESSMENT</a:t>
            </a:r>
            <a:r>
              <a:rPr lang="en-US" altLang="en-US" b="1" dirty="0">
                <a:solidFill>
                  <a:schemeClr val="tx1"/>
                </a:solidFill>
              </a:rPr>
              <a:t>                           		</a:t>
            </a:r>
          </a:p>
          <a:p>
            <a:pPr>
              <a:lnSpc>
                <a:spcPts val="1800"/>
              </a:lnSpc>
              <a:spcBef>
                <a:spcPct val="0"/>
              </a:spcBef>
              <a:buClrTx/>
              <a:buSzTx/>
              <a:buNone/>
            </a:pPr>
            <a:endParaRPr lang="en-US" altLang="en-US" b="1" dirty="0">
              <a:solidFill>
                <a:schemeClr val="tx1"/>
              </a:solidFill>
            </a:endParaRPr>
          </a:p>
          <a:p>
            <a:pPr>
              <a:lnSpc>
                <a:spcPct val="150000"/>
              </a:lnSpc>
              <a:defRPr/>
            </a:pPr>
            <a:endParaRPr lang="en-US" altLang="en-US" b="1" dirty="0">
              <a:solidFill>
                <a:schemeClr val="tx1"/>
              </a:solidFill>
            </a:endParaRPr>
          </a:p>
        </p:txBody>
      </p:sp>
      <p:pic>
        <p:nvPicPr>
          <p:cNvPr id="1027"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20892" y="371411"/>
            <a:ext cx="1355756" cy="1630209"/>
          </a:xfrm>
          <a:prstGeom prst="rect">
            <a:avLst/>
          </a:prstGeom>
          <a:noFill/>
          <a:ln>
            <a:noFill/>
          </a:ln>
          <a:effectLst/>
          <a:extLst>
            <a:ext uri="{909E8E84-426E-40DD-AFC4-6F175D3DCCD1}">
              <a14:hiddenFill xmlns:a14="http://schemas.microsoft.com/office/drawing/2010/main">
                <a:solidFill>
                  <a:srgbClr val="EBD799"/>
                </a:solidFill>
              </a14:hiddenFill>
            </a:ext>
            <a:ext uri="{91240B29-F687-4F45-9708-019B960494DF}">
              <a14:hiddenLine xmlns:a14="http://schemas.microsoft.com/office/drawing/2010/main" w="9525" algn="in">
                <a:solidFill>
                  <a:srgbClr val="EBD799"/>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736620285"/>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b="1" dirty="0">
                <a:solidFill>
                  <a:schemeClr val="tx1"/>
                </a:solidFill>
              </a:rPr>
              <a:t>Solid Waste (Garbage) Assessment</a:t>
            </a:r>
          </a:p>
        </p:txBody>
      </p:sp>
      <p:sp>
        <p:nvSpPr>
          <p:cNvPr id="3" name="Content Placeholder 2"/>
          <p:cNvSpPr>
            <a:spLocks noGrp="1"/>
          </p:cNvSpPr>
          <p:nvPr>
            <p:ph idx="1"/>
          </p:nvPr>
        </p:nvSpPr>
        <p:spPr>
          <a:xfrm>
            <a:off x="705052" y="1502143"/>
            <a:ext cx="8987588" cy="4678303"/>
          </a:xfrm>
        </p:spPr>
        <p:txBody>
          <a:bodyPr rtlCol="0">
            <a:normAutofit/>
          </a:bodyPr>
          <a:lstStyle/>
          <a:p>
            <a:pPr>
              <a:lnSpc>
                <a:spcPct val="150000"/>
              </a:lnSpc>
              <a:defRPr/>
            </a:pPr>
            <a:r>
              <a:rPr lang="en-US" dirty="0">
                <a:solidFill>
                  <a:schemeClr val="tx1"/>
                </a:solidFill>
              </a:rPr>
              <a:t>Permitted by Florida Statute Chapters 197.3632. </a:t>
            </a:r>
            <a:endParaRPr lang="en-US" dirty="0">
              <a:solidFill>
                <a:srgbClr val="002060"/>
              </a:solidFill>
            </a:endParaRPr>
          </a:p>
          <a:p>
            <a:pPr>
              <a:lnSpc>
                <a:spcPct val="150000"/>
              </a:lnSpc>
              <a:defRPr/>
            </a:pPr>
            <a:r>
              <a:rPr lang="en-US" dirty="0">
                <a:solidFill>
                  <a:schemeClr val="tx1"/>
                </a:solidFill>
              </a:rPr>
              <a:t> Annual rate establishment is required by Town Ordinance 2002-08.</a:t>
            </a:r>
            <a:r>
              <a:rPr lang="en-US" altLang="en-US" b="1" dirty="0">
                <a:solidFill>
                  <a:schemeClr val="tx1"/>
                </a:solidFill>
              </a:rPr>
              <a:t> </a:t>
            </a:r>
          </a:p>
          <a:p>
            <a:pPr>
              <a:lnSpc>
                <a:spcPct val="150000"/>
              </a:lnSpc>
              <a:defRPr/>
            </a:pPr>
            <a:r>
              <a:rPr lang="en-US" dirty="0"/>
              <a:t>The Town Council approved a contract with WM (formerly Waste Management) on July 28, 2022, for solid waste, recyclables, bulk waste collection and disposal franchise agreement. </a:t>
            </a:r>
          </a:p>
          <a:p>
            <a:pPr>
              <a:lnSpc>
                <a:spcPct val="150000"/>
              </a:lnSpc>
              <a:defRPr/>
            </a:pPr>
            <a:r>
              <a:rPr lang="en-US" dirty="0"/>
              <a:t>The FY 2023-2024 total proposed solid waste assessment expenses have been estimated at $3,113,315.  This amount reflects an annual rate adjustment increase of $165,593 or approximately 6% in accordance with the contract (CPI) when compared to last year ($2,947,722 – FY2022-2023).</a:t>
            </a:r>
          </a:p>
          <a:p>
            <a:pPr>
              <a:defRPr/>
            </a:pPr>
            <a:endParaRPr lang="en-US" dirty="0">
              <a:solidFill>
                <a:schemeClr val="accent6">
                  <a:lumMod val="75000"/>
                </a:schemeClr>
              </a:solidFill>
            </a:endParaRPr>
          </a:p>
        </p:txBody>
      </p:sp>
      <p:sp>
        <p:nvSpPr>
          <p:cNvPr id="5" name="Slide Number Placeholder 3">
            <a:extLst>
              <a:ext uri="{FF2B5EF4-FFF2-40B4-BE49-F238E27FC236}">
                <a16:creationId xmlns:a16="http://schemas.microsoft.com/office/drawing/2014/main" id="{3F8A6238-8779-4936-951C-FA46BADC177F}"/>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19</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60419" y="891771"/>
            <a:ext cx="7207394" cy="542925"/>
          </a:xfrm>
        </p:spPr>
        <p:txBody>
          <a:bodyPr>
            <a:normAutofit fontScale="90000"/>
          </a:bodyPr>
          <a:lstStyle/>
          <a:p>
            <a:pPr eaLnBrk="1" hangingPunct="1"/>
            <a:r>
              <a:rPr lang="en-US" altLang="en-US" b="1" dirty="0">
                <a:solidFill>
                  <a:schemeClr val="tx1"/>
                </a:solidFill>
              </a:rPr>
              <a:t>Budget Process Calendar Of Events</a:t>
            </a:r>
          </a:p>
        </p:txBody>
      </p:sp>
      <p:sp>
        <p:nvSpPr>
          <p:cNvPr id="2" name="Slide Number Placeholder 1">
            <a:extLst>
              <a:ext uri="{FF2B5EF4-FFF2-40B4-BE49-F238E27FC236}">
                <a16:creationId xmlns:a16="http://schemas.microsoft.com/office/drawing/2014/main" id="{75D344DC-65D2-4054-AB0F-17DA62755BB0}"/>
              </a:ext>
            </a:extLst>
          </p:cNvPr>
          <p:cNvSpPr>
            <a:spLocks noGrp="1"/>
          </p:cNvSpPr>
          <p:nvPr>
            <p:ph type="sldNum" sz="quarter" idx="12"/>
          </p:nvPr>
        </p:nvSpPr>
        <p:spPr>
          <a:xfrm>
            <a:off x="10909110" y="6169416"/>
            <a:ext cx="683339" cy="365125"/>
          </a:xfrm>
        </p:spPr>
        <p:txBody>
          <a:bodyPr/>
          <a:lstStyle/>
          <a:p>
            <a:pPr>
              <a:defRPr/>
            </a:pPr>
            <a:fld id="{BADCECB7-52BD-46DA-B96E-DC1948412C86}" type="slidenum">
              <a:rPr lang="en-US" sz="1600" b="1" smtClean="0">
                <a:solidFill>
                  <a:schemeClr val="bg1"/>
                </a:solidFill>
              </a:rPr>
              <a:pPr>
                <a:defRPr/>
              </a:pPr>
              <a:t>2</a:t>
            </a:fld>
            <a:endParaRPr lang="en-US" sz="1600" b="1" dirty="0">
              <a:solidFill>
                <a:schemeClr val="bg1"/>
              </a:solidFill>
            </a:endParaRPr>
          </a:p>
        </p:txBody>
      </p:sp>
      <p:sp>
        <p:nvSpPr>
          <p:cNvPr id="3" name="TextBox 2"/>
          <p:cNvSpPr txBox="1">
            <a:spLocks noChangeArrowheads="1"/>
          </p:cNvSpPr>
          <p:nvPr/>
        </p:nvSpPr>
        <p:spPr bwMode="auto">
          <a:xfrm>
            <a:off x="1282890" y="1658435"/>
            <a:ext cx="847677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257182" indent="-257182">
              <a:spcBef>
                <a:spcPct val="0"/>
              </a:spcBef>
              <a:buClrTx/>
              <a:buSzTx/>
              <a:buFont typeface="Wingdings" panose="05000000000000000000" pitchFamily="2" charset="2"/>
              <a:buChar char="Ø"/>
              <a:defRPr/>
            </a:pPr>
            <a:r>
              <a:rPr lang="en-US" altLang="en-US" dirty="0">
                <a:solidFill>
                  <a:schemeClr val="tx1"/>
                </a:solidFill>
                <a:latin typeface="Calibri" panose="020F0502020204030204" pitchFamily="34" charset="0"/>
              </a:rPr>
              <a:t>     Thursday, </a:t>
            </a:r>
            <a:r>
              <a:rPr lang="en-US" altLang="en-US" dirty="0">
                <a:solidFill>
                  <a:schemeClr val="tx1"/>
                </a:solidFill>
              </a:rPr>
              <a:t>July 27th</a:t>
            </a:r>
            <a:r>
              <a:rPr lang="en-US" altLang="en-US" dirty="0">
                <a:solidFill>
                  <a:schemeClr val="tx1"/>
                </a:solidFill>
                <a:latin typeface="Calibri" panose="020F0502020204030204" pitchFamily="34" charset="0"/>
              </a:rPr>
              <a:t>, 2023 (</a:t>
            </a:r>
            <a:r>
              <a:rPr lang="en-US" altLang="en-US" b="1" dirty="0">
                <a:solidFill>
                  <a:srgbClr val="FF0000"/>
                </a:solidFill>
                <a:latin typeface="Calibri" panose="020F0502020204030204" pitchFamily="34" charset="0"/>
              </a:rPr>
              <a:t>TONIGHT</a:t>
            </a:r>
            <a:r>
              <a:rPr lang="en-US" altLang="en-US" dirty="0">
                <a:solidFill>
                  <a:schemeClr val="tx1"/>
                </a:solidFill>
                <a:latin typeface="Calibri" panose="020F0502020204030204" pitchFamily="34" charset="0"/>
              </a:rPr>
              <a:t>):</a:t>
            </a:r>
          </a:p>
          <a:p>
            <a:pPr lvl="2" indent="-257182">
              <a:spcBef>
                <a:spcPct val="0"/>
              </a:spcBef>
              <a:buClrTx/>
              <a:buSzTx/>
              <a:buFont typeface="Wingdings" panose="05000000000000000000" pitchFamily="2" charset="2"/>
              <a:buChar char="ü"/>
              <a:defRPr/>
            </a:pPr>
            <a:r>
              <a:rPr lang="en-US" altLang="en-US" sz="1800" dirty="0">
                <a:solidFill>
                  <a:schemeClr val="tx1"/>
                </a:solidFill>
                <a:latin typeface="Calibri" panose="020F0502020204030204" pitchFamily="34" charset="0"/>
              </a:rPr>
              <a:t>   Preliminary Millage and Initial Fire/Solid Waste Assessment Adoption</a:t>
            </a:r>
          </a:p>
          <a:p>
            <a:pPr lvl="2" indent="-257182">
              <a:spcBef>
                <a:spcPct val="0"/>
              </a:spcBef>
              <a:buClrTx/>
              <a:buSzTx/>
              <a:buFont typeface="Wingdings" panose="05000000000000000000" pitchFamily="2" charset="2"/>
              <a:buChar char="ü"/>
              <a:defRPr/>
            </a:pPr>
            <a:endParaRPr lang="en-US" altLang="en-US" sz="1800" dirty="0">
              <a:solidFill>
                <a:schemeClr val="tx1"/>
              </a:solidFill>
              <a:latin typeface="Calibri" panose="020F0502020204030204" pitchFamily="34" charset="0"/>
            </a:endParaRPr>
          </a:p>
          <a:p>
            <a:pPr indent="-257182">
              <a:spcBef>
                <a:spcPct val="0"/>
              </a:spcBef>
              <a:buClrTx/>
              <a:buSzTx/>
              <a:buFont typeface="Wingdings" panose="05000000000000000000" pitchFamily="2" charset="2"/>
              <a:buChar char="Ø"/>
              <a:defRPr/>
            </a:pPr>
            <a:r>
              <a:rPr lang="en-US" altLang="en-US" dirty="0">
                <a:solidFill>
                  <a:schemeClr val="tx1"/>
                </a:solidFill>
                <a:latin typeface="Calibri" panose="020F0502020204030204" pitchFamily="34" charset="0"/>
              </a:rPr>
              <a:t>    Tuesday, August 15, 2023 </a:t>
            </a:r>
            <a:r>
              <a:rPr lang="en-US" altLang="en-US" b="1" dirty="0">
                <a:solidFill>
                  <a:schemeClr val="tx1"/>
                </a:solidFill>
                <a:latin typeface="Calibri" panose="020F0502020204030204" pitchFamily="34" charset="0"/>
              </a:rPr>
              <a:t>(7 pm):</a:t>
            </a:r>
          </a:p>
          <a:p>
            <a:pPr lvl="2" indent="-257182">
              <a:spcBef>
                <a:spcPct val="0"/>
              </a:spcBef>
              <a:buClrTx/>
              <a:buSzTx/>
              <a:buFont typeface="Wingdings" panose="05000000000000000000" pitchFamily="2" charset="2"/>
              <a:buChar char="q"/>
              <a:defRPr/>
            </a:pPr>
            <a:r>
              <a:rPr lang="en-US" altLang="en-US" sz="1800" dirty="0">
                <a:solidFill>
                  <a:schemeClr val="tx1"/>
                </a:solidFill>
                <a:latin typeface="Calibri" panose="020F0502020204030204" pitchFamily="34" charset="0"/>
              </a:rPr>
              <a:t>   FY 2023/2024 Proposed Budget Workshop  </a:t>
            </a:r>
          </a:p>
          <a:p>
            <a:pPr lvl="2" indent="-257182">
              <a:spcBef>
                <a:spcPct val="0"/>
              </a:spcBef>
              <a:buClrTx/>
              <a:buSzTx/>
              <a:buFont typeface="Wingdings" panose="05000000000000000000" pitchFamily="2" charset="2"/>
              <a:buChar char="q"/>
              <a:defRPr/>
            </a:pPr>
            <a:endParaRPr lang="en-US" altLang="en-US" sz="1800" dirty="0">
              <a:solidFill>
                <a:schemeClr val="tx1"/>
              </a:solidFill>
              <a:latin typeface="Calibri" panose="020F0502020204030204" pitchFamily="34" charset="0"/>
            </a:endParaRPr>
          </a:p>
          <a:p>
            <a:pPr indent="-257182">
              <a:spcBef>
                <a:spcPct val="0"/>
              </a:spcBef>
              <a:buClrTx/>
              <a:buSzTx/>
              <a:buFont typeface="Wingdings" panose="05000000000000000000" pitchFamily="2" charset="2"/>
              <a:buChar char="Ø"/>
              <a:defRPr/>
            </a:pPr>
            <a:r>
              <a:rPr lang="en-US" altLang="en-US" dirty="0">
                <a:solidFill>
                  <a:schemeClr val="tx1"/>
                </a:solidFill>
                <a:latin typeface="Calibri" panose="020F0502020204030204" pitchFamily="34" charset="0"/>
              </a:rPr>
              <a:t>    Monday, September 14, 2023 </a:t>
            </a:r>
            <a:r>
              <a:rPr lang="en-US" altLang="en-US" b="1" dirty="0">
                <a:solidFill>
                  <a:schemeClr val="tx1"/>
                </a:solidFill>
                <a:latin typeface="Calibri" panose="020F0502020204030204" pitchFamily="34" charset="0"/>
              </a:rPr>
              <a:t>(6 pm):</a:t>
            </a:r>
          </a:p>
          <a:p>
            <a:pPr lvl="2" indent="-257182">
              <a:spcBef>
                <a:spcPct val="0"/>
              </a:spcBef>
              <a:buClrTx/>
              <a:buSzTx/>
              <a:buFont typeface="Wingdings" panose="05000000000000000000" pitchFamily="2" charset="2"/>
              <a:buChar char="q"/>
              <a:defRPr/>
            </a:pPr>
            <a:r>
              <a:rPr lang="en-US" altLang="en-US" sz="1800" dirty="0">
                <a:solidFill>
                  <a:schemeClr val="tx1"/>
                </a:solidFill>
                <a:latin typeface="Calibri" panose="020F0502020204030204" pitchFamily="34" charset="0"/>
              </a:rPr>
              <a:t>   First Public Hearing for Tentative Millage and Budget Adoption</a:t>
            </a:r>
          </a:p>
          <a:p>
            <a:pPr lvl="2" indent="-257182">
              <a:spcBef>
                <a:spcPct val="0"/>
              </a:spcBef>
              <a:buClrTx/>
              <a:buSzTx/>
              <a:buFont typeface="Wingdings" panose="05000000000000000000" pitchFamily="2" charset="2"/>
              <a:buChar char="q"/>
              <a:defRPr/>
            </a:pPr>
            <a:r>
              <a:rPr lang="en-US" altLang="en-US" sz="1800" dirty="0">
                <a:solidFill>
                  <a:schemeClr val="tx1"/>
                </a:solidFill>
                <a:latin typeface="Calibri" panose="020F0502020204030204" pitchFamily="34" charset="0"/>
              </a:rPr>
              <a:t>   Final Fire Protection and Solid Waste Special Assessment Adoption    </a:t>
            </a:r>
          </a:p>
          <a:p>
            <a:pPr marL="428636" lvl="2">
              <a:spcBef>
                <a:spcPct val="0"/>
              </a:spcBef>
              <a:buClrTx/>
              <a:buSzTx/>
              <a:buNone/>
              <a:defRPr/>
            </a:pPr>
            <a:r>
              <a:rPr lang="en-US" altLang="en-US" sz="1800" dirty="0">
                <a:solidFill>
                  <a:schemeClr val="tx1"/>
                </a:solidFill>
                <a:latin typeface="Calibri" panose="020F0502020204030204" pitchFamily="34" charset="0"/>
              </a:rPr>
              <a:t>                  </a:t>
            </a:r>
          </a:p>
          <a:p>
            <a:pPr indent="-257182">
              <a:spcBef>
                <a:spcPct val="0"/>
              </a:spcBef>
              <a:buClrTx/>
              <a:buSzTx/>
              <a:buFont typeface="Wingdings" panose="05000000000000000000" pitchFamily="2" charset="2"/>
              <a:buChar char="Ø"/>
              <a:defRPr/>
            </a:pPr>
            <a:r>
              <a:rPr lang="en-US" altLang="en-US" dirty="0">
                <a:solidFill>
                  <a:schemeClr val="tx1"/>
                </a:solidFill>
                <a:latin typeface="Calibri" panose="020F0502020204030204" pitchFamily="34" charset="0"/>
              </a:rPr>
              <a:t>    Saturday, Sept. 23 – Tuesday, Sept. 26, 2023:</a:t>
            </a:r>
          </a:p>
          <a:p>
            <a:pPr lvl="2" indent="-257182">
              <a:spcBef>
                <a:spcPct val="0"/>
              </a:spcBef>
              <a:buClrTx/>
              <a:buSzTx/>
              <a:buFont typeface="Wingdings" panose="05000000000000000000" pitchFamily="2" charset="2"/>
              <a:buChar char="q"/>
              <a:defRPr/>
            </a:pPr>
            <a:r>
              <a:rPr lang="en-US" altLang="en-US" sz="1800" dirty="0">
                <a:solidFill>
                  <a:schemeClr val="tx1"/>
                </a:solidFill>
                <a:latin typeface="Calibri" panose="020F0502020204030204" pitchFamily="34" charset="0"/>
              </a:rPr>
              <a:t>   Final Budget Advertised                                                   </a:t>
            </a:r>
          </a:p>
          <a:p>
            <a:pPr lvl="2" indent="-257182">
              <a:spcBef>
                <a:spcPct val="0"/>
              </a:spcBef>
              <a:buClrTx/>
              <a:buSzTx/>
              <a:buFont typeface="Wingdings" panose="05000000000000000000" pitchFamily="2" charset="2"/>
              <a:buChar char="q"/>
              <a:defRPr/>
            </a:pPr>
            <a:endParaRPr lang="en-US" altLang="en-US" sz="1800" dirty="0">
              <a:solidFill>
                <a:schemeClr val="tx1"/>
              </a:solidFill>
              <a:latin typeface="Calibri" panose="020F0502020204030204" pitchFamily="34" charset="0"/>
            </a:endParaRPr>
          </a:p>
          <a:p>
            <a:pPr indent="-257182">
              <a:spcBef>
                <a:spcPct val="0"/>
              </a:spcBef>
              <a:buClrTx/>
              <a:buSzTx/>
              <a:buFont typeface="Wingdings" panose="05000000000000000000" pitchFamily="2" charset="2"/>
              <a:buChar char="Ø"/>
              <a:defRPr/>
            </a:pPr>
            <a:r>
              <a:rPr lang="en-US" altLang="en-US" dirty="0">
                <a:solidFill>
                  <a:schemeClr val="tx1"/>
                </a:solidFill>
                <a:latin typeface="Calibri" panose="020F0502020204030204" pitchFamily="34" charset="0"/>
              </a:rPr>
              <a:t>   Thursday, September 28, 2023 </a:t>
            </a:r>
            <a:r>
              <a:rPr lang="en-US" altLang="en-US" b="1" dirty="0">
                <a:solidFill>
                  <a:schemeClr val="tx1"/>
                </a:solidFill>
                <a:latin typeface="Calibri" panose="020F0502020204030204" pitchFamily="34" charset="0"/>
              </a:rPr>
              <a:t>(6 pm): </a:t>
            </a:r>
          </a:p>
          <a:p>
            <a:pPr lvl="2" indent="-257182">
              <a:spcBef>
                <a:spcPct val="0"/>
              </a:spcBef>
              <a:buClrTx/>
              <a:buSzTx/>
              <a:buFont typeface="Wingdings" panose="05000000000000000000" pitchFamily="2" charset="2"/>
              <a:buChar char="q"/>
              <a:defRPr/>
            </a:pPr>
            <a:r>
              <a:rPr lang="en-US" altLang="en-US" sz="1800" dirty="0">
                <a:solidFill>
                  <a:schemeClr val="tx1"/>
                </a:solidFill>
                <a:latin typeface="Calibri" panose="020F0502020204030204" pitchFamily="34" charset="0"/>
              </a:rPr>
              <a:t>   Second Public Hearing for Final Millage and Budget Adoption</a:t>
            </a:r>
          </a:p>
          <a:p>
            <a:pPr marL="428636" lvl="2" indent="-257182">
              <a:spcBef>
                <a:spcPct val="0"/>
              </a:spcBef>
              <a:buClrTx/>
              <a:buSzTx/>
              <a:buNone/>
              <a:defRPr/>
            </a:pPr>
            <a:endParaRPr lang="en-US" altLang="en-US" sz="1800" dirty="0">
              <a:solidFill>
                <a:schemeClr val="tx1"/>
              </a:solidFill>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66940" y="609600"/>
            <a:ext cx="8596668" cy="858254"/>
          </a:xfrm>
        </p:spPr>
        <p:txBody>
          <a:bodyPr/>
          <a:lstStyle/>
          <a:p>
            <a:pPr eaLnBrk="1" hangingPunct="1"/>
            <a:r>
              <a:rPr lang="en-US" altLang="en-US" b="1" dirty="0">
                <a:solidFill>
                  <a:schemeClr val="tx1"/>
                </a:solidFill>
              </a:rPr>
              <a:t>Solid Waste (Garbage) Assessment</a:t>
            </a:r>
          </a:p>
        </p:txBody>
      </p:sp>
      <p:sp>
        <p:nvSpPr>
          <p:cNvPr id="3" name="Content Placeholder 2"/>
          <p:cNvSpPr>
            <a:spLocks noGrp="1"/>
          </p:cNvSpPr>
          <p:nvPr>
            <p:ph idx="1"/>
          </p:nvPr>
        </p:nvSpPr>
        <p:spPr>
          <a:xfrm>
            <a:off x="990802" y="1502143"/>
            <a:ext cx="8596668" cy="4109987"/>
          </a:xfrm>
        </p:spPr>
        <p:txBody>
          <a:bodyPr rtlCol="0">
            <a:normAutofit/>
          </a:bodyPr>
          <a:lstStyle/>
          <a:p>
            <a:pPr>
              <a:lnSpc>
                <a:spcPct val="150000"/>
              </a:lnSpc>
              <a:defRPr/>
            </a:pPr>
            <a:r>
              <a:rPr lang="en-US" dirty="0">
                <a:solidFill>
                  <a:schemeClr val="tx1"/>
                </a:solidFill>
              </a:rPr>
              <a:t>The only residential parcels proposed to be 50% exempted to Town Council tonight are fourteen (14) homesteaded properties owned by total and permanent service-connected disabled U.S. veterans. The Town impact resulting from this tax exemption is approximately $9,000 vs. $ 8,050 last year.  This amount is absorbed within the General Fund.</a:t>
            </a:r>
          </a:p>
          <a:p>
            <a:pPr marL="0" indent="0">
              <a:lnSpc>
                <a:spcPct val="150000"/>
              </a:lnSpc>
              <a:buNone/>
              <a:defRPr/>
            </a:pPr>
            <a:endParaRPr lang="en-US" sz="1400" dirty="0">
              <a:solidFill>
                <a:schemeClr val="tx1"/>
              </a:solidFill>
            </a:endParaRPr>
          </a:p>
          <a:p>
            <a:pPr algn="just">
              <a:lnSpc>
                <a:spcPct val="150000"/>
              </a:lnSpc>
              <a:defRPr/>
            </a:pPr>
            <a:r>
              <a:rPr lang="en-US" dirty="0">
                <a:solidFill>
                  <a:schemeClr val="tx1"/>
                </a:solidFill>
              </a:rPr>
              <a:t>Initial resolution is also needed tonight for the assessment to comply with Florida Statutes and use for Truth In Millage (TRIM) notices distributed by the Broward County Property Appraiser’s office (BCPA).</a:t>
            </a:r>
          </a:p>
        </p:txBody>
      </p:sp>
      <p:sp>
        <p:nvSpPr>
          <p:cNvPr id="5" name="Slide Number Placeholder 3">
            <a:extLst>
              <a:ext uri="{FF2B5EF4-FFF2-40B4-BE49-F238E27FC236}">
                <a16:creationId xmlns:a16="http://schemas.microsoft.com/office/drawing/2014/main" id="{3F8A6238-8779-4936-951C-FA46BADC177F}"/>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20</a:t>
            </a:fld>
            <a:endParaRPr lang="en-US" sz="1600" b="1" dirty="0">
              <a:solidFill>
                <a:schemeClr val="bg1"/>
              </a:solidFill>
            </a:endParaRPr>
          </a:p>
        </p:txBody>
      </p:sp>
    </p:spTree>
    <p:extLst>
      <p:ext uri="{BB962C8B-B14F-4D97-AF65-F5344CB8AC3E}">
        <p14:creationId xmlns:p14="http://schemas.microsoft.com/office/powerpoint/2010/main" val="3095757806"/>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6"/>
          <p:cNvSpPr txBox="1">
            <a:spLocks noChangeArrowheads="1"/>
          </p:cNvSpPr>
          <p:nvPr/>
        </p:nvSpPr>
        <p:spPr bwMode="auto">
          <a:xfrm>
            <a:off x="1934349" y="605599"/>
            <a:ext cx="61978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en-US" altLang="en-US" sz="2400" b="1" dirty="0">
                <a:solidFill>
                  <a:schemeClr val="tx1"/>
                </a:solidFill>
              </a:rPr>
              <a:t>Proposed Solid Waste Rates for FY 23/24 (with changes from FY 22/23)</a:t>
            </a:r>
          </a:p>
        </p:txBody>
      </p:sp>
      <p:graphicFrame>
        <p:nvGraphicFramePr>
          <p:cNvPr id="2" name="Table 1"/>
          <p:cNvGraphicFramePr>
            <a:graphicFrameLocks noGrp="1"/>
          </p:cNvGraphicFramePr>
          <p:nvPr>
            <p:extLst>
              <p:ext uri="{D42A27DB-BD31-4B8C-83A1-F6EECF244321}">
                <p14:modId xmlns:p14="http://schemas.microsoft.com/office/powerpoint/2010/main" val="2910691818"/>
              </p:ext>
            </p:extLst>
          </p:nvPr>
        </p:nvGraphicFramePr>
        <p:xfrm>
          <a:off x="274029" y="1656522"/>
          <a:ext cx="9612921" cy="4384840"/>
        </p:xfrm>
        <a:graphic>
          <a:graphicData uri="http://schemas.openxmlformats.org/drawingml/2006/table">
            <a:tbl>
              <a:tblPr>
                <a:tableStyleId>{5C22544A-7EE6-4342-B048-85BDC9FD1C3A}</a:tableStyleId>
              </a:tblPr>
              <a:tblGrid>
                <a:gridCol w="2631943">
                  <a:extLst>
                    <a:ext uri="{9D8B030D-6E8A-4147-A177-3AD203B41FA5}">
                      <a16:colId xmlns:a16="http://schemas.microsoft.com/office/drawing/2014/main" val="20000"/>
                    </a:ext>
                  </a:extLst>
                </a:gridCol>
                <a:gridCol w="1189203">
                  <a:extLst>
                    <a:ext uri="{9D8B030D-6E8A-4147-A177-3AD203B41FA5}">
                      <a16:colId xmlns:a16="http://schemas.microsoft.com/office/drawing/2014/main" val="20001"/>
                    </a:ext>
                  </a:extLst>
                </a:gridCol>
                <a:gridCol w="1222238">
                  <a:extLst>
                    <a:ext uri="{9D8B030D-6E8A-4147-A177-3AD203B41FA5}">
                      <a16:colId xmlns:a16="http://schemas.microsoft.com/office/drawing/2014/main" val="20002"/>
                    </a:ext>
                  </a:extLst>
                </a:gridCol>
                <a:gridCol w="1233248">
                  <a:extLst>
                    <a:ext uri="{9D8B030D-6E8A-4147-A177-3AD203B41FA5}">
                      <a16:colId xmlns:a16="http://schemas.microsoft.com/office/drawing/2014/main" val="20003"/>
                    </a:ext>
                  </a:extLst>
                </a:gridCol>
                <a:gridCol w="1013025">
                  <a:extLst>
                    <a:ext uri="{9D8B030D-6E8A-4147-A177-3AD203B41FA5}">
                      <a16:colId xmlns:a16="http://schemas.microsoft.com/office/drawing/2014/main" val="20004"/>
                    </a:ext>
                  </a:extLst>
                </a:gridCol>
                <a:gridCol w="1002015">
                  <a:extLst>
                    <a:ext uri="{9D8B030D-6E8A-4147-A177-3AD203B41FA5}">
                      <a16:colId xmlns:a16="http://schemas.microsoft.com/office/drawing/2014/main" val="20005"/>
                    </a:ext>
                  </a:extLst>
                </a:gridCol>
                <a:gridCol w="1321249">
                  <a:extLst>
                    <a:ext uri="{9D8B030D-6E8A-4147-A177-3AD203B41FA5}">
                      <a16:colId xmlns:a16="http://schemas.microsoft.com/office/drawing/2014/main" val="20006"/>
                    </a:ext>
                  </a:extLst>
                </a:gridCol>
              </a:tblGrid>
              <a:tr h="315717">
                <a:tc gridSpan="7">
                  <a:txBody>
                    <a:bodyPr/>
                    <a:lstStyle/>
                    <a:p>
                      <a:pPr algn="ctr" fontAlgn="b"/>
                      <a:r>
                        <a:rPr lang="en-US" sz="1800" u="none" strike="noStrike" dirty="0">
                          <a:solidFill>
                            <a:schemeClr val="tx1"/>
                          </a:solidFill>
                          <a:effectLst/>
                        </a:rPr>
                        <a:t>Based On Consultant Study</a:t>
                      </a:r>
                      <a:endParaRPr lang="en-US" sz="1800" b="1" i="0" u="none" strike="noStrike" dirty="0">
                        <a:solidFill>
                          <a:schemeClr val="tx1"/>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87469">
                <a:tc>
                  <a:txBody>
                    <a:bodyPr/>
                    <a:lstStyle/>
                    <a:p>
                      <a:pPr lvl="0" algn="l" fontAlgn="ctr"/>
                      <a:r>
                        <a:rPr lang="en-US" sz="1400" b="1" u="none" strike="noStrike" dirty="0">
                          <a:solidFill>
                            <a:schemeClr val="tx1"/>
                          </a:solidFill>
                          <a:effectLst/>
                        </a:rPr>
                        <a:t>Assessment             Lot Sq. Ft.  </a:t>
                      </a:r>
                    </a:p>
                    <a:p>
                      <a:pPr lvl="0" algn="l" fontAlgn="ctr"/>
                      <a:r>
                        <a:rPr lang="en-US" sz="1400" b="1" u="none" strike="noStrike" dirty="0">
                          <a:solidFill>
                            <a:schemeClr val="tx1"/>
                          </a:solidFill>
                          <a:effectLst/>
                        </a:rPr>
                        <a:t>                                  Range                                                                                                                                                                                                           </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Number of Units in Range</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Solid Waste   Cost                Per Unit</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Bulk Waste    Cost              Per Unit</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Total Proposed Rates      FY 23/24</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Total Assessed Rates      FY 22/23</a:t>
                      </a:r>
                      <a:endParaRPr lang="en-US" sz="1400" b="1" i="0" u="none" strike="noStrike" dirty="0">
                        <a:solidFill>
                          <a:schemeClr val="tx1"/>
                        </a:solidFill>
                        <a:effectLst/>
                        <a:latin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ctr"/>
                      <a:r>
                        <a:rPr lang="en-US" sz="1400" b="1" u="none" strike="noStrike" dirty="0">
                          <a:solidFill>
                            <a:schemeClr val="tx1"/>
                          </a:solidFill>
                          <a:effectLst/>
                        </a:rPr>
                        <a:t>Difference:   Increase </a:t>
                      </a:r>
                      <a:r>
                        <a:rPr lang="en-US" sz="1400" u="none" strike="noStrike" kern="1200" baseline="0" dirty="0">
                          <a:ln w="1270" cmpd="sng">
                            <a:noFill/>
                          </a:ln>
                          <a:solidFill>
                            <a:srgbClr val="FF0000"/>
                          </a:solidFill>
                          <a:effectLst>
                            <a:glow rad="63500">
                              <a:schemeClr val="accent2">
                                <a:lumMod val="20000"/>
                                <a:lumOff val="80000"/>
                                <a:alpha val="40000"/>
                              </a:schemeClr>
                            </a:glow>
                          </a:effectLst>
                          <a:latin typeface="+mn-lt"/>
                          <a:ea typeface="+mn-ea"/>
                          <a:cs typeface="+mn-cs"/>
                        </a:rPr>
                        <a:t>(Decrease)</a:t>
                      </a:r>
                    </a:p>
                    <a:p>
                      <a:pPr algn="ctr" fontAlgn="ctr"/>
                      <a:endParaRPr lang="en-US" sz="1400" b="1" u="none" strike="noStrike" dirty="0">
                        <a:solidFill>
                          <a:schemeClr val="tx1"/>
                        </a:solidFill>
                        <a:effectLs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1"/>
                  </a:ext>
                </a:extLst>
              </a:tr>
              <a:tr h="491115">
                <a:tc>
                  <a:txBody>
                    <a:bodyPr/>
                    <a:lstStyle/>
                    <a:p>
                      <a:pPr marL="0" algn="l" defTabSz="457200" rtl="0" eaLnBrk="1" fontAlgn="b" latinLnBrk="0" hangingPunct="1"/>
                      <a:r>
                        <a:rPr lang="en-US" sz="1400" u="none" strike="noStrike" kern="1200" dirty="0">
                          <a:solidFill>
                            <a:schemeClr val="tx1"/>
                          </a:solidFill>
                          <a:effectLst/>
                          <a:latin typeface="+mj-lt"/>
                          <a:ea typeface="+mn-ea"/>
                          <a:cs typeface="+mn-cs"/>
                        </a:rPr>
                        <a:t>    A                   -          41,200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401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473.92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1,028.49 </a:t>
                      </a:r>
                      <a:endParaRPr lang="en-US" sz="1400" b="0" i="0" u="none" strike="noStrike" kern="1200" dirty="0">
                        <a:solidFill>
                          <a:schemeClr val="tx1"/>
                        </a:solidFill>
                        <a:effectLst/>
                        <a:latin typeface="Calibri" panose="020F0502020204030204" pitchFamily="34"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962.48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66.01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91115">
                <a:tc>
                  <a:txBody>
                    <a:bodyPr/>
                    <a:lstStyle/>
                    <a:p>
                      <a:pPr algn="l" fontAlgn="b"/>
                      <a:r>
                        <a:rPr lang="en-US" sz="1400" u="none" strike="noStrike" dirty="0">
                          <a:solidFill>
                            <a:schemeClr val="tx1"/>
                          </a:solidFill>
                          <a:effectLst/>
                          <a:latin typeface="+mj-lt"/>
                        </a:rPr>
                        <a:t>    B               41,201     46,999</a:t>
                      </a:r>
                      <a:endParaRPr lang="en-US"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465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490.43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1,045.00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1,012.72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32.28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491115">
                <a:tc>
                  <a:txBody>
                    <a:bodyPr/>
                    <a:lstStyle/>
                    <a:p>
                      <a:pPr algn="l" fontAlgn="b"/>
                      <a:r>
                        <a:rPr lang="en-US" sz="1400" u="none" strike="noStrike" dirty="0">
                          <a:solidFill>
                            <a:schemeClr val="tx1"/>
                          </a:solidFill>
                          <a:effectLst/>
                          <a:latin typeface="+mj-lt"/>
                        </a:rPr>
                        <a:t>    C               47,000     62,999</a:t>
                      </a:r>
                      <a:endParaRPr lang="en-US"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405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656.93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1,211.50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1,125.43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86.07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26079">
                <a:tc>
                  <a:txBody>
                    <a:bodyPr/>
                    <a:lstStyle/>
                    <a:p>
                      <a:pPr algn="l" fontAlgn="b"/>
                      <a:r>
                        <a:rPr lang="en-US" sz="1400" u="none" strike="noStrike" dirty="0">
                          <a:solidFill>
                            <a:schemeClr val="tx1"/>
                          </a:solidFill>
                          <a:effectLst/>
                          <a:latin typeface="+mj-lt"/>
                        </a:rPr>
                        <a:t>    D               63,000     95,999</a:t>
                      </a:r>
                      <a:endParaRPr lang="en-US"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450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675.70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1,230.27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1,144.83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85.44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491115">
                <a:tc>
                  <a:txBody>
                    <a:bodyPr/>
                    <a:lstStyle/>
                    <a:p>
                      <a:pPr algn="l" fontAlgn="b"/>
                      <a:r>
                        <a:rPr lang="en-US" sz="1400" u="none" strike="noStrike" dirty="0">
                          <a:solidFill>
                            <a:schemeClr val="tx1"/>
                          </a:solidFill>
                          <a:effectLst/>
                          <a:latin typeface="+mj-lt"/>
                        </a:rPr>
                        <a:t>    E                96,000     106,999</a:t>
                      </a:r>
                      <a:endParaRPr lang="en-US"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440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777.44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1,332.01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1,239.07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chemeClr val="tx1"/>
                          </a:solidFill>
                          <a:effectLst/>
                          <a:latin typeface="Calibri" panose="020F0502020204030204" pitchFamily="34" charset="0"/>
                        </a:rPr>
                        <a:t> $    92.94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91115">
                <a:tc>
                  <a:txBody>
                    <a:bodyPr/>
                    <a:lstStyle/>
                    <a:p>
                      <a:pPr algn="l" fontAlgn="b"/>
                      <a:r>
                        <a:rPr lang="en-US" sz="1400" u="none" strike="noStrike" dirty="0">
                          <a:solidFill>
                            <a:schemeClr val="tx1"/>
                          </a:solidFill>
                          <a:effectLst/>
                          <a:latin typeface="+mj-lt"/>
                        </a:rPr>
                        <a:t>    F              107,000    &gt;107,000</a:t>
                      </a:r>
                      <a:endParaRPr lang="en-US"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391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554.57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972.07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1,526.64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1,414.97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400" b="0" i="0" u="none" strike="noStrike" dirty="0">
                          <a:solidFill>
                            <a:schemeClr val="tx1"/>
                          </a:solidFill>
                          <a:effectLst/>
                          <a:latin typeface="Calibri" panose="020F0502020204030204" pitchFamily="34" charset="0"/>
                        </a:rPr>
                        <a:t> $  111.68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bl>
          </a:graphicData>
        </a:graphic>
      </p:graphicFrame>
      <p:cxnSp>
        <p:nvCxnSpPr>
          <p:cNvPr id="5" name="Straight Connector 4">
            <a:extLst>
              <a:ext uri="{FF2B5EF4-FFF2-40B4-BE49-F238E27FC236}">
                <a16:creationId xmlns:a16="http://schemas.microsoft.com/office/drawing/2014/main" id="{5C107B8B-2CB9-498F-8A82-4F825671645F}"/>
              </a:ext>
            </a:extLst>
          </p:cNvPr>
          <p:cNvCxnSpPr>
            <a:cxnSpLocks/>
          </p:cNvCxnSpPr>
          <p:nvPr/>
        </p:nvCxnSpPr>
        <p:spPr>
          <a:xfrm>
            <a:off x="1328787" y="1965960"/>
            <a:ext cx="0" cy="4075402"/>
          </a:xfrm>
          <a:prstGeom prst="line">
            <a:avLst/>
          </a:prstGeom>
          <a:ln w="19050"/>
        </p:spPr>
        <p:style>
          <a:lnRef idx="1">
            <a:schemeClr val="dk1"/>
          </a:lnRef>
          <a:fillRef idx="0">
            <a:schemeClr val="dk1"/>
          </a:fillRef>
          <a:effectRef idx="0">
            <a:schemeClr val="dk1"/>
          </a:effectRef>
          <a:fontRef idx="minor">
            <a:schemeClr val="tx1"/>
          </a:fontRef>
        </p:style>
      </p:cxnSp>
      <p:sp>
        <p:nvSpPr>
          <p:cNvPr id="6" name="Slide Number Placeholder 3">
            <a:extLst>
              <a:ext uri="{FF2B5EF4-FFF2-40B4-BE49-F238E27FC236}">
                <a16:creationId xmlns:a16="http://schemas.microsoft.com/office/drawing/2014/main" id="{396E6C69-6FAD-4275-A03F-32ED4D68BC52}"/>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21</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0478" y="2720340"/>
            <a:ext cx="5829300" cy="780602"/>
          </a:xfrm>
        </p:spPr>
        <p:txBody>
          <a:bodyPr rtlCol="0">
            <a:normAutofit/>
          </a:bodyPr>
          <a:lstStyle/>
          <a:p>
            <a:pPr algn="l">
              <a:defRPr/>
            </a:pPr>
            <a:r>
              <a:rPr lang="en-US" sz="4000" b="1" dirty="0">
                <a:solidFill>
                  <a:schemeClr val="tx1"/>
                </a:solidFill>
              </a:rPr>
              <a:t>Rate Setting Recap:</a:t>
            </a:r>
            <a:r>
              <a:rPr lang="en-US" sz="4000" dirty="0">
                <a:solidFill>
                  <a:schemeClr val="tx1"/>
                </a:solidFill>
              </a:rPr>
              <a:t> </a:t>
            </a:r>
          </a:p>
        </p:txBody>
      </p:sp>
      <p:sp>
        <p:nvSpPr>
          <p:cNvPr id="30723" name="Subtitle 4"/>
          <p:cNvSpPr>
            <a:spLocks noGrp="1"/>
          </p:cNvSpPr>
          <p:nvPr>
            <p:ph type="subTitle" idx="1"/>
          </p:nvPr>
        </p:nvSpPr>
        <p:spPr>
          <a:xfrm>
            <a:off x="764606" y="3649126"/>
            <a:ext cx="8722895" cy="1512213"/>
          </a:xfrm>
        </p:spPr>
        <p:txBody>
          <a:bodyPr rtlCol="0">
            <a:normAutofit lnSpcReduction="10000"/>
          </a:bodyPr>
          <a:lstStyle/>
          <a:p>
            <a:pPr>
              <a:defRPr/>
            </a:pPr>
            <a:endParaRPr lang="en-US" altLang="en-US" sz="1500" dirty="0">
              <a:solidFill>
                <a:schemeClr val="accent3">
                  <a:lumMod val="50000"/>
                </a:schemeClr>
              </a:solidFill>
            </a:endParaRPr>
          </a:p>
          <a:p>
            <a:pPr algn="l">
              <a:defRPr/>
            </a:pPr>
            <a:r>
              <a:rPr lang="en-US" altLang="en-US" sz="2400" dirty="0">
                <a:solidFill>
                  <a:schemeClr val="tx1"/>
                </a:solidFill>
              </a:rPr>
              <a:t>It is our recommendation that the Town Council adopts the resolutions presented tonight </a:t>
            </a:r>
            <a:r>
              <a:rPr lang="en-US" altLang="en-US" sz="2400" u="sng" dirty="0">
                <a:solidFill>
                  <a:schemeClr val="tx1"/>
                </a:solidFill>
              </a:rPr>
              <a:t>setting the rate maximums (not to exceed)</a:t>
            </a:r>
            <a:r>
              <a:rPr lang="en-US" altLang="en-US" sz="2400" dirty="0">
                <a:solidFill>
                  <a:schemeClr val="tx1"/>
                </a:solidFill>
              </a:rPr>
              <a:t> as provided.</a:t>
            </a:r>
          </a:p>
          <a:p>
            <a:pPr>
              <a:defRPr/>
            </a:pPr>
            <a:endParaRPr lang="en-US" altLang="en-US" sz="1600" dirty="0">
              <a:solidFill>
                <a:schemeClr val="tx1"/>
              </a:solidFill>
            </a:endParaRPr>
          </a:p>
          <a:p>
            <a:pPr>
              <a:defRPr/>
            </a:pPr>
            <a:endParaRPr lang="en-US" altLang="en-US" sz="1500" b="1" dirty="0">
              <a:solidFill>
                <a:schemeClr val="tx1"/>
              </a:solidFill>
            </a:endParaRPr>
          </a:p>
        </p:txBody>
      </p:sp>
      <p:pic>
        <p:nvPicPr>
          <p:cNvPr id="5" name="Picture 3" descr="logo"/>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0604464">
            <a:off x="3416596" y="594089"/>
            <a:ext cx="1355756" cy="1630209"/>
          </a:xfrm>
          <a:prstGeom prst="rect">
            <a:avLst/>
          </a:prstGeom>
          <a:noFill/>
          <a:ln>
            <a:noFill/>
          </a:ln>
          <a:effectLst/>
          <a:extLst>
            <a:ext uri="{909E8E84-426E-40DD-AFC4-6F175D3DCCD1}">
              <a14:hiddenFill xmlns:a14="http://schemas.microsoft.com/office/drawing/2010/main">
                <a:solidFill>
                  <a:srgbClr val="EBD799"/>
                </a:solidFill>
              </a14:hiddenFill>
            </a:ext>
            <a:ext uri="{91240B29-F687-4F45-9708-019B960494DF}">
              <a14:hiddenLine xmlns:a14="http://schemas.microsoft.com/office/drawing/2010/main" w="9525" algn="in">
                <a:solidFill>
                  <a:srgbClr val="EBD799"/>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7" name="Slide Number Placeholder 3">
            <a:extLst>
              <a:ext uri="{FF2B5EF4-FFF2-40B4-BE49-F238E27FC236}">
                <a16:creationId xmlns:a16="http://schemas.microsoft.com/office/drawing/2014/main" id="{2584C151-1830-4FC6-B8C6-55625AD66EF8}"/>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22</a:t>
            </a:fld>
            <a:endParaRPr lang="en-US"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597" y="590310"/>
            <a:ext cx="9285432" cy="995868"/>
          </a:xfrm>
        </p:spPr>
        <p:txBody>
          <a:bodyPr>
            <a:normAutofit fontScale="90000"/>
          </a:bodyPr>
          <a:lstStyle/>
          <a:p>
            <a:pPr algn="ctr"/>
            <a:r>
              <a:rPr lang="en-US" sz="3000" dirty="0">
                <a:solidFill>
                  <a:schemeClr val="tx1"/>
                </a:solidFill>
              </a:rPr>
              <a:t>Summary </a:t>
            </a:r>
            <a:br>
              <a:rPr lang="en-US" sz="1800" dirty="0">
                <a:solidFill>
                  <a:schemeClr val="tx1"/>
                </a:solidFill>
              </a:rPr>
            </a:br>
            <a:r>
              <a:rPr lang="en-US" sz="1000" dirty="0">
                <a:solidFill>
                  <a:schemeClr val="tx1"/>
                </a:solidFill>
              </a:rPr>
              <a:t>  </a:t>
            </a:r>
            <a:br>
              <a:rPr lang="en-US" sz="1800" dirty="0">
                <a:solidFill>
                  <a:schemeClr val="tx1"/>
                </a:solidFill>
              </a:rPr>
            </a:br>
            <a:r>
              <a:rPr lang="en-US" sz="2200" b="1" dirty="0">
                <a:solidFill>
                  <a:schemeClr val="tx1"/>
                </a:solidFill>
              </a:rPr>
              <a:t>FY 2023/2024 Proposed Rates and Fees Compared to FY 2022/2023</a:t>
            </a:r>
          </a:p>
        </p:txBody>
      </p:sp>
      <p:sp>
        <p:nvSpPr>
          <p:cNvPr id="3" name="Text Placeholder 2"/>
          <p:cNvSpPr>
            <a:spLocks noGrp="1"/>
          </p:cNvSpPr>
          <p:nvPr>
            <p:ph type="body" idx="1"/>
          </p:nvPr>
        </p:nvSpPr>
        <p:spPr>
          <a:xfrm>
            <a:off x="545731" y="1586594"/>
            <a:ext cx="3738178" cy="897686"/>
          </a:xfrm>
        </p:spPr>
        <p:txBody>
          <a:bodyPr/>
          <a:lstStyle/>
          <a:p>
            <a:r>
              <a:rPr lang="en-US" b="1" u="sng" dirty="0">
                <a:solidFill>
                  <a:schemeClr val="tx1"/>
                </a:solidFill>
              </a:rPr>
              <a:t>Adopted</a:t>
            </a:r>
            <a:r>
              <a:rPr lang="en-US" b="1" dirty="0">
                <a:solidFill>
                  <a:schemeClr val="tx1"/>
                </a:solidFill>
              </a:rPr>
              <a:t> FY 2022/2023: Rate/Fee</a:t>
            </a:r>
          </a:p>
        </p:txBody>
      </p:sp>
      <p:sp>
        <p:nvSpPr>
          <p:cNvPr id="5" name="Text Placeholder 4"/>
          <p:cNvSpPr>
            <a:spLocks noGrp="1"/>
          </p:cNvSpPr>
          <p:nvPr>
            <p:ph type="body" sz="quarter" idx="3"/>
          </p:nvPr>
        </p:nvSpPr>
        <p:spPr>
          <a:xfrm>
            <a:off x="5993129" y="1586178"/>
            <a:ext cx="3738177" cy="897686"/>
          </a:xfrm>
        </p:spPr>
        <p:txBody>
          <a:bodyPr/>
          <a:lstStyle/>
          <a:p>
            <a:r>
              <a:rPr lang="en-US" b="1" u="sng" dirty="0">
                <a:solidFill>
                  <a:schemeClr val="tx1"/>
                </a:solidFill>
              </a:rPr>
              <a:t>Proposed</a:t>
            </a:r>
            <a:r>
              <a:rPr lang="en-US" b="1" dirty="0">
                <a:solidFill>
                  <a:schemeClr val="tx1"/>
                </a:solidFill>
              </a:rPr>
              <a:t> FY 2023/2024: Rate/Fee </a:t>
            </a:r>
          </a:p>
        </p:txBody>
      </p:sp>
      <p:sp>
        <p:nvSpPr>
          <p:cNvPr id="7" name="Slide Number Placeholder 6">
            <a:extLst>
              <a:ext uri="{FF2B5EF4-FFF2-40B4-BE49-F238E27FC236}">
                <a16:creationId xmlns:a16="http://schemas.microsoft.com/office/drawing/2014/main" id="{12CAD87A-1A43-4379-B769-81E767B748C9}"/>
              </a:ext>
            </a:extLst>
          </p:cNvPr>
          <p:cNvSpPr>
            <a:spLocks noGrp="1"/>
          </p:cNvSpPr>
          <p:nvPr>
            <p:ph type="sldNum" sz="quarter" idx="12"/>
          </p:nvPr>
        </p:nvSpPr>
        <p:spPr>
          <a:xfrm>
            <a:off x="10856192" y="6177839"/>
            <a:ext cx="683339" cy="365125"/>
          </a:xfrm>
        </p:spPr>
        <p:txBody>
          <a:bodyPr/>
          <a:lstStyle/>
          <a:p>
            <a:pPr>
              <a:defRPr/>
            </a:pPr>
            <a:fld id="{059B6ACE-9CA3-4D34-B127-1E451B1C33CF}" type="slidenum">
              <a:rPr lang="en-US" sz="1600" b="1" smtClean="0">
                <a:solidFill>
                  <a:schemeClr val="bg1"/>
                </a:solidFill>
              </a:rPr>
              <a:pPr>
                <a:defRPr/>
              </a:pPr>
              <a:t>3</a:t>
            </a:fld>
            <a:endParaRPr lang="en-US" sz="1600" b="1" dirty="0">
              <a:solidFill>
                <a:schemeClr val="bg1"/>
              </a:solidFill>
            </a:endParaRPr>
          </a:p>
        </p:txBody>
      </p:sp>
      <p:sp>
        <p:nvSpPr>
          <p:cNvPr id="8" name="Rectangle 7">
            <a:extLst>
              <a:ext uri="{FF2B5EF4-FFF2-40B4-BE49-F238E27FC236}">
                <a16:creationId xmlns:a16="http://schemas.microsoft.com/office/drawing/2014/main" id="{BA6D9634-6C37-438A-98DE-F2E13D88B209}"/>
              </a:ext>
            </a:extLst>
          </p:cNvPr>
          <p:cNvSpPr/>
          <p:nvPr/>
        </p:nvSpPr>
        <p:spPr>
          <a:xfrm>
            <a:off x="488581" y="2538376"/>
            <a:ext cx="5407673" cy="3402470"/>
          </a:xfrm>
          <a:prstGeom prst="rect">
            <a:avLst/>
          </a:prstGeom>
        </p:spPr>
        <p:txBody>
          <a:bodyPr wrap="square">
            <a:spAutoFit/>
          </a:bodyPr>
          <a:lstStyle/>
          <a:p>
            <a:pPr marL="285750" indent="-285750">
              <a:lnSpc>
                <a:spcPct val="120000"/>
              </a:lnSpc>
              <a:spcBef>
                <a:spcPts val="0"/>
              </a:spcBef>
              <a:buClr>
                <a:schemeClr val="accent1"/>
              </a:buClr>
              <a:buFont typeface="Wingdings" panose="05000000000000000000" pitchFamily="2" charset="2"/>
              <a:buChar char="Ø"/>
            </a:pPr>
            <a:r>
              <a:rPr lang="en-US" dirty="0"/>
              <a:t>Operating Millage: 3.9000 mills</a:t>
            </a:r>
          </a:p>
          <a:p>
            <a:pPr>
              <a:lnSpc>
                <a:spcPct val="110000"/>
              </a:lnSpc>
              <a:spcBef>
                <a:spcPts val="0"/>
              </a:spcBef>
              <a:buClr>
                <a:schemeClr val="accent1"/>
              </a:buClr>
            </a:pPr>
            <a:r>
              <a:rPr lang="en-US" dirty="0"/>
              <a:t>    (Net decrease of 0.3500  to total millage</a:t>
            </a:r>
          </a:p>
          <a:p>
            <a:pPr>
              <a:lnSpc>
                <a:spcPct val="110000"/>
              </a:lnSpc>
              <a:spcBef>
                <a:spcPts val="0"/>
              </a:spcBef>
              <a:buClr>
                <a:schemeClr val="accent1"/>
              </a:buClr>
            </a:pPr>
            <a:r>
              <a:rPr lang="en-US" dirty="0"/>
              <a:t>     - From 4.2500 to 3.900)</a:t>
            </a:r>
          </a:p>
          <a:p>
            <a:pPr marL="285750" indent="-285750">
              <a:lnSpc>
                <a:spcPct val="110000"/>
              </a:lnSpc>
              <a:spcBef>
                <a:spcPts val="0"/>
              </a:spcBef>
              <a:buClr>
                <a:schemeClr val="accent1"/>
              </a:buClr>
              <a:buFont typeface="Wingdings" panose="05000000000000000000" pitchFamily="2" charset="2"/>
              <a:buChar char="Ø"/>
            </a:pPr>
            <a:endParaRPr lang="en-US" sz="900" dirty="0"/>
          </a:p>
          <a:p>
            <a:pPr marL="285750" indent="-285750">
              <a:buClr>
                <a:schemeClr val="accent1"/>
              </a:buClr>
              <a:buFont typeface="Wingdings" panose="05000000000000000000" pitchFamily="2" charset="2"/>
              <a:buChar char="Ø"/>
            </a:pPr>
            <a:r>
              <a:rPr lang="en-US" dirty="0"/>
              <a:t>Fire Assessment: $74.44 increase </a:t>
            </a:r>
          </a:p>
          <a:p>
            <a:pPr>
              <a:buClr>
                <a:schemeClr val="accent1"/>
              </a:buClr>
            </a:pPr>
            <a:r>
              <a:rPr lang="en-US" dirty="0">
                <a:solidFill>
                  <a:srgbClr val="FF0000"/>
                </a:solidFill>
              </a:rPr>
              <a:t>    </a:t>
            </a:r>
            <a:r>
              <a:rPr lang="en-US" dirty="0"/>
              <a:t>(approximately 10%</a:t>
            </a:r>
            <a:r>
              <a:rPr lang="en-US" dirty="0">
                <a:solidFill>
                  <a:srgbClr val="FF0000"/>
                </a:solidFill>
              </a:rPr>
              <a:t> </a:t>
            </a:r>
            <a:r>
              <a:rPr lang="en-US" dirty="0"/>
              <a:t>per residential </a:t>
            </a:r>
          </a:p>
          <a:p>
            <a:pPr>
              <a:buClr>
                <a:schemeClr val="accent1"/>
              </a:buClr>
            </a:pPr>
            <a:r>
              <a:rPr lang="en-US" dirty="0"/>
              <a:t>    dwelling unit) from FY 2022</a:t>
            </a:r>
          </a:p>
          <a:p>
            <a:pPr marL="285750" indent="-285750">
              <a:buClr>
                <a:schemeClr val="accent1"/>
              </a:buClr>
              <a:buFont typeface="Wingdings" panose="05000000000000000000" pitchFamily="2" charset="2"/>
              <a:buChar char="Ø"/>
            </a:pPr>
            <a:endParaRPr lang="en-US" dirty="0"/>
          </a:p>
          <a:p>
            <a:pPr marL="285750" indent="-285750">
              <a:buClr>
                <a:schemeClr val="accent1"/>
              </a:buClr>
              <a:buFont typeface="Wingdings" panose="05000000000000000000" pitchFamily="2" charset="2"/>
              <a:buChar char="Ø"/>
            </a:pPr>
            <a:r>
              <a:rPr lang="en-US" dirty="0"/>
              <a:t>Solid Waste: $430.09 average increase per parcel lot size (overall average increase of approx. 60% throughout all residential parcel lot sizes)</a:t>
            </a:r>
          </a:p>
        </p:txBody>
      </p:sp>
      <p:sp>
        <p:nvSpPr>
          <p:cNvPr id="9" name="Rectangle 8">
            <a:extLst>
              <a:ext uri="{FF2B5EF4-FFF2-40B4-BE49-F238E27FC236}">
                <a16:creationId xmlns:a16="http://schemas.microsoft.com/office/drawing/2014/main" id="{9CAB3E0E-ACC3-4D8E-A8A6-071DA31D5820}"/>
              </a:ext>
            </a:extLst>
          </p:cNvPr>
          <p:cNvSpPr/>
          <p:nvPr/>
        </p:nvSpPr>
        <p:spPr>
          <a:xfrm>
            <a:off x="5896254" y="2530423"/>
            <a:ext cx="4857067" cy="3409395"/>
          </a:xfrm>
          <a:prstGeom prst="rect">
            <a:avLst/>
          </a:prstGeom>
        </p:spPr>
        <p:txBody>
          <a:bodyPr wrap="square">
            <a:spAutoFit/>
          </a:bodyPr>
          <a:lstStyle/>
          <a:p>
            <a:pPr marL="285750" indent="-285750">
              <a:lnSpc>
                <a:spcPct val="110000"/>
              </a:lnSpc>
              <a:spcBef>
                <a:spcPts val="0"/>
              </a:spcBef>
              <a:buClr>
                <a:schemeClr val="accent1"/>
              </a:buClr>
              <a:buFont typeface="Wingdings" panose="05000000000000000000" pitchFamily="2" charset="2"/>
              <a:buChar char="Ø"/>
            </a:pPr>
            <a:r>
              <a:rPr lang="en-US" dirty="0"/>
              <a:t>Operating Millage:  3.9000 mills</a:t>
            </a:r>
          </a:p>
          <a:p>
            <a:pPr>
              <a:lnSpc>
                <a:spcPct val="110000"/>
              </a:lnSpc>
              <a:spcBef>
                <a:spcPts val="0"/>
              </a:spcBef>
              <a:buClr>
                <a:schemeClr val="accent1"/>
              </a:buClr>
            </a:pPr>
            <a:r>
              <a:rPr lang="en-US" dirty="0"/>
              <a:t>    (No change to total millage rate)</a:t>
            </a:r>
          </a:p>
          <a:p>
            <a:pPr>
              <a:lnSpc>
                <a:spcPct val="110000"/>
              </a:lnSpc>
              <a:spcBef>
                <a:spcPts val="0"/>
              </a:spcBef>
              <a:buClr>
                <a:schemeClr val="accent1"/>
              </a:buClr>
            </a:pPr>
            <a:endParaRPr lang="en-US" dirty="0"/>
          </a:p>
          <a:p>
            <a:pPr>
              <a:lnSpc>
                <a:spcPct val="110000"/>
              </a:lnSpc>
              <a:spcBef>
                <a:spcPts val="0"/>
              </a:spcBef>
              <a:buClr>
                <a:schemeClr val="accent1"/>
              </a:buClr>
            </a:pPr>
            <a:endParaRPr lang="en-US" sz="900" dirty="0"/>
          </a:p>
          <a:p>
            <a:pPr marL="285750" indent="-285750">
              <a:buClr>
                <a:schemeClr val="accent1"/>
              </a:buClr>
              <a:buFont typeface="Wingdings" panose="05000000000000000000" pitchFamily="2" charset="2"/>
              <a:buChar char="Ø"/>
            </a:pPr>
            <a:r>
              <a:rPr lang="en-US" dirty="0"/>
              <a:t>Fire Assessment: $5.81 decrease </a:t>
            </a:r>
          </a:p>
          <a:p>
            <a:pPr>
              <a:buClr>
                <a:schemeClr val="accent1"/>
              </a:buClr>
            </a:pPr>
            <a:r>
              <a:rPr lang="en-US" dirty="0"/>
              <a:t>    (approximately 1% per residential </a:t>
            </a:r>
          </a:p>
          <a:p>
            <a:pPr>
              <a:buClr>
                <a:schemeClr val="accent1"/>
              </a:buClr>
            </a:pPr>
            <a:r>
              <a:rPr lang="en-US" dirty="0"/>
              <a:t>    dwelling unit) from FY 2023</a:t>
            </a:r>
          </a:p>
          <a:p>
            <a:pPr marL="171450" indent="-171450">
              <a:buClr>
                <a:schemeClr val="accent1"/>
              </a:buClr>
              <a:buFont typeface="Wingdings" panose="05000000000000000000" pitchFamily="2" charset="2"/>
              <a:buChar char="Ø"/>
            </a:pPr>
            <a:endParaRPr lang="en-US" sz="675" dirty="0"/>
          </a:p>
          <a:p>
            <a:pPr marL="171450" indent="-171450">
              <a:buClr>
                <a:schemeClr val="accent1"/>
              </a:buClr>
              <a:buFont typeface="Wingdings" panose="05000000000000000000" pitchFamily="2" charset="2"/>
              <a:buChar char="Ø"/>
            </a:pPr>
            <a:endParaRPr lang="en-US" sz="675" dirty="0"/>
          </a:p>
          <a:p>
            <a:pPr marL="171450" indent="-171450">
              <a:buClr>
                <a:schemeClr val="accent1"/>
              </a:buClr>
              <a:buFont typeface="Wingdings" panose="05000000000000000000" pitchFamily="2" charset="2"/>
              <a:buChar char="Ø"/>
            </a:pPr>
            <a:endParaRPr lang="en-US" sz="675" dirty="0"/>
          </a:p>
          <a:p>
            <a:pPr marL="285750" indent="-285750">
              <a:buClr>
                <a:schemeClr val="accent1"/>
              </a:buClr>
              <a:buFont typeface="Wingdings" panose="05000000000000000000" pitchFamily="2" charset="2"/>
              <a:buChar char="Ø"/>
            </a:pPr>
            <a:r>
              <a:rPr lang="en-US" dirty="0"/>
              <a:t>Solid Waste: $79.07 average increase per parcel lot size (overall average increase of approx. 6.8% throughout all residential parcel lot sizes)</a:t>
            </a:r>
          </a:p>
        </p:txBody>
      </p:sp>
    </p:spTree>
    <p:extLst>
      <p:ext uri="{BB962C8B-B14F-4D97-AF65-F5344CB8AC3E}">
        <p14:creationId xmlns:p14="http://schemas.microsoft.com/office/powerpoint/2010/main" val="3223982116"/>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829294" y="512475"/>
            <a:ext cx="8741591" cy="797719"/>
          </a:xfrm>
        </p:spPr>
        <p:txBody>
          <a:bodyPr/>
          <a:lstStyle/>
          <a:p>
            <a:pPr algn="ctr" eaLnBrk="1" hangingPunct="1"/>
            <a:r>
              <a:rPr lang="en-US" altLang="en-US" sz="3000" dirty="0">
                <a:solidFill>
                  <a:schemeClr val="tx1"/>
                </a:solidFill>
              </a:rPr>
              <a:t>Ad valorem (Property Tax) Introduction</a:t>
            </a:r>
          </a:p>
        </p:txBody>
      </p:sp>
      <p:sp>
        <p:nvSpPr>
          <p:cNvPr id="4" name="Slide Number Placeholder 3">
            <a:extLst>
              <a:ext uri="{FF2B5EF4-FFF2-40B4-BE49-F238E27FC236}">
                <a16:creationId xmlns:a16="http://schemas.microsoft.com/office/drawing/2014/main" id="{4AD6D481-0A44-4B7C-AE29-14D35649C4DC}"/>
              </a:ext>
            </a:extLst>
          </p:cNvPr>
          <p:cNvSpPr>
            <a:spLocks noGrp="1"/>
          </p:cNvSpPr>
          <p:nvPr>
            <p:ph type="sldNum" sz="quarter" idx="12"/>
          </p:nvPr>
        </p:nvSpPr>
        <p:spPr>
          <a:xfrm>
            <a:off x="10869839" y="6191487"/>
            <a:ext cx="683339" cy="365125"/>
          </a:xfrm>
        </p:spPr>
        <p:txBody>
          <a:bodyPr/>
          <a:lstStyle/>
          <a:p>
            <a:pPr>
              <a:defRPr/>
            </a:pPr>
            <a:fld id="{1109A203-8B0C-4215-A769-C6CE2333761D}" type="slidenum">
              <a:rPr lang="en-US" sz="1600" b="1" smtClean="0">
                <a:solidFill>
                  <a:schemeClr val="bg1"/>
                </a:solidFill>
              </a:rPr>
              <a:pPr>
                <a:defRPr/>
              </a:pPr>
              <a:t>4</a:t>
            </a:fld>
            <a:endParaRPr lang="en-US" sz="1600" b="1" dirty="0">
              <a:solidFill>
                <a:schemeClr val="bg1"/>
              </a:solidFill>
            </a:endParaRPr>
          </a:p>
        </p:txBody>
      </p:sp>
      <p:sp>
        <p:nvSpPr>
          <p:cNvPr id="2" name="TextBox 1"/>
          <p:cNvSpPr txBox="1"/>
          <p:nvPr/>
        </p:nvSpPr>
        <p:spPr>
          <a:xfrm>
            <a:off x="829294" y="2526995"/>
            <a:ext cx="3642122" cy="1569917"/>
          </a:xfrm>
          <a:prstGeom prst="rect">
            <a:avLst/>
          </a:prstGeom>
          <a:noFill/>
        </p:spPr>
        <p:txBody>
          <a:bodyPr wrap="square" rtlCol="0">
            <a:spAutoFit/>
          </a:bodyPr>
          <a:lstStyle/>
          <a:p>
            <a:pPr algn="r"/>
            <a:r>
              <a:rPr lang="en-US" sz="3301" dirty="0"/>
              <a:t> </a:t>
            </a:r>
            <a:r>
              <a:rPr lang="en-US" sz="3000" dirty="0"/>
              <a:t>Assessed Valuation</a:t>
            </a:r>
          </a:p>
          <a:p>
            <a:pPr algn="r"/>
            <a:r>
              <a:rPr lang="en-US" sz="3000" u="sng" dirty="0"/>
              <a:t> -  Exemptions </a:t>
            </a:r>
          </a:p>
          <a:p>
            <a:pPr algn="r"/>
            <a:r>
              <a:rPr lang="en-US" sz="3000" dirty="0"/>
              <a:t>= Taxable Value</a:t>
            </a:r>
            <a:r>
              <a:rPr lang="en-US" sz="3301" dirty="0"/>
              <a:t> </a:t>
            </a:r>
          </a:p>
        </p:txBody>
      </p:sp>
      <p:sp>
        <p:nvSpPr>
          <p:cNvPr id="3" name="TextBox 2"/>
          <p:cNvSpPr txBox="1"/>
          <p:nvPr/>
        </p:nvSpPr>
        <p:spPr>
          <a:xfrm>
            <a:off x="829294" y="1403582"/>
            <a:ext cx="8741591" cy="923330"/>
          </a:xfrm>
          <a:prstGeom prst="rect">
            <a:avLst/>
          </a:prstGeom>
          <a:noFill/>
        </p:spPr>
        <p:txBody>
          <a:bodyPr wrap="square" rtlCol="0">
            <a:spAutoFit/>
          </a:bodyPr>
          <a:lstStyle/>
          <a:p>
            <a:r>
              <a:rPr lang="en-US" dirty="0"/>
              <a:t>Market Value is what someone would be willing to pay to purchase a property.  The Assessed Valuation, set by the Broward County Property Appraiser’s Office, is an estimate of what that number might be as of January 1 of each year.  </a:t>
            </a:r>
          </a:p>
        </p:txBody>
      </p:sp>
      <p:sp>
        <p:nvSpPr>
          <p:cNvPr id="6" name="TextBox 5"/>
          <p:cNvSpPr txBox="1"/>
          <p:nvPr/>
        </p:nvSpPr>
        <p:spPr>
          <a:xfrm>
            <a:off x="5417645" y="4432674"/>
            <a:ext cx="4153240" cy="1477328"/>
          </a:xfrm>
          <a:prstGeom prst="rect">
            <a:avLst/>
          </a:prstGeom>
          <a:noFill/>
        </p:spPr>
        <p:txBody>
          <a:bodyPr wrap="square" rtlCol="0">
            <a:spAutoFit/>
          </a:bodyPr>
          <a:lstStyle/>
          <a:p>
            <a:r>
              <a:rPr lang="en-US" sz="3000" dirty="0"/>
              <a:t>Taxable Value x </a:t>
            </a:r>
          </a:p>
          <a:p>
            <a:r>
              <a:rPr lang="en-US" sz="3000" u="sng" dirty="0"/>
              <a:t>Taxable Rate (Millage)</a:t>
            </a:r>
          </a:p>
          <a:p>
            <a:r>
              <a:rPr lang="en-US" sz="3000" dirty="0"/>
              <a:t>=  Tax Levy </a:t>
            </a:r>
          </a:p>
        </p:txBody>
      </p:sp>
      <p:sp>
        <p:nvSpPr>
          <p:cNvPr id="5" name="Arrow: Bent 4">
            <a:extLst>
              <a:ext uri="{FF2B5EF4-FFF2-40B4-BE49-F238E27FC236}">
                <a16:creationId xmlns:a16="http://schemas.microsoft.com/office/drawing/2014/main" id="{0E54DE6F-66CC-47FB-82A0-00BCCFE1409B}"/>
              </a:ext>
            </a:extLst>
          </p:cNvPr>
          <p:cNvSpPr/>
          <p:nvPr/>
        </p:nvSpPr>
        <p:spPr>
          <a:xfrm rot="5400000">
            <a:off x="5059853" y="3278667"/>
            <a:ext cx="715582" cy="163649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1758450" y="381000"/>
            <a:ext cx="770504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000" b="0" i="0" u="none" strike="noStrike" kern="1200" cap="none" spc="0" normalizeH="0" baseline="0" noProof="0" dirty="0">
                <a:ln>
                  <a:noFill/>
                </a:ln>
                <a:solidFill>
                  <a:srgbClr val="002060"/>
                </a:solidFill>
                <a:effectLst/>
                <a:uLnTx/>
                <a:uFillTx/>
                <a:latin typeface="Copperplate Gothic Bold" pitchFamily="34" charset="0"/>
                <a:ea typeface="+mn-ea"/>
                <a:cs typeface="Arial" panose="020B0604020202020204" pitchFamily="34" charset="0"/>
              </a:rPr>
              <a:t>Southwest Ranches Historic &amp;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000" b="0" i="0" u="none" strike="noStrike" kern="1200" cap="none" spc="0" normalizeH="0" baseline="0" noProof="0" dirty="0">
                <a:ln>
                  <a:noFill/>
                </a:ln>
                <a:solidFill>
                  <a:srgbClr val="002060"/>
                </a:solidFill>
                <a:effectLst/>
                <a:uLnTx/>
                <a:uFillTx/>
                <a:latin typeface="Copperplate Gothic Bold" pitchFamily="34" charset="0"/>
                <a:ea typeface="+mn-ea"/>
                <a:cs typeface="Arial" panose="020B0604020202020204" pitchFamily="34" charset="0"/>
              </a:rPr>
              <a:t>Proposed Total  Millage Rates</a:t>
            </a:r>
          </a:p>
        </p:txBody>
      </p:sp>
      <p:graphicFrame>
        <p:nvGraphicFramePr>
          <p:cNvPr id="3" name="Chart 6"/>
          <p:cNvGraphicFramePr>
            <a:graphicFrameLocks/>
          </p:cNvGraphicFramePr>
          <p:nvPr>
            <p:extLst>
              <p:ext uri="{D42A27DB-BD31-4B8C-83A1-F6EECF244321}">
                <p14:modId xmlns:p14="http://schemas.microsoft.com/office/powerpoint/2010/main" val="497469535"/>
              </p:ext>
            </p:extLst>
          </p:nvPr>
        </p:nvGraphicFramePr>
        <p:xfrm>
          <a:off x="720090" y="1657349"/>
          <a:ext cx="8940801" cy="385032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3">
            <a:extLst>
              <a:ext uri="{FF2B5EF4-FFF2-40B4-BE49-F238E27FC236}">
                <a16:creationId xmlns:a16="http://schemas.microsoft.com/office/drawing/2014/main" id="{B8D02CFD-DA55-42F8-AFAA-30EEBE1B22AD}"/>
              </a:ext>
            </a:extLst>
          </p:cNvPr>
          <p:cNvSpPr>
            <a:spLocks noGrp="1"/>
          </p:cNvSpPr>
          <p:nvPr>
            <p:ph type="sldNum" sz="quarter" idx="12"/>
          </p:nvPr>
        </p:nvSpPr>
        <p:spPr>
          <a:xfrm>
            <a:off x="10835549" y="6168627"/>
            <a:ext cx="683339" cy="365125"/>
          </a:xfrm>
        </p:spPr>
        <p:txBody>
          <a:bodyPr/>
          <a:lstStyle/>
          <a:p>
            <a:pPr>
              <a:defRPr/>
            </a:pPr>
            <a:fld id="{1109A203-8B0C-4215-A769-C6CE2333761D}" type="slidenum">
              <a:rPr lang="en-US" sz="1600" b="1" smtClean="0">
                <a:solidFill>
                  <a:schemeClr val="bg1"/>
                </a:solidFill>
              </a:rPr>
              <a:pPr>
                <a:defRPr/>
              </a:pPr>
              <a:t>5</a:t>
            </a:fld>
            <a:endParaRPr lang="en-US" sz="1600" b="1" dirty="0">
              <a:solidFill>
                <a:schemeClr val="bg1"/>
              </a:solidFill>
            </a:endParaRPr>
          </a:p>
        </p:txBody>
      </p:sp>
      <p:sp>
        <p:nvSpPr>
          <p:cNvPr id="2" name="TextBox 1">
            <a:extLst>
              <a:ext uri="{FF2B5EF4-FFF2-40B4-BE49-F238E27FC236}">
                <a16:creationId xmlns:a16="http://schemas.microsoft.com/office/drawing/2014/main" id="{8C17A36E-E7C9-4429-152C-BF9375D68A08}"/>
              </a:ext>
            </a:extLst>
          </p:cNvPr>
          <p:cNvSpPr txBox="1"/>
          <p:nvPr/>
        </p:nvSpPr>
        <p:spPr>
          <a:xfrm>
            <a:off x="2400300" y="2937510"/>
            <a:ext cx="269626" cy="369332"/>
          </a:xfrm>
          <a:prstGeom prst="rect">
            <a:avLst/>
          </a:prstGeom>
          <a:noFill/>
        </p:spPr>
        <p:txBody>
          <a:bodyPr wrap="none" rtlCol="0">
            <a:spAutoFit/>
          </a:bodyPr>
          <a:lstStyle/>
          <a:p>
            <a:r>
              <a:rPr lang="en-US" dirty="0"/>
              <a:t>*</a:t>
            </a:r>
          </a:p>
        </p:txBody>
      </p:sp>
      <p:sp>
        <p:nvSpPr>
          <p:cNvPr id="4" name="TextBox 3">
            <a:extLst>
              <a:ext uri="{FF2B5EF4-FFF2-40B4-BE49-F238E27FC236}">
                <a16:creationId xmlns:a16="http://schemas.microsoft.com/office/drawing/2014/main" id="{BB03B540-9D81-C59D-B825-D417F5F5E0C6}"/>
              </a:ext>
            </a:extLst>
          </p:cNvPr>
          <p:cNvSpPr txBox="1"/>
          <p:nvPr/>
        </p:nvSpPr>
        <p:spPr>
          <a:xfrm>
            <a:off x="3615690" y="2827020"/>
            <a:ext cx="269626" cy="369332"/>
          </a:xfrm>
          <a:prstGeom prst="rect">
            <a:avLst/>
          </a:prstGeom>
          <a:noFill/>
        </p:spPr>
        <p:txBody>
          <a:bodyPr wrap="none" rtlCol="0">
            <a:spAutoFit/>
          </a:bodyPr>
          <a:lstStyle/>
          <a:p>
            <a:r>
              <a:rPr lang="en-US" dirty="0"/>
              <a:t>*</a:t>
            </a:r>
          </a:p>
        </p:txBody>
      </p:sp>
      <p:sp>
        <p:nvSpPr>
          <p:cNvPr id="6" name="TextBox 5">
            <a:extLst>
              <a:ext uri="{FF2B5EF4-FFF2-40B4-BE49-F238E27FC236}">
                <a16:creationId xmlns:a16="http://schemas.microsoft.com/office/drawing/2014/main" id="{8D063712-C133-885A-5142-A39437DFBB4E}"/>
              </a:ext>
            </a:extLst>
          </p:cNvPr>
          <p:cNvSpPr txBox="1"/>
          <p:nvPr/>
        </p:nvSpPr>
        <p:spPr>
          <a:xfrm>
            <a:off x="4716780" y="2910840"/>
            <a:ext cx="269626" cy="369332"/>
          </a:xfrm>
          <a:prstGeom prst="rect">
            <a:avLst/>
          </a:prstGeom>
          <a:noFill/>
        </p:spPr>
        <p:txBody>
          <a:bodyPr wrap="none" rtlCol="0">
            <a:spAutoFit/>
          </a:bodyPr>
          <a:lstStyle/>
          <a:p>
            <a:r>
              <a:rPr lang="en-US" dirty="0"/>
              <a:t>*</a:t>
            </a:r>
          </a:p>
        </p:txBody>
      </p:sp>
      <p:sp>
        <p:nvSpPr>
          <p:cNvPr id="7" name="TextBox 6">
            <a:extLst>
              <a:ext uri="{FF2B5EF4-FFF2-40B4-BE49-F238E27FC236}">
                <a16:creationId xmlns:a16="http://schemas.microsoft.com/office/drawing/2014/main" id="{83E54927-ED6D-1C57-AE17-FF71F5F73ACD}"/>
              </a:ext>
            </a:extLst>
          </p:cNvPr>
          <p:cNvSpPr txBox="1"/>
          <p:nvPr/>
        </p:nvSpPr>
        <p:spPr>
          <a:xfrm>
            <a:off x="1634490" y="5882879"/>
            <a:ext cx="4114800" cy="369332"/>
          </a:xfrm>
          <a:prstGeom prst="rect">
            <a:avLst/>
          </a:prstGeom>
          <a:noFill/>
        </p:spPr>
        <p:txBody>
          <a:bodyPr wrap="square" rtlCol="0">
            <a:spAutoFit/>
          </a:bodyPr>
          <a:lstStyle/>
          <a:p>
            <a:r>
              <a:rPr lang="en-US" dirty="0"/>
              <a:t>* </a:t>
            </a:r>
            <a:r>
              <a:rPr lang="en-US" sz="1400" dirty="0"/>
              <a:t>Additional millage for TSDOR projects</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743" y="548640"/>
            <a:ext cx="6447234" cy="990600"/>
          </a:xfrm>
        </p:spPr>
        <p:txBody>
          <a:bodyPr>
            <a:normAutofit fontScale="90000"/>
          </a:bodyPr>
          <a:lstStyle/>
          <a:p>
            <a:pPr algn="ctr"/>
            <a:r>
              <a:rPr lang="en-US" sz="3301" b="1" i="1" dirty="0">
                <a:solidFill>
                  <a:schemeClr val="tx1"/>
                </a:solidFill>
              </a:rPr>
              <a:t>How is the same Town Millage Proposed?</a:t>
            </a:r>
            <a:r>
              <a:rPr lang="en-US" sz="3000" b="1" i="1" dirty="0">
                <a:solidFill>
                  <a:schemeClr val="tx1"/>
                </a:solidFill>
              </a:rPr>
              <a:t> </a:t>
            </a:r>
          </a:p>
        </p:txBody>
      </p:sp>
      <p:sp>
        <p:nvSpPr>
          <p:cNvPr id="3" name="Content Placeholder 2"/>
          <p:cNvSpPr>
            <a:spLocks noGrp="1"/>
          </p:cNvSpPr>
          <p:nvPr>
            <p:ph idx="1"/>
          </p:nvPr>
        </p:nvSpPr>
        <p:spPr>
          <a:xfrm>
            <a:off x="1044790" y="1651677"/>
            <a:ext cx="8304949" cy="4566243"/>
          </a:xfrm>
        </p:spPr>
        <p:txBody>
          <a:bodyPr>
            <a:noAutofit/>
          </a:bodyPr>
          <a:lstStyle/>
          <a:p>
            <a:pPr marL="342908" indent="-342908" algn="just">
              <a:buSzPct val="100000"/>
              <a:buFont typeface="+mj-lt"/>
              <a:buAutoNum type="arabicPeriod"/>
            </a:pPr>
            <a:r>
              <a:rPr lang="en-US" sz="2000" dirty="0">
                <a:solidFill>
                  <a:schemeClr val="tx1"/>
                </a:solidFill>
              </a:rPr>
              <a:t>Current economic environment: Inflation has eased significantly from its forty-year high (9% at June 2022) to 3% (June 2023 CPI report);</a:t>
            </a:r>
          </a:p>
          <a:p>
            <a:pPr lvl="1" algn="just">
              <a:buSzPct val="100000"/>
              <a:buFont typeface="Wingdings" panose="05000000000000000000" pitchFamily="2" charset="2"/>
              <a:buChar char="§"/>
            </a:pPr>
            <a:r>
              <a:rPr lang="en-US" sz="1800" dirty="0">
                <a:solidFill>
                  <a:schemeClr val="tx1"/>
                </a:solidFill>
              </a:rPr>
              <a:t>Economists still believe that a recession may to occur in 2024.</a:t>
            </a:r>
          </a:p>
          <a:p>
            <a:pPr lvl="1" algn="just">
              <a:buSzPct val="100000"/>
              <a:buFont typeface="Wingdings" panose="05000000000000000000" pitchFamily="2" charset="2"/>
              <a:buChar char="§"/>
            </a:pPr>
            <a:r>
              <a:rPr lang="en-US" sz="1800" dirty="0">
                <a:solidFill>
                  <a:schemeClr val="tx1"/>
                </a:solidFill>
              </a:rPr>
              <a:t>The Federal Reserve will continue with a rate-tightening plan to curb inflation.</a:t>
            </a:r>
          </a:p>
          <a:p>
            <a:pPr marL="342908" indent="-342908" algn="just">
              <a:buSzPct val="100000"/>
              <a:buFont typeface="+mj-lt"/>
              <a:buAutoNum type="arabicPeriod"/>
            </a:pPr>
            <a:r>
              <a:rPr lang="en-US" sz="2000" dirty="0">
                <a:solidFill>
                  <a:schemeClr val="tx1"/>
                </a:solidFill>
              </a:rPr>
              <a:t>Growth in the Town’s assessed valuation of over $314 million or 16.39% (a new record) and net </a:t>
            </a:r>
            <a:r>
              <a:rPr lang="en-US" sz="2000" u="sng" dirty="0">
                <a:solidFill>
                  <a:schemeClr val="tx1"/>
                </a:solidFill>
              </a:rPr>
              <a:t>new</a:t>
            </a:r>
            <a:r>
              <a:rPr lang="en-US" sz="2000" dirty="0">
                <a:solidFill>
                  <a:schemeClr val="tx1"/>
                </a:solidFill>
              </a:rPr>
              <a:t> taxable value of over $87 million or 11.82%.</a:t>
            </a:r>
          </a:p>
          <a:p>
            <a:pPr marL="342908" indent="-342908" algn="just">
              <a:buSzPct val="100000"/>
              <a:buFont typeface="+mj-lt"/>
              <a:buAutoNum type="arabicPeriod"/>
            </a:pPr>
            <a:r>
              <a:rPr lang="en-US" sz="2000" dirty="0">
                <a:solidFill>
                  <a:schemeClr val="tx1"/>
                </a:solidFill>
              </a:rPr>
              <a:t>Transportation Surface Drainage Ongoing Rehabilitation (TSDOR: Surtax) projects continue to be eligible for Mobility Advancement Program awards therefore not requiring funding primarily via millage for the upcoming Fiscal Year.  </a:t>
            </a:r>
          </a:p>
        </p:txBody>
      </p:sp>
      <p:sp>
        <p:nvSpPr>
          <p:cNvPr id="5" name="Slide Number Placeholder 3">
            <a:extLst>
              <a:ext uri="{FF2B5EF4-FFF2-40B4-BE49-F238E27FC236}">
                <a16:creationId xmlns:a16="http://schemas.microsoft.com/office/drawing/2014/main" id="{1ABFA90D-B338-47FD-90AD-13D2F85D3A12}"/>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6</a:t>
            </a:fld>
            <a:endParaRPr lang="en-US" sz="1600" b="1" dirty="0">
              <a:solidFill>
                <a:schemeClr val="bg1"/>
              </a:solidFill>
            </a:endParaRPr>
          </a:p>
        </p:txBody>
      </p:sp>
    </p:spTree>
    <p:extLst>
      <p:ext uri="{BB962C8B-B14F-4D97-AF65-F5344CB8AC3E}">
        <p14:creationId xmlns:p14="http://schemas.microsoft.com/office/powerpoint/2010/main" val="3133146201"/>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677331" y="609601"/>
            <a:ext cx="9694335" cy="899160"/>
          </a:xfrm>
          <a:prstGeom prst="rect">
            <a:avLst/>
          </a:prstGeom>
        </p:spPr>
        <p:txBody>
          <a:bodyPr vert="horz" lIns="91440" tIns="45720" rIns="91440" bIns="45720" rtlCol="0" anchor="t">
            <a:normAutofit/>
          </a:bodyPr>
          <a:lstStyle/>
          <a:p>
            <a:pPr>
              <a:spcBef>
                <a:spcPct val="0"/>
              </a:spcBef>
              <a:spcAft>
                <a:spcPts val="600"/>
              </a:spcAft>
            </a:pPr>
            <a:r>
              <a:rPr lang="en-US" sz="3600" b="1" i="1" dirty="0">
                <a:solidFill>
                  <a:schemeClr val="accent1"/>
                </a:solidFill>
                <a:latin typeface="+mj-lt"/>
                <a:ea typeface="+mj-ea"/>
                <a:cs typeface="+mj-cs"/>
              </a:rPr>
              <a:t>Program Modifications Funded</a:t>
            </a:r>
            <a:r>
              <a:rPr lang="en-US" sz="2800" b="1" i="1" dirty="0">
                <a:solidFill>
                  <a:schemeClr val="accent1"/>
                </a:solidFill>
                <a:latin typeface="+mj-lt"/>
                <a:ea typeface="+mj-ea"/>
                <a:cs typeface="+mj-cs"/>
              </a:rPr>
              <a:t>(12 in total):  </a:t>
            </a:r>
          </a:p>
        </p:txBody>
      </p:sp>
      <p:sp>
        <p:nvSpPr>
          <p:cNvPr id="8" name="TextBox 7"/>
          <p:cNvSpPr txBox="1"/>
          <p:nvPr/>
        </p:nvSpPr>
        <p:spPr>
          <a:xfrm>
            <a:off x="681162" y="1632807"/>
            <a:ext cx="8348538" cy="4615593"/>
          </a:xfrm>
          <a:prstGeom prst="rect">
            <a:avLst/>
          </a:prstGeom>
        </p:spPr>
        <p:txBody>
          <a:bodyPr vert="horz" lIns="91440" tIns="45720" rIns="91440" bIns="45720" rtlCol="0">
            <a:noAutofit/>
          </a:bodyPr>
          <a:lstStyle/>
          <a:p>
            <a:pPr marL="285750" indent="-285750">
              <a:lnSpc>
                <a:spcPct val="90000"/>
              </a:lnSpc>
              <a:buClr>
                <a:schemeClr val="accent1"/>
              </a:buClr>
              <a:buSzPct val="80000"/>
              <a:buFont typeface="Wingdings 3" charset="2"/>
              <a:buChar char=""/>
            </a:pPr>
            <a:r>
              <a:rPr lang="en-US" b="1" dirty="0"/>
              <a:t>Parks and Recreation Program Coordinator ($67,630 - Millage)</a:t>
            </a:r>
          </a:p>
          <a:p>
            <a:pPr>
              <a:lnSpc>
                <a:spcPct val="90000"/>
              </a:lnSpc>
              <a:buClr>
                <a:schemeClr val="accent1"/>
              </a:buClr>
              <a:buSzPct val="80000"/>
            </a:pPr>
            <a:r>
              <a:rPr lang="en-US" b="1" dirty="0"/>
              <a:t> </a:t>
            </a:r>
          </a:p>
          <a:p>
            <a:pPr marL="285750" indent="-285750">
              <a:lnSpc>
                <a:spcPct val="90000"/>
              </a:lnSpc>
              <a:buClr>
                <a:schemeClr val="accent1"/>
              </a:buClr>
              <a:buSzPct val="80000"/>
              <a:buFont typeface="Wingdings 3" charset="2"/>
              <a:buChar char=""/>
            </a:pPr>
            <a:r>
              <a:rPr lang="en-US" b="1" dirty="0"/>
              <a:t>Annual Surface Material Replenishment at SWR Parks ($43,050 - Millage)</a:t>
            </a:r>
          </a:p>
          <a:p>
            <a:pPr>
              <a:lnSpc>
                <a:spcPct val="90000"/>
              </a:lnSpc>
              <a:buClr>
                <a:schemeClr val="accent1"/>
              </a:buClr>
              <a:buSzPct val="80000"/>
            </a:pPr>
            <a:r>
              <a:rPr lang="en-US" b="1" dirty="0"/>
              <a:t> </a:t>
            </a:r>
          </a:p>
          <a:p>
            <a:pPr marL="285750" indent="-285750">
              <a:lnSpc>
                <a:spcPct val="90000"/>
              </a:lnSpc>
              <a:buClr>
                <a:schemeClr val="accent1"/>
              </a:buClr>
              <a:buSzPct val="80000"/>
              <a:buFont typeface="Wingdings 3" charset="2"/>
              <a:buChar char=""/>
            </a:pPr>
            <a:r>
              <a:rPr lang="en-US" b="1" dirty="0"/>
              <a:t>Town Hall LED Monument Signs ($30,000 - Millage)</a:t>
            </a:r>
          </a:p>
          <a:p>
            <a:pPr marL="285750" indent="-285750">
              <a:lnSpc>
                <a:spcPct val="90000"/>
              </a:lnSpc>
              <a:buClr>
                <a:schemeClr val="accent1"/>
              </a:buClr>
              <a:buSzPct val="80000"/>
              <a:buFont typeface="Wingdings 3" charset="2"/>
              <a:buChar char=""/>
            </a:pPr>
            <a:endParaRPr lang="en-US" b="1" dirty="0"/>
          </a:p>
          <a:p>
            <a:pPr marL="285750" indent="-285750">
              <a:lnSpc>
                <a:spcPct val="90000"/>
              </a:lnSpc>
              <a:buClr>
                <a:schemeClr val="accent1"/>
              </a:buClr>
              <a:buSzPct val="80000"/>
              <a:buFont typeface="Wingdings 3" charset="2"/>
              <a:buChar char=""/>
            </a:pPr>
            <a:r>
              <a:rPr lang="en-US" b="1" dirty="0"/>
              <a:t>Technology Replacements – Laptop Replacements</a:t>
            </a:r>
          </a:p>
          <a:p>
            <a:pPr>
              <a:lnSpc>
                <a:spcPct val="90000"/>
              </a:lnSpc>
              <a:buClr>
                <a:schemeClr val="accent1"/>
              </a:buClr>
              <a:buSzPct val="80000"/>
            </a:pPr>
            <a:r>
              <a:rPr lang="en-US" b="1" dirty="0"/>
              <a:t>     ($30,000 - Millage)</a:t>
            </a:r>
          </a:p>
          <a:p>
            <a:pPr>
              <a:lnSpc>
                <a:spcPct val="90000"/>
              </a:lnSpc>
              <a:buClr>
                <a:schemeClr val="accent1"/>
              </a:buClr>
              <a:buSzPct val="80000"/>
            </a:pPr>
            <a:r>
              <a:rPr lang="en-US" b="1" dirty="0"/>
              <a:t> </a:t>
            </a:r>
          </a:p>
          <a:p>
            <a:pPr marL="285750" indent="-285750">
              <a:lnSpc>
                <a:spcPct val="90000"/>
              </a:lnSpc>
              <a:buClr>
                <a:schemeClr val="accent1"/>
              </a:buClr>
              <a:buSzPct val="80000"/>
              <a:buFont typeface="Wingdings 3" charset="2"/>
              <a:buChar char=""/>
            </a:pPr>
            <a:r>
              <a:rPr lang="en-US" b="1" dirty="0"/>
              <a:t>Technology Replacements – Large Format Scanner &amp; Plotter </a:t>
            </a:r>
          </a:p>
          <a:p>
            <a:pPr>
              <a:lnSpc>
                <a:spcPct val="90000"/>
              </a:lnSpc>
              <a:buClr>
                <a:schemeClr val="accent1"/>
              </a:buClr>
              <a:buSzPct val="80000"/>
            </a:pPr>
            <a:r>
              <a:rPr lang="en-US" b="1" dirty="0"/>
              <a:t>     ($25,000 - Millage)</a:t>
            </a:r>
          </a:p>
          <a:p>
            <a:pPr>
              <a:lnSpc>
                <a:spcPct val="90000"/>
              </a:lnSpc>
              <a:buClr>
                <a:schemeClr val="accent1"/>
              </a:buClr>
              <a:buSzPct val="80000"/>
            </a:pPr>
            <a:endParaRPr lang="en-US" b="1" dirty="0"/>
          </a:p>
          <a:p>
            <a:pPr marL="285750" indent="-285750">
              <a:lnSpc>
                <a:spcPct val="90000"/>
              </a:lnSpc>
              <a:buClr>
                <a:schemeClr val="accent1"/>
              </a:buClr>
              <a:buSzPct val="80000"/>
              <a:buFont typeface="Wingdings 3" charset="2"/>
              <a:buChar char=""/>
            </a:pPr>
            <a:r>
              <a:rPr lang="en-US" b="1" dirty="0"/>
              <a:t>Technology Replacements – Council Chambers Audio System Upgrade ($20,000 - Millage) </a:t>
            </a:r>
          </a:p>
          <a:p>
            <a:pPr marL="285750" indent="-285750">
              <a:lnSpc>
                <a:spcPct val="90000"/>
              </a:lnSpc>
              <a:buClr>
                <a:schemeClr val="accent1"/>
              </a:buClr>
              <a:buSzPct val="80000"/>
              <a:buFont typeface="Wingdings 3" charset="2"/>
              <a:buChar char=""/>
            </a:pPr>
            <a:endParaRPr lang="en-US" b="1" dirty="0"/>
          </a:p>
          <a:p>
            <a:pPr marL="285750" indent="-285750">
              <a:lnSpc>
                <a:spcPct val="90000"/>
              </a:lnSpc>
              <a:buClr>
                <a:schemeClr val="accent1"/>
              </a:buClr>
              <a:buSzPct val="80000"/>
              <a:buFont typeface="Wingdings 3" charset="2"/>
              <a:buChar char=""/>
            </a:pPr>
            <a:r>
              <a:rPr lang="en-US" b="1" dirty="0"/>
              <a:t>Townwide Vehicle Replacement Program ($22,500 - Millage)</a:t>
            </a:r>
          </a:p>
          <a:p>
            <a:pPr>
              <a:lnSpc>
                <a:spcPct val="90000"/>
              </a:lnSpc>
              <a:buClr>
                <a:schemeClr val="accent1"/>
              </a:buClr>
              <a:buSzPct val="80000"/>
            </a:pPr>
            <a:r>
              <a:rPr lang="en-US" b="1" dirty="0"/>
              <a:t> </a:t>
            </a:r>
          </a:p>
          <a:p>
            <a:pPr marL="285750" indent="-285750">
              <a:lnSpc>
                <a:spcPct val="90000"/>
              </a:lnSpc>
              <a:buClr>
                <a:schemeClr val="accent1"/>
              </a:buClr>
              <a:buSzPct val="80000"/>
              <a:buFont typeface="Wingdings 3" charset="2"/>
              <a:buChar char=""/>
            </a:pPr>
            <a:r>
              <a:rPr lang="en-US" b="1" dirty="0"/>
              <a:t>Office Furniture Replacement ($6,000 - Millage)</a:t>
            </a:r>
            <a:br>
              <a:rPr lang="en-US" b="1" dirty="0"/>
            </a:br>
            <a:endParaRPr lang="en-US" b="1" dirty="0"/>
          </a:p>
          <a:p>
            <a:pPr>
              <a:lnSpc>
                <a:spcPct val="90000"/>
              </a:lnSpc>
              <a:buClr>
                <a:schemeClr val="accent1"/>
              </a:buClr>
              <a:buSzPct val="80000"/>
            </a:pPr>
            <a:endParaRPr lang="en-US" dirty="0">
              <a:solidFill>
                <a:srgbClr val="00B0F0"/>
              </a:solidFill>
            </a:endParaRPr>
          </a:p>
          <a:p>
            <a:pPr marL="285750" indent="-285750">
              <a:lnSpc>
                <a:spcPct val="90000"/>
              </a:lnSpc>
              <a:buClr>
                <a:schemeClr val="accent1"/>
              </a:buClr>
              <a:buSzPct val="80000"/>
              <a:buFont typeface="Wingdings 3" charset="2"/>
              <a:buChar char=""/>
            </a:pPr>
            <a:endParaRPr lang="en-US" dirty="0">
              <a:solidFill>
                <a:srgbClr val="00B0F0"/>
              </a:solidFill>
            </a:endParaRPr>
          </a:p>
          <a:p>
            <a:pPr marL="285750" indent="-285750">
              <a:lnSpc>
                <a:spcPct val="90000"/>
              </a:lnSpc>
              <a:buClr>
                <a:schemeClr val="accent1"/>
              </a:buClr>
              <a:buSzPct val="80000"/>
              <a:buFont typeface="Wingdings 3" charset="2"/>
              <a:buChar char=""/>
            </a:pPr>
            <a:endParaRPr lang="en-US" dirty="0">
              <a:solidFill>
                <a:srgbClr val="00B0F0"/>
              </a:solidFill>
            </a:endParaRPr>
          </a:p>
          <a:p>
            <a:pPr>
              <a:lnSpc>
                <a:spcPct val="90000"/>
              </a:lnSpc>
              <a:spcBef>
                <a:spcPts val="1000"/>
              </a:spcBef>
              <a:buClr>
                <a:schemeClr val="accent1"/>
              </a:buClr>
              <a:buSzPct val="80000"/>
              <a:buFont typeface="Wingdings 3" charset="2"/>
              <a:buChar char=""/>
            </a:pPr>
            <a:endParaRPr lang="en-US" sz="900" dirty="0">
              <a:solidFill>
                <a:schemeClr val="tx1">
                  <a:lumMod val="75000"/>
                  <a:lumOff val="25000"/>
                </a:schemeClr>
              </a:solidFill>
            </a:endParaRPr>
          </a:p>
        </p:txBody>
      </p:sp>
      <p:sp>
        <p:nvSpPr>
          <p:cNvPr id="6" name="AutoShape 4" descr="Image result for fire department clip art"/>
          <p:cNvSpPr>
            <a:spLocks noChangeAspect="1" noChangeArrowheads="1"/>
          </p:cNvSpPr>
          <p:nvPr/>
        </p:nvSpPr>
        <p:spPr bwMode="auto">
          <a:xfrm>
            <a:off x="1500187"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21" name="Slide Number Placeholder 3">
            <a:extLst>
              <a:ext uri="{FF2B5EF4-FFF2-40B4-BE49-F238E27FC236}">
                <a16:creationId xmlns:a16="http://schemas.microsoft.com/office/drawing/2014/main" id="{65664D10-8E13-47EE-A219-A87C5F202FE4}"/>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7</a:t>
            </a:fld>
            <a:endParaRPr lang="en-US" sz="1600" b="1" dirty="0">
              <a:solidFill>
                <a:schemeClr val="bg1"/>
              </a:solidFill>
            </a:endParaRPr>
          </a:p>
        </p:txBody>
      </p:sp>
    </p:spTree>
    <p:extLst>
      <p:ext uri="{BB962C8B-B14F-4D97-AF65-F5344CB8AC3E}">
        <p14:creationId xmlns:p14="http://schemas.microsoft.com/office/powerpoint/2010/main" val="2185548285"/>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5142" y="397676"/>
            <a:ext cx="8645559" cy="1200329"/>
          </a:xfrm>
          <a:prstGeom prst="rect">
            <a:avLst/>
          </a:prstGeom>
          <a:noFill/>
        </p:spPr>
        <p:txBody>
          <a:bodyPr wrap="square" rtlCol="0">
            <a:spAutoFit/>
          </a:bodyPr>
          <a:lstStyle/>
          <a:p>
            <a:r>
              <a:rPr lang="en-US" sz="3600" b="1" i="1" dirty="0">
                <a:solidFill>
                  <a:schemeClr val="accent1"/>
                </a:solidFill>
                <a:latin typeface="+mj-lt"/>
                <a:ea typeface="+mj-ea"/>
                <a:cs typeface="+mj-cs"/>
              </a:rPr>
              <a:t>Program Modifications Funded (12 in total) continue: </a:t>
            </a:r>
          </a:p>
        </p:txBody>
      </p:sp>
      <p:sp>
        <p:nvSpPr>
          <p:cNvPr id="6" name="AutoShape 4" descr="Image result for fire department clip art"/>
          <p:cNvSpPr>
            <a:spLocks noChangeAspect="1" noChangeArrowheads="1"/>
          </p:cNvSpPr>
          <p:nvPr/>
        </p:nvSpPr>
        <p:spPr bwMode="auto">
          <a:xfrm>
            <a:off x="1500187"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8" name="TextBox 7"/>
          <p:cNvSpPr txBox="1"/>
          <p:nvPr/>
        </p:nvSpPr>
        <p:spPr>
          <a:xfrm>
            <a:off x="627797" y="1970302"/>
            <a:ext cx="7042245" cy="3493264"/>
          </a:xfrm>
          <a:prstGeom prst="rect">
            <a:avLst/>
          </a:prstGeom>
          <a:noFill/>
        </p:spPr>
        <p:txBody>
          <a:bodyPr wrap="square" rtlCol="0">
            <a:spAutoFit/>
          </a:bodyPr>
          <a:lstStyle/>
          <a:p>
            <a:pPr>
              <a:buClr>
                <a:schemeClr val="accent1"/>
              </a:buClr>
            </a:pPr>
            <a:endParaRPr lang="en-US" dirty="0"/>
          </a:p>
          <a:p>
            <a:pPr marL="285750" indent="-285750">
              <a:buClr>
                <a:schemeClr val="accent1"/>
              </a:buClr>
              <a:buFont typeface="Wingdings" panose="05000000000000000000" pitchFamily="2" charset="2"/>
              <a:buChar char="Ø"/>
            </a:pPr>
            <a:r>
              <a:rPr lang="en-US" dirty="0"/>
              <a:t>Volunteer Fire Department safety equipment - no millage impact</a:t>
            </a:r>
            <a:r>
              <a:rPr lang="en-US" i="1" dirty="0"/>
              <a:t>:</a:t>
            </a:r>
          </a:p>
          <a:p>
            <a:pPr>
              <a:buClr>
                <a:schemeClr val="accent1"/>
              </a:buClr>
            </a:pPr>
            <a:endParaRPr lang="en-US" i="1" dirty="0"/>
          </a:p>
          <a:p>
            <a:pPr marL="628659" lvl="1" indent="-285750">
              <a:buClr>
                <a:schemeClr val="accent1"/>
              </a:buClr>
              <a:buFont typeface="Wingdings" panose="05000000000000000000" pitchFamily="2" charset="2"/>
              <a:buChar char="Ø"/>
            </a:pPr>
            <a:r>
              <a:rPr lang="en-US" dirty="0"/>
              <a:t>Volunteer Fire (SCBA) Equipment Replacement  ($61,015)</a:t>
            </a:r>
          </a:p>
          <a:p>
            <a:pPr marL="342909" lvl="1">
              <a:buClr>
                <a:schemeClr val="accent1"/>
              </a:buClr>
            </a:pPr>
            <a:endParaRPr lang="en-US" dirty="0"/>
          </a:p>
          <a:p>
            <a:pPr marL="628659" lvl="1" indent="-285750">
              <a:buClr>
                <a:schemeClr val="accent1"/>
              </a:buClr>
              <a:buFont typeface="Wingdings" panose="05000000000000000000" pitchFamily="2" charset="2"/>
              <a:buChar char="Ø"/>
            </a:pPr>
            <a:r>
              <a:rPr lang="en-US" dirty="0"/>
              <a:t>Fire Apparatus Replacement Program ($55,500</a:t>
            </a:r>
            <a:r>
              <a:rPr lang="en-US" sz="1400" dirty="0"/>
              <a:t>)</a:t>
            </a:r>
          </a:p>
          <a:p>
            <a:pPr marL="342909" lvl="1">
              <a:buClr>
                <a:schemeClr val="accent1"/>
              </a:buClr>
            </a:pPr>
            <a:endParaRPr lang="en-US" sz="1400" dirty="0"/>
          </a:p>
          <a:p>
            <a:pPr marL="628659" lvl="1" indent="-285750">
              <a:buClr>
                <a:schemeClr val="accent1"/>
              </a:buClr>
              <a:buFont typeface="Wingdings" panose="05000000000000000000" pitchFamily="2" charset="2"/>
              <a:buChar char="Ø"/>
            </a:pPr>
            <a:r>
              <a:rPr lang="en-US" dirty="0"/>
              <a:t> Fire Air Conditioning Replacements ($27,000)</a:t>
            </a:r>
          </a:p>
          <a:p>
            <a:pPr marL="628659" lvl="1" indent="-285750">
              <a:buClr>
                <a:schemeClr val="accent1"/>
              </a:buClr>
              <a:buFont typeface="Wingdings" panose="05000000000000000000" pitchFamily="2" charset="2"/>
              <a:buChar char="Ø"/>
            </a:pPr>
            <a:endParaRPr lang="en-US" dirty="0"/>
          </a:p>
          <a:p>
            <a:pPr marL="628659" lvl="1" indent="-285750">
              <a:buClr>
                <a:schemeClr val="accent1"/>
              </a:buClr>
              <a:buFont typeface="Wingdings" panose="05000000000000000000" pitchFamily="2" charset="2"/>
              <a:buChar char="Ø"/>
            </a:pPr>
            <a:r>
              <a:rPr lang="en-US" dirty="0"/>
              <a:t>Bunker Gear Replacement Program ($16,010)</a:t>
            </a:r>
          </a:p>
          <a:p>
            <a:pPr lvl="1"/>
            <a:endParaRPr lang="en-US" sz="1350" dirty="0"/>
          </a:p>
          <a:p>
            <a:endParaRPr lang="en-US" sz="1350" dirty="0"/>
          </a:p>
        </p:txBody>
      </p:sp>
      <p:pic>
        <p:nvPicPr>
          <p:cNvPr id="2" name="Picture 1">
            <a:extLst>
              <a:ext uri="{FF2B5EF4-FFF2-40B4-BE49-F238E27FC236}">
                <a16:creationId xmlns:a16="http://schemas.microsoft.com/office/drawing/2014/main" id="{31C3F9ED-4748-4A7E-8FC2-71B1263C7268}"/>
              </a:ext>
            </a:extLst>
          </p:cNvPr>
          <p:cNvPicPr>
            <a:picLocks noChangeAspect="1"/>
          </p:cNvPicPr>
          <p:nvPr/>
        </p:nvPicPr>
        <p:blipFill>
          <a:blip r:embed="rId3"/>
          <a:stretch>
            <a:fillRect/>
          </a:stretch>
        </p:blipFill>
        <p:spPr>
          <a:xfrm>
            <a:off x="7342496" y="2370324"/>
            <a:ext cx="3670271" cy="293621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Slide Number Placeholder 3">
            <a:extLst>
              <a:ext uri="{FF2B5EF4-FFF2-40B4-BE49-F238E27FC236}">
                <a16:creationId xmlns:a16="http://schemas.microsoft.com/office/drawing/2014/main" id="{D0CF5C12-82DB-485C-8B0A-2988D75AED15}"/>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8</a:t>
            </a:fld>
            <a:endParaRPr lang="en-US" sz="1600" b="1" dirty="0">
              <a:solidFill>
                <a:schemeClr val="bg1"/>
              </a:solidFill>
            </a:endParaRPr>
          </a:p>
        </p:txBody>
      </p:sp>
    </p:spTree>
    <p:extLst>
      <p:ext uri="{BB962C8B-B14F-4D97-AF65-F5344CB8AC3E}">
        <p14:creationId xmlns:p14="http://schemas.microsoft.com/office/powerpoint/2010/main" val="2887903540"/>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0493" y="2013331"/>
            <a:ext cx="6632812" cy="3339376"/>
          </a:xfrm>
          <a:prstGeom prst="rect">
            <a:avLst/>
          </a:prstGeom>
          <a:noFill/>
        </p:spPr>
        <p:txBody>
          <a:bodyPr wrap="square" rtlCol="0">
            <a:spAutoFit/>
          </a:bodyPr>
          <a:lstStyle/>
          <a:p>
            <a:pPr indent="-285750">
              <a:buClr>
                <a:schemeClr val="accent1"/>
              </a:buClr>
              <a:buFont typeface="Wingdings" panose="05000000000000000000" pitchFamily="2" charset="2"/>
              <a:buChar char="Ø"/>
            </a:pPr>
            <a:r>
              <a:rPr lang="en-US" sz="2000" b="1" dirty="0"/>
              <a:t>Fire Wells Replacement and Installation ($20,000</a:t>
            </a:r>
          </a:p>
          <a:p>
            <a:pPr>
              <a:buClr>
                <a:schemeClr val="accent1"/>
              </a:buClr>
            </a:pPr>
            <a:r>
              <a:rPr lang="en-US" sz="2000" b="1" dirty="0"/>
              <a:t>    (no millage impact</a:t>
            </a:r>
            <a:r>
              <a:rPr lang="en-US" sz="2000" b="1" i="1" dirty="0"/>
              <a:t>)</a:t>
            </a:r>
          </a:p>
          <a:p>
            <a:pPr>
              <a:buClr>
                <a:schemeClr val="accent1"/>
              </a:buClr>
            </a:pPr>
            <a:endParaRPr lang="en-US" sz="2000" b="1" dirty="0"/>
          </a:p>
          <a:p>
            <a:pPr>
              <a:buClr>
                <a:schemeClr val="accent1"/>
              </a:buClr>
            </a:pPr>
            <a:endParaRPr lang="en-US" sz="2000" b="1" dirty="0"/>
          </a:p>
          <a:p>
            <a:pPr marL="285750" indent="-285750">
              <a:buClr>
                <a:schemeClr val="accent1"/>
              </a:buClr>
              <a:buFont typeface="Wingdings" panose="05000000000000000000" pitchFamily="2" charset="2"/>
              <a:buChar char="Ø"/>
            </a:pPr>
            <a:r>
              <a:rPr lang="en-US" sz="2000" b="1" dirty="0"/>
              <a:t>Flashing Speed Limit Signs ($66,000 - Millage)</a:t>
            </a:r>
          </a:p>
          <a:p>
            <a:pPr>
              <a:buClr>
                <a:schemeClr val="accent1"/>
              </a:buClr>
            </a:pPr>
            <a:endParaRPr lang="en-US" sz="2000" b="1" dirty="0"/>
          </a:p>
          <a:p>
            <a:pPr>
              <a:buClr>
                <a:schemeClr val="accent1"/>
              </a:buClr>
            </a:pPr>
            <a:endParaRPr lang="en-US" sz="2000" b="1" dirty="0"/>
          </a:p>
          <a:p>
            <a:pPr marL="285750" indent="-285750">
              <a:buClr>
                <a:schemeClr val="accent1"/>
              </a:buClr>
              <a:buFont typeface="Wingdings" panose="05000000000000000000" pitchFamily="2" charset="2"/>
              <a:buChar char="Ø"/>
            </a:pPr>
            <a:r>
              <a:rPr lang="en-US" sz="2000" b="1" dirty="0"/>
              <a:t>SW Meadows Sanctuary Park - Grant Requirements ($45,000 - no millage impact)</a:t>
            </a:r>
          </a:p>
          <a:p>
            <a:pPr>
              <a:buClr>
                <a:schemeClr val="accent1"/>
              </a:buClr>
            </a:pPr>
            <a:endParaRPr lang="en-US" sz="1600" b="1" dirty="0"/>
          </a:p>
          <a:p>
            <a:pPr marL="285750" indent="-285750">
              <a:buClr>
                <a:schemeClr val="accent1"/>
              </a:buClr>
              <a:buFont typeface="Wingdings" panose="05000000000000000000" pitchFamily="2" charset="2"/>
              <a:buChar char="Ø"/>
            </a:pPr>
            <a:endParaRPr lang="en-US" sz="1500" b="1" dirty="0"/>
          </a:p>
        </p:txBody>
      </p:sp>
      <p:sp>
        <p:nvSpPr>
          <p:cNvPr id="3" name="TextBox 2"/>
          <p:cNvSpPr txBox="1"/>
          <p:nvPr/>
        </p:nvSpPr>
        <p:spPr>
          <a:xfrm>
            <a:off x="548760" y="615240"/>
            <a:ext cx="9734967" cy="1200329"/>
          </a:xfrm>
          <a:prstGeom prst="rect">
            <a:avLst/>
          </a:prstGeom>
          <a:noFill/>
        </p:spPr>
        <p:txBody>
          <a:bodyPr wrap="square" rtlCol="0">
            <a:spAutoFit/>
          </a:bodyPr>
          <a:lstStyle/>
          <a:p>
            <a:r>
              <a:rPr lang="en-US" sz="3600" b="1" i="1" dirty="0">
                <a:solidFill>
                  <a:schemeClr val="accent1"/>
                </a:solidFill>
                <a:latin typeface="+mj-lt"/>
                <a:ea typeface="+mj-ea"/>
                <a:cs typeface="+mj-cs"/>
              </a:rPr>
              <a:t>Ten (10) Capital Improvement Projects Funded Include:</a:t>
            </a:r>
          </a:p>
        </p:txBody>
      </p:sp>
      <p:sp>
        <p:nvSpPr>
          <p:cNvPr id="6" name="AutoShape 4" descr="Image result for fire department clip art"/>
          <p:cNvSpPr>
            <a:spLocks noChangeAspect="1" noChangeArrowheads="1"/>
          </p:cNvSpPr>
          <p:nvPr/>
        </p:nvSpPr>
        <p:spPr bwMode="auto">
          <a:xfrm>
            <a:off x="1500187"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9" name="Slide Number Placeholder 3">
            <a:extLst>
              <a:ext uri="{FF2B5EF4-FFF2-40B4-BE49-F238E27FC236}">
                <a16:creationId xmlns:a16="http://schemas.microsoft.com/office/drawing/2014/main" id="{C1724FD2-2F2D-4F39-A276-1959028FE6C3}"/>
              </a:ext>
            </a:extLst>
          </p:cNvPr>
          <p:cNvSpPr txBox="1">
            <a:spLocks/>
          </p:cNvSpPr>
          <p:nvPr/>
        </p:nvSpPr>
        <p:spPr>
          <a:xfrm>
            <a:off x="10869839" y="6191487"/>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1109A203-8B0C-4215-A769-C6CE2333761D}" type="slidenum">
              <a:rPr lang="en-US" sz="1600" b="1" smtClean="0">
                <a:solidFill>
                  <a:schemeClr val="bg1"/>
                </a:solidFill>
              </a:rPr>
              <a:pPr>
                <a:defRPr/>
              </a:pPr>
              <a:t>9</a:t>
            </a:fld>
            <a:endParaRPr lang="en-US" sz="1600" b="1" dirty="0">
              <a:solidFill>
                <a:schemeClr val="bg1"/>
              </a:solidFill>
            </a:endParaRPr>
          </a:p>
        </p:txBody>
      </p:sp>
      <p:pic>
        <p:nvPicPr>
          <p:cNvPr id="5" name="Picture 4">
            <a:extLst>
              <a:ext uri="{FF2B5EF4-FFF2-40B4-BE49-F238E27FC236}">
                <a16:creationId xmlns:a16="http://schemas.microsoft.com/office/drawing/2014/main" id="{E1AC317C-B913-1907-6DB6-22BDF1D3B882}"/>
              </a:ext>
            </a:extLst>
          </p:cNvPr>
          <p:cNvPicPr>
            <a:picLocks noChangeAspect="1"/>
          </p:cNvPicPr>
          <p:nvPr/>
        </p:nvPicPr>
        <p:blipFill>
          <a:blip r:embed="rId3"/>
          <a:stretch>
            <a:fillRect/>
          </a:stretch>
        </p:blipFill>
        <p:spPr>
          <a:xfrm>
            <a:off x="8042739" y="1815569"/>
            <a:ext cx="3208768" cy="4089931"/>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69339527"/>
      </p:ext>
    </p:extLst>
  </p:cSld>
  <p:clrMapOvr>
    <a:masterClrMapping/>
  </p:clrMapOvr>
  <mc:AlternateContent xmlns:mc="http://schemas.openxmlformats.org/markup-compatibility/2006" xmlns:p14="http://schemas.microsoft.com/office/powerpoint/2010/main">
    <mc:Choice Requires="p14">
      <p:transition p14:dur="10">
        <p:sndAc>
          <p:endSnd/>
        </p:sndAc>
      </p:transition>
    </mc:Choice>
    <mc:Fallback xmlns="">
      <p:transition>
        <p:sndAc>
          <p:endSnd/>
        </p:sndAc>
      </p:transition>
    </mc:Fallback>
  </mc:AlternateContent>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andTime xmlns="83c37fab-d08a-4216-8f89-a791e2ba7737" xsi:nil="true"/>
    <lcf76f155ced4ddcb4097134ff3c332f xmlns="83c37fab-d08a-4216-8f89-a791e2ba7737">
      <Terms xmlns="http://schemas.microsoft.com/office/infopath/2007/PartnerControls"/>
    </lcf76f155ced4ddcb4097134ff3c332f>
    <TaxCatchAll xmlns="a51a6e64-63ff-47e2-abfa-7e7a2957fec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B995FA22BC254E99838C5F13604C1B" ma:contentTypeVersion="19" ma:contentTypeDescription="Create a new document." ma:contentTypeScope="" ma:versionID="8d536ddab154e835ceebd63c21883441">
  <xsd:schema xmlns:xsd="http://www.w3.org/2001/XMLSchema" xmlns:xs="http://www.w3.org/2001/XMLSchema" xmlns:p="http://schemas.microsoft.com/office/2006/metadata/properties" xmlns:ns2="a51a6e64-63ff-47e2-abfa-7e7a2957fec4" xmlns:ns3="83c37fab-d08a-4216-8f89-a791e2ba7737" targetNamespace="http://schemas.microsoft.com/office/2006/metadata/properties" ma:root="true" ma:fieldsID="6246c05f9fdd78a1fa31f5f26a7c81ee" ns2:_="" ns3:_="">
    <xsd:import namespace="a51a6e64-63ff-47e2-abfa-7e7a2957fec4"/>
    <xsd:import namespace="83c37fab-d08a-4216-8f89-a791e2ba7737"/>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DateandTime"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1a6e64-63ff-47e2-abfa-7e7a2957fec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3" nillable="true" ma:displayName="Taxonomy Catch All Column" ma:hidden="true" ma:list="{80052610-4cf5-4c3e-8864-c18657358070}" ma:internalName="TaxCatchAll" ma:showField="CatchAllData" ma:web="a51a6e64-63ff-47e2-abfa-7e7a2957fec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c37fab-d08a-4216-8f89-a791e2ba7737"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DateandTime" ma:index="20" nillable="true" ma:displayName="Date and Time" ma:format="DateTime" ma:internalName="DateandTime">
      <xsd:simpleType>
        <xsd:restriction base="dms:DateTim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8cd0f1-957f-48ab-a37e-5be9f7259c48"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F93F4D-D7AF-4044-B959-EE1883E4B4DC}">
  <ds:schemaRefs>
    <ds:schemaRef ds:uri="http://schemas.microsoft.com/sharepoint/v3/contenttype/forms"/>
  </ds:schemaRefs>
</ds:datastoreItem>
</file>

<file path=customXml/itemProps2.xml><?xml version="1.0" encoding="utf-8"?>
<ds:datastoreItem xmlns:ds="http://schemas.openxmlformats.org/officeDocument/2006/customXml" ds:itemID="{74401F23-E472-44EC-BB49-65535401429A}">
  <ds:schemaRefs>
    <ds:schemaRef ds:uri="http://schemas.microsoft.com/office/infopath/2007/PartnerControls"/>
    <ds:schemaRef ds:uri="83c37fab-d08a-4216-8f89-a791e2ba7737"/>
    <ds:schemaRef ds:uri="http://schemas.microsoft.com/office/2006/documentManagement/types"/>
    <ds:schemaRef ds:uri="http://purl.org/dc/terms/"/>
    <ds:schemaRef ds:uri="http://purl.org/dc/dcmitype/"/>
    <ds:schemaRef ds:uri="a51a6e64-63ff-47e2-abfa-7e7a2957fec4"/>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ABA5E41-1AF2-4A8C-BD16-D594B44BC4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1a6e64-63ff-47e2-abfa-7e7a2957fec4"/>
    <ds:schemaRef ds:uri="83c37fab-d08a-4216-8f89-a791e2ba77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10223</TotalTime>
  <Words>1878</Words>
  <Application>Microsoft Office PowerPoint</Application>
  <PresentationFormat>Widescreen</PresentationFormat>
  <Paragraphs>310</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Copperplate Gothic Bold</vt:lpstr>
      <vt:lpstr>Trebuchet MS</vt:lpstr>
      <vt:lpstr>Wingdings</vt:lpstr>
      <vt:lpstr>Wingdings 3</vt:lpstr>
      <vt:lpstr>Facet</vt:lpstr>
      <vt:lpstr>Worksheet</vt:lpstr>
      <vt:lpstr>Town of Southwest Ranches, FL </vt:lpstr>
      <vt:lpstr>Budget Process Calendar Of Events</vt:lpstr>
      <vt:lpstr>Summary     FY 2023/2024 Proposed Rates and Fees Compared to FY 2022/2023</vt:lpstr>
      <vt:lpstr>Ad valorem (Property Tax) Introduction</vt:lpstr>
      <vt:lpstr>PowerPoint Presentation</vt:lpstr>
      <vt:lpstr>How is the same Town Millage Proposed? </vt:lpstr>
      <vt:lpstr>PowerPoint Presentation</vt:lpstr>
      <vt:lpstr>PowerPoint Presentation</vt:lpstr>
      <vt:lpstr>PowerPoint Presentation</vt:lpstr>
      <vt:lpstr>PowerPoint Presentation</vt:lpstr>
      <vt:lpstr>Millage Rate Impact</vt:lpstr>
      <vt:lpstr>PowerPoint Presentation</vt:lpstr>
      <vt:lpstr>Town of Southwest Ranches, FL </vt:lpstr>
      <vt:lpstr>Fire Assessment continues </vt:lpstr>
      <vt:lpstr>PowerPoint Presentation</vt:lpstr>
      <vt:lpstr>Changes in Call Distribution:  FY 2023  vs FY 2024</vt:lpstr>
      <vt:lpstr>Fire Assessment Impact(s)</vt:lpstr>
      <vt:lpstr>Town of Southwest Ranches, FL </vt:lpstr>
      <vt:lpstr>Solid Waste (Garbage) Assessment</vt:lpstr>
      <vt:lpstr>Solid Waste (Garbage) Assessment</vt:lpstr>
      <vt:lpstr>PowerPoint Presentation</vt:lpstr>
      <vt:lpstr>Rate Setting Recap: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Southwest Ranches</dc:title>
  <dc:creator>MDS</dc:creator>
  <cp:lastModifiedBy>Emil Lopez</cp:lastModifiedBy>
  <cp:revision>664</cp:revision>
  <cp:lastPrinted>2021-07-29T19:44:31Z</cp:lastPrinted>
  <dcterms:created xsi:type="dcterms:W3CDTF">2013-07-16T21:59:30Z</dcterms:created>
  <dcterms:modified xsi:type="dcterms:W3CDTF">2025-04-11T21:00:20Z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0x01010013B995FA22BC254E99838C5F13604C1B</vt:lpwstr>
  </property>
  <property fmtid="{D5CDD505-2E9C-101B-9397-08002B2CF9AE}" pid="3" name="MediaServiceImageTags">
    <vt:lpwstr/>
  </property>
</Properties>
</file>