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1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6" r:id="rId6"/>
    <p:sldId id="371" r:id="rId7"/>
    <p:sldId id="370" r:id="rId8"/>
    <p:sldId id="401" r:id="rId9"/>
    <p:sldId id="410" r:id="rId10"/>
    <p:sldId id="402" r:id="rId11"/>
    <p:sldId id="281" r:id="rId12"/>
    <p:sldId id="385" r:id="rId13"/>
    <p:sldId id="412" r:id="rId14"/>
    <p:sldId id="340" r:id="rId15"/>
    <p:sldId id="261" r:id="rId16"/>
    <p:sldId id="397" r:id="rId17"/>
    <p:sldId id="403" r:id="rId18"/>
    <p:sldId id="404" r:id="rId19"/>
    <p:sldId id="374" r:id="rId20"/>
    <p:sldId id="409" r:id="rId21"/>
    <p:sldId id="400" r:id="rId22"/>
    <p:sldId id="411" r:id="rId23"/>
    <p:sldId id="406" r:id="rId24"/>
    <p:sldId id="268" r:id="rId25"/>
    <p:sldId id="408" r:id="rId26"/>
    <p:sldId id="396" r:id="rId27"/>
    <p:sldId id="288" r:id="rId28"/>
    <p:sldId id="289" r:id="rId29"/>
    <p:sldId id="284" r:id="rId30"/>
    <p:sldId id="337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 Berkey-Abbott" initials="CB" lastIdx="1" clrIdx="0">
    <p:extLst>
      <p:ext uri="{19B8F6BF-5375-455C-9EA6-DF929625EA0E}">
        <p15:presenceInfo xmlns:p15="http://schemas.microsoft.com/office/powerpoint/2012/main" userId="786042c4043603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6F1"/>
    <a:srgbClr val="00602B"/>
    <a:srgbClr val="FFEEDD"/>
    <a:srgbClr val="FFDAB5"/>
    <a:srgbClr val="FFFFCC"/>
    <a:srgbClr val="FF3300"/>
    <a:srgbClr val="C3D69B"/>
    <a:srgbClr val="0FEF34"/>
    <a:srgbClr val="FFFF50"/>
    <a:srgbClr val="FF5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5" autoAdjust="0"/>
  </p:normalViewPr>
  <p:slideViewPr>
    <p:cSldViewPr snapToGrid="0">
      <p:cViewPr varScale="1">
        <p:scale>
          <a:sx n="69" d="100"/>
          <a:sy n="69" d="100"/>
        </p:scale>
        <p:origin x="534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essa Redman" userId="623fb5cb-75c8-473a-a45f-dd75443fbd85" providerId="ADAL" clId="{0A952A1F-D515-48A9-B6B1-C084E0C237C0}"/>
    <pc:docChg chg="custSel addSld delSld modSld">
      <pc:chgData name="Venessa Redman" userId="623fb5cb-75c8-473a-a45f-dd75443fbd85" providerId="ADAL" clId="{0A952A1F-D515-48A9-B6B1-C084E0C237C0}" dt="2023-08-15T21:33:18.049" v="31"/>
      <pc:docMkLst>
        <pc:docMk/>
      </pc:docMkLst>
      <pc:sldChg chg="modSp add del mod">
        <pc:chgData name="Venessa Redman" userId="623fb5cb-75c8-473a-a45f-dd75443fbd85" providerId="ADAL" clId="{0A952A1F-D515-48A9-B6B1-C084E0C237C0}" dt="2023-08-15T21:29:31.642" v="4"/>
        <pc:sldMkLst>
          <pc:docMk/>
          <pc:sldMk cId="0" sldId="261"/>
        </pc:sldMkLst>
      </pc:sldChg>
      <pc:sldChg chg="modSp mod">
        <pc:chgData name="Venessa Redman" userId="623fb5cb-75c8-473a-a45f-dd75443fbd85" providerId="ADAL" clId="{0A952A1F-D515-48A9-B6B1-C084E0C237C0}" dt="2023-08-15T21:33:18.049" v="31"/>
        <pc:sldMkLst>
          <pc:docMk/>
          <pc:sldMk cId="0" sldId="268"/>
        </pc:sldMkLst>
      </pc:sldChg>
      <pc:sldChg chg="modSp mod">
        <pc:chgData name="Venessa Redman" userId="623fb5cb-75c8-473a-a45f-dd75443fbd85" providerId="ADAL" clId="{0A952A1F-D515-48A9-B6B1-C084E0C237C0}" dt="2023-08-15T21:29:09.661" v="0" actId="21"/>
        <pc:sldMkLst>
          <pc:docMk/>
          <pc:sldMk cId="2736391611" sldId="340"/>
        </pc:sldMkLst>
      </pc:sldChg>
      <pc:sldChg chg="modSp mod">
        <pc:chgData name="Venessa Redman" userId="623fb5cb-75c8-473a-a45f-dd75443fbd85" providerId="ADAL" clId="{0A952A1F-D515-48A9-B6B1-C084E0C237C0}" dt="2023-08-15T21:30:35.325" v="12" actId="1076"/>
        <pc:sldMkLst>
          <pc:docMk/>
          <pc:sldMk cId="1507839813" sldId="397"/>
        </pc:sldMkLst>
      </pc:sldChg>
      <pc:sldChg chg="add del">
        <pc:chgData name="Venessa Redman" userId="623fb5cb-75c8-473a-a45f-dd75443fbd85" providerId="ADAL" clId="{0A952A1F-D515-48A9-B6B1-C084E0C237C0}" dt="2023-08-15T21:31:52.938" v="28"/>
        <pc:sldMkLst>
          <pc:docMk/>
          <pc:sldMk cId="0" sldId="406"/>
        </pc:sldMkLst>
      </pc:sldChg>
      <pc:sldChg chg="modSp mod">
        <pc:chgData name="Venessa Redman" userId="623fb5cb-75c8-473a-a45f-dd75443fbd85" providerId="ADAL" clId="{0A952A1F-D515-48A9-B6B1-C084E0C237C0}" dt="2023-08-15T21:31:07.358" v="25" actId="207"/>
        <pc:sldMkLst>
          <pc:docMk/>
          <pc:sldMk cId="1288547403" sldId="409"/>
        </pc:sldMkLst>
      </pc:sldChg>
      <pc:sldChg chg="modSp mod">
        <pc:chgData name="Venessa Redman" userId="623fb5cb-75c8-473a-a45f-dd75443fbd85" providerId="ADAL" clId="{0A952A1F-D515-48A9-B6B1-C084E0C237C0}" dt="2023-08-15T21:31:33.842" v="26" actId="6549"/>
        <pc:sldMkLst>
          <pc:docMk/>
          <pc:sldMk cId="1377609705" sldId="411"/>
        </pc:sldMkLst>
      </pc:sldChg>
    </pc:docChg>
  </pc:docChgLst>
  <pc:docChgLst>
    <pc:chgData name="Venessa Redman" userId="623fb5cb-75c8-473a-a45f-dd75443fbd85" providerId="ADAL" clId="{9580DF92-B13D-4570-B61E-AEFF25C60B95}"/>
    <pc:docChg chg="custSel delSld modSld modNotesMaster modHandout">
      <pc:chgData name="Venessa Redman" userId="623fb5cb-75c8-473a-a45f-dd75443fbd85" providerId="ADAL" clId="{9580DF92-B13D-4570-B61E-AEFF25C60B95}" dt="2023-08-15T21:46:03.981" v="9" actId="478"/>
      <pc:docMkLst>
        <pc:docMk/>
      </pc:docMkLst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0" sldId="256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0" sldId="261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0" sldId="268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0" sldId="276"/>
        </pc:sldMkLst>
      </pc:sldChg>
      <pc:sldChg chg="modSp mod">
        <pc:chgData name="Venessa Redman" userId="623fb5cb-75c8-473a-a45f-dd75443fbd85" providerId="ADAL" clId="{9580DF92-B13D-4570-B61E-AEFF25C60B95}" dt="2023-08-15T21:43:40.031" v="3" actId="6549"/>
        <pc:sldMkLst>
          <pc:docMk/>
          <pc:sldMk cId="3133146201" sldId="281"/>
        </pc:sldMkLst>
      </pc:sldChg>
      <pc:sldChg chg="delSp mod modNotes">
        <pc:chgData name="Venessa Redman" userId="623fb5cb-75c8-473a-a45f-dd75443fbd85" providerId="ADAL" clId="{9580DF92-B13D-4570-B61E-AEFF25C60B95}" dt="2023-08-15T21:46:03.981" v="9" actId="478"/>
        <pc:sldMkLst>
          <pc:docMk/>
          <pc:sldMk cId="2669339527" sldId="284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2185548285" sldId="288"/>
        </pc:sldMkLst>
      </pc:sldChg>
      <pc:sldChg chg="delSp mod modNotes">
        <pc:chgData name="Venessa Redman" userId="623fb5cb-75c8-473a-a45f-dd75443fbd85" providerId="ADAL" clId="{9580DF92-B13D-4570-B61E-AEFF25C60B95}" dt="2023-08-15T21:46:01.068" v="8" actId="478"/>
        <pc:sldMkLst>
          <pc:docMk/>
          <pc:sldMk cId="2887903540" sldId="289"/>
        </pc:sldMkLst>
      </pc:sldChg>
      <pc:sldChg chg="delSp modSp mod modNotes">
        <pc:chgData name="Venessa Redman" userId="623fb5cb-75c8-473a-a45f-dd75443fbd85" providerId="ADAL" clId="{9580DF92-B13D-4570-B61E-AEFF25C60B95}" dt="2023-08-15T21:45:17.685" v="7" actId="478"/>
        <pc:sldMkLst>
          <pc:docMk/>
          <pc:sldMk cId="485101915" sldId="337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2736391611" sldId="340"/>
        </pc:sldMkLst>
      </pc:sldChg>
      <pc:sldChg chg="del">
        <pc:chgData name="Venessa Redman" userId="623fb5cb-75c8-473a-a45f-dd75443fbd85" providerId="ADAL" clId="{9580DF92-B13D-4570-B61E-AEFF25C60B95}" dt="2023-08-15T21:43:51.291" v="4" actId="47"/>
        <pc:sldMkLst>
          <pc:docMk/>
          <pc:sldMk cId="3818525769" sldId="380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0" sldId="396"/>
        </pc:sldMkLst>
      </pc:sldChg>
      <pc:sldChg chg="del">
        <pc:chgData name="Venessa Redman" userId="623fb5cb-75c8-473a-a45f-dd75443fbd85" providerId="ADAL" clId="{9580DF92-B13D-4570-B61E-AEFF25C60B95}" dt="2023-08-15T21:43:52.705" v="5" actId="47"/>
        <pc:sldMkLst>
          <pc:docMk/>
          <pc:sldMk cId="3645251094" sldId="399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3895471505" sldId="401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0" sldId="403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0" sldId="406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0" sldId="408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1288547403" sldId="409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507655107" sldId="410"/>
        </pc:sldMkLst>
      </pc:sldChg>
      <pc:sldChg chg="modNotes">
        <pc:chgData name="Venessa Redman" userId="623fb5cb-75c8-473a-a45f-dd75443fbd85" providerId="ADAL" clId="{9580DF92-B13D-4570-B61E-AEFF25C60B95}" dt="2023-08-15T21:35:26.562" v="0"/>
        <pc:sldMkLst>
          <pc:docMk/>
          <pc:sldMk cId="1377609705" sldId="411"/>
        </pc:sldMkLst>
      </pc:sldChg>
    </pc:docChg>
  </pc:docChgLst>
  <pc:docChgLst>
    <pc:chgData name="Emil Lopez" userId="a1f944ac-5f27-44a2-84bb-96748bafd2df" providerId="ADAL" clId="{C9FE704A-FC92-45A4-9F1E-8B066CC4851D}"/>
    <pc:docChg chg="modSld">
      <pc:chgData name="Emil Lopez" userId="a1f944ac-5f27-44a2-84bb-96748bafd2df" providerId="ADAL" clId="{C9FE704A-FC92-45A4-9F1E-8B066CC4851D}" dt="2024-08-08T20:45:11.367" v="18"/>
      <pc:docMkLst>
        <pc:docMk/>
      </pc:docMkLst>
      <pc:sldChg chg="modSp mod">
        <pc:chgData name="Emil Lopez" userId="a1f944ac-5f27-44a2-84bb-96748bafd2df" providerId="ADAL" clId="{C9FE704A-FC92-45A4-9F1E-8B066CC4851D}" dt="2024-08-08T20:45:11.367" v="18"/>
        <pc:sldMkLst>
          <pc:docMk/>
          <pc:sldMk cId="3882827005" sldId="370"/>
        </pc:sldMkLst>
      </pc:sldChg>
    </pc:docChg>
  </pc:docChgLst>
  <pc:docChgLst>
    <pc:chgData name="Venessa Redman" userId="623fb5cb-75c8-473a-a45f-dd75443fbd85" providerId="ADAL" clId="{46D28F30-919C-40E3-9AAF-F9593CF8E31C}"/>
    <pc:docChg chg="modSld">
      <pc:chgData name="Venessa Redman" userId="623fb5cb-75c8-473a-a45f-dd75443fbd85" providerId="ADAL" clId="{46D28F30-919C-40E3-9AAF-F9593CF8E31C}" dt="2023-08-15T21:55:13.601" v="0"/>
      <pc:docMkLst>
        <pc:docMk/>
      </pc:docMkLst>
      <pc:sldChg chg="modSp">
        <pc:chgData name="Venessa Redman" userId="623fb5cb-75c8-473a-a45f-dd75443fbd85" providerId="ADAL" clId="{46D28F30-919C-40E3-9AAF-F9593CF8E31C}" dt="2023-08-15T21:55:13.601" v="0"/>
        <pc:sldMkLst>
          <pc:docMk/>
          <pc:sldMk cId="3882827005" sldId="370"/>
        </pc:sldMkLst>
      </pc:sldChg>
    </pc:docChg>
  </pc:docChgLst>
  <pc:docChgLst>
    <pc:chgData name="Emil Lopez" userId="a1f944ac-5f27-44a2-84bb-96748bafd2df" providerId="ADAL" clId="{3723C906-D6E6-49A5-B053-CCD0F678DD07}"/>
    <pc:docChg chg="custSel delSld modSld">
      <pc:chgData name="Emil Lopez" userId="a1f944ac-5f27-44a2-84bb-96748bafd2df" providerId="ADAL" clId="{3723C906-D6E6-49A5-B053-CCD0F678DD07}" dt="2023-08-15T20:59:24.360" v="117" actId="14100"/>
      <pc:docMkLst>
        <pc:docMk/>
      </pc:docMkLst>
      <pc:sldChg chg="del">
        <pc:chgData name="Emil Lopez" userId="a1f944ac-5f27-44a2-84bb-96748bafd2df" providerId="ADAL" clId="{3723C906-D6E6-49A5-B053-CCD0F678DD07}" dt="2023-08-15T20:22:18.993" v="0" actId="47"/>
        <pc:sldMkLst>
          <pc:docMk/>
          <pc:sldMk cId="0" sldId="386"/>
        </pc:sldMkLst>
      </pc:sldChg>
      <pc:sldChg chg="del">
        <pc:chgData name="Emil Lopez" userId="a1f944ac-5f27-44a2-84bb-96748bafd2df" providerId="ADAL" clId="{3723C906-D6E6-49A5-B053-CCD0F678DD07}" dt="2023-08-15T20:24:25.653" v="13" actId="2696"/>
        <pc:sldMkLst>
          <pc:docMk/>
          <pc:sldMk cId="501787731" sldId="398"/>
        </pc:sldMkLst>
      </pc:sldChg>
      <pc:sldChg chg="addSp delSp modSp mod modNotesTx">
        <pc:chgData name="Emil Lopez" userId="a1f944ac-5f27-44a2-84bb-96748bafd2df" providerId="ADAL" clId="{3723C906-D6E6-49A5-B053-CCD0F678DD07}" dt="2023-08-15T20:59:24.360" v="117" actId="14100"/>
        <pc:sldMkLst>
          <pc:docMk/>
          <pc:sldMk cId="2996368215" sldId="404"/>
        </pc:sldMkLst>
      </pc:sldChg>
      <pc:sldChg chg="modSp mod modNotesTx">
        <pc:chgData name="Emil Lopez" userId="a1f944ac-5f27-44a2-84bb-96748bafd2df" providerId="ADAL" clId="{3723C906-D6E6-49A5-B053-CCD0F678DD07}" dt="2023-08-15T20:23:26.912" v="12" actId="6549"/>
        <pc:sldMkLst>
          <pc:docMk/>
          <pc:sldMk cId="0" sldId="412"/>
        </pc:sldMkLst>
      </pc:sldChg>
    </pc:docChg>
  </pc:docChgLst>
  <pc:docChgLst>
    <pc:chgData name="Emil Lopez" userId="a1f944ac-5f27-44a2-84bb-96748bafd2df" providerId="ADAL" clId="{0F24BA90-9512-49D8-9E8E-FD2F8DC8DA60}"/>
    <pc:docChg chg="modSld">
      <pc:chgData name="Emil Lopez" userId="a1f944ac-5f27-44a2-84bb-96748bafd2df" providerId="ADAL" clId="{0F24BA90-9512-49D8-9E8E-FD2F8DC8DA60}" dt="2025-04-11T21:02:07.330" v="23" actId="6549"/>
      <pc:docMkLst>
        <pc:docMk/>
      </pc:docMkLst>
      <pc:sldChg chg="modNotesTx">
        <pc:chgData name="Emil Lopez" userId="a1f944ac-5f27-44a2-84bb-96748bafd2df" providerId="ADAL" clId="{0F24BA90-9512-49D8-9E8E-FD2F8DC8DA60}" dt="2025-04-11T21:01:15.046" v="10" actId="6549"/>
        <pc:sldMkLst>
          <pc:docMk/>
          <pc:sldMk cId="0" sldId="261"/>
        </pc:sldMkLst>
      </pc:sldChg>
      <pc:sldChg chg="modNotesTx">
        <pc:chgData name="Emil Lopez" userId="a1f944ac-5f27-44a2-84bb-96748bafd2df" providerId="ADAL" clId="{0F24BA90-9512-49D8-9E8E-FD2F8DC8DA60}" dt="2025-04-11T21:00:35.123" v="0" actId="6549"/>
        <pc:sldMkLst>
          <pc:docMk/>
          <pc:sldMk cId="0" sldId="276"/>
        </pc:sldMkLst>
      </pc:sldChg>
      <pc:sldChg chg="modNotesTx">
        <pc:chgData name="Emil Lopez" userId="a1f944ac-5f27-44a2-84bb-96748bafd2df" providerId="ADAL" clId="{0F24BA90-9512-49D8-9E8E-FD2F8DC8DA60}" dt="2025-04-11T21:01:03.075" v="6" actId="6549"/>
        <pc:sldMkLst>
          <pc:docMk/>
          <pc:sldMk cId="3133146201" sldId="281"/>
        </pc:sldMkLst>
      </pc:sldChg>
      <pc:sldChg chg="modNotesTx">
        <pc:chgData name="Emil Lopez" userId="a1f944ac-5f27-44a2-84bb-96748bafd2df" providerId="ADAL" clId="{0F24BA90-9512-49D8-9E8E-FD2F8DC8DA60}" dt="2025-04-11T21:02:04.370" v="22" actId="6549"/>
        <pc:sldMkLst>
          <pc:docMk/>
          <pc:sldMk cId="2669339527" sldId="284"/>
        </pc:sldMkLst>
      </pc:sldChg>
      <pc:sldChg chg="modNotesTx">
        <pc:chgData name="Emil Lopez" userId="a1f944ac-5f27-44a2-84bb-96748bafd2df" providerId="ADAL" clId="{0F24BA90-9512-49D8-9E8E-FD2F8DC8DA60}" dt="2025-04-11T21:01:58.916" v="20" actId="6549"/>
        <pc:sldMkLst>
          <pc:docMk/>
          <pc:sldMk cId="2185548285" sldId="288"/>
        </pc:sldMkLst>
      </pc:sldChg>
      <pc:sldChg chg="modNotesTx">
        <pc:chgData name="Emil Lopez" userId="a1f944ac-5f27-44a2-84bb-96748bafd2df" providerId="ADAL" clId="{0F24BA90-9512-49D8-9E8E-FD2F8DC8DA60}" dt="2025-04-11T21:02:01.391" v="21" actId="6549"/>
        <pc:sldMkLst>
          <pc:docMk/>
          <pc:sldMk cId="2887903540" sldId="289"/>
        </pc:sldMkLst>
      </pc:sldChg>
      <pc:sldChg chg="modNotesTx">
        <pc:chgData name="Emil Lopez" userId="a1f944ac-5f27-44a2-84bb-96748bafd2df" providerId="ADAL" clId="{0F24BA90-9512-49D8-9E8E-FD2F8DC8DA60}" dt="2025-04-11T21:02:07.330" v="23" actId="6549"/>
        <pc:sldMkLst>
          <pc:docMk/>
          <pc:sldMk cId="485101915" sldId="337"/>
        </pc:sldMkLst>
      </pc:sldChg>
      <pc:sldChg chg="modNotesTx">
        <pc:chgData name="Emil Lopez" userId="a1f944ac-5f27-44a2-84bb-96748bafd2df" providerId="ADAL" clId="{0F24BA90-9512-49D8-9E8E-FD2F8DC8DA60}" dt="2025-04-11T21:01:12.167" v="9" actId="6549"/>
        <pc:sldMkLst>
          <pc:docMk/>
          <pc:sldMk cId="2736391611" sldId="340"/>
        </pc:sldMkLst>
      </pc:sldChg>
      <pc:sldChg chg="modNotesTx">
        <pc:chgData name="Emil Lopez" userId="a1f944ac-5f27-44a2-84bb-96748bafd2df" providerId="ADAL" clId="{0F24BA90-9512-49D8-9E8E-FD2F8DC8DA60}" dt="2025-04-11T21:00:46.383" v="2" actId="6549"/>
        <pc:sldMkLst>
          <pc:docMk/>
          <pc:sldMk cId="3882827005" sldId="370"/>
        </pc:sldMkLst>
      </pc:sldChg>
      <pc:sldChg chg="modNotesTx">
        <pc:chgData name="Emil Lopez" userId="a1f944ac-5f27-44a2-84bb-96748bafd2df" providerId="ADAL" clId="{0F24BA90-9512-49D8-9E8E-FD2F8DC8DA60}" dt="2025-04-11T21:00:37.937" v="1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0F24BA90-9512-49D8-9E8E-FD2F8DC8DA60}" dt="2025-04-11T21:01:29.735" v="13" actId="6549"/>
        <pc:sldMkLst>
          <pc:docMk/>
          <pc:sldMk cId="0" sldId="374"/>
        </pc:sldMkLst>
      </pc:sldChg>
      <pc:sldChg chg="modNotesTx">
        <pc:chgData name="Emil Lopez" userId="a1f944ac-5f27-44a2-84bb-96748bafd2df" providerId="ADAL" clId="{0F24BA90-9512-49D8-9E8E-FD2F8DC8DA60}" dt="2025-04-11T21:01:07.076" v="7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0F24BA90-9512-49D8-9E8E-FD2F8DC8DA60}" dt="2025-04-11T21:01:53.375" v="19" actId="6549"/>
        <pc:sldMkLst>
          <pc:docMk/>
          <pc:sldMk cId="0" sldId="396"/>
        </pc:sldMkLst>
      </pc:sldChg>
      <pc:sldChg chg="modNotesTx">
        <pc:chgData name="Emil Lopez" userId="a1f944ac-5f27-44a2-84bb-96748bafd2df" providerId="ADAL" clId="{0F24BA90-9512-49D8-9E8E-FD2F8DC8DA60}" dt="2025-04-11T21:01:22.578" v="11" actId="6549"/>
        <pc:sldMkLst>
          <pc:docMk/>
          <pc:sldMk cId="1507839813" sldId="397"/>
        </pc:sldMkLst>
      </pc:sldChg>
      <pc:sldChg chg="modNotesTx">
        <pc:chgData name="Emil Lopez" userId="a1f944ac-5f27-44a2-84bb-96748bafd2df" providerId="ADAL" clId="{0F24BA90-9512-49D8-9E8E-FD2F8DC8DA60}" dt="2025-04-11T21:01:38.974" v="15" actId="6549"/>
        <pc:sldMkLst>
          <pc:docMk/>
          <pc:sldMk cId="389637038" sldId="400"/>
        </pc:sldMkLst>
      </pc:sldChg>
      <pc:sldChg chg="modNotesTx">
        <pc:chgData name="Emil Lopez" userId="a1f944ac-5f27-44a2-84bb-96748bafd2df" providerId="ADAL" clId="{0F24BA90-9512-49D8-9E8E-FD2F8DC8DA60}" dt="2025-04-11T21:00:49.862" v="3" actId="6549"/>
        <pc:sldMkLst>
          <pc:docMk/>
          <pc:sldMk cId="3895471505" sldId="401"/>
        </pc:sldMkLst>
      </pc:sldChg>
      <pc:sldChg chg="modNotesTx">
        <pc:chgData name="Emil Lopez" userId="a1f944ac-5f27-44a2-84bb-96748bafd2df" providerId="ADAL" clId="{0F24BA90-9512-49D8-9E8E-FD2F8DC8DA60}" dt="2025-04-11T21:00:59.597" v="5" actId="6549"/>
        <pc:sldMkLst>
          <pc:docMk/>
          <pc:sldMk cId="0" sldId="402"/>
        </pc:sldMkLst>
      </pc:sldChg>
      <pc:sldChg chg="modNotesTx">
        <pc:chgData name="Emil Lopez" userId="a1f944ac-5f27-44a2-84bb-96748bafd2df" providerId="ADAL" clId="{0F24BA90-9512-49D8-9E8E-FD2F8DC8DA60}" dt="2025-04-11T21:01:25.827" v="12" actId="6549"/>
        <pc:sldMkLst>
          <pc:docMk/>
          <pc:sldMk cId="0" sldId="403"/>
        </pc:sldMkLst>
      </pc:sldChg>
      <pc:sldChg chg="modNotesTx">
        <pc:chgData name="Emil Lopez" userId="a1f944ac-5f27-44a2-84bb-96748bafd2df" providerId="ADAL" clId="{0F24BA90-9512-49D8-9E8E-FD2F8DC8DA60}" dt="2025-04-11T21:01:45.357" v="17" actId="6549"/>
        <pc:sldMkLst>
          <pc:docMk/>
          <pc:sldMk cId="0" sldId="406"/>
        </pc:sldMkLst>
      </pc:sldChg>
      <pc:sldChg chg="modNotesTx">
        <pc:chgData name="Emil Lopez" userId="a1f944ac-5f27-44a2-84bb-96748bafd2df" providerId="ADAL" clId="{0F24BA90-9512-49D8-9E8E-FD2F8DC8DA60}" dt="2025-04-11T21:01:50.239" v="18" actId="6549"/>
        <pc:sldMkLst>
          <pc:docMk/>
          <pc:sldMk cId="0" sldId="408"/>
        </pc:sldMkLst>
      </pc:sldChg>
      <pc:sldChg chg="modNotesTx">
        <pc:chgData name="Emil Lopez" userId="a1f944ac-5f27-44a2-84bb-96748bafd2df" providerId="ADAL" clId="{0F24BA90-9512-49D8-9E8E-FD2F8DC8DA60}" dt="2025-04-11T21:01:32.768" v="14" actId="6549"/>
        <pc:sldMkLst>
          <pc:docMk/>
          <pc:sldMk cId="1288547403" sldId="409"/>
        </pc:sldMkLst>
      </pc:sldChg>
      <pc:sldChg chg="modNotesTx">
        <pc:chgData name="Emil Lopez" userId="a1f944ac-5f27-44a2-84bb-96748bafd2df" providerId="ADAL" clId="{0F24BA90-9512-49D8-9E8E-FD2F8DC8DA60}" dt="2025-04-11T21:00:52.742" v="4" actId="6549"/>
        <pc:sldMkLst>
          <pc:docMk/>
          <pc:sldMk cId="507655107" sldId="410"/>
        </pc:sldMkLst>
      </pc:sldChg>
      <pc:sldChg chg="modNotesTx">
        <pc:chgData name="Emil Lopez" userId="a1f944ac-5f27-44a2-84bb-96748bafd2df" providerId="ADAL" clId="{0F24BA90-9512-49D8-9E8E-FD2F8DC8DA60}" dt="2025-04-11T21:01:42.026" v="16" actId="6549"/>
        <pc:sldMkLst>
          <pc:docMk/>
          <pc:sldMk cId="1377609705" sldId="411"/>
        </pc:sldMkLst>
      </pc:sldChg>
      <pc:sldChg chg="modNotesTx">
        <pc:chgData name="Emil Lopez" userId="a1f944ac-5f27-44a2-84bb-96748bafd2df" providerId="ADAL" clId="{0F24BA90-9512-49D8-9E8E-FD2F8DC8DA60}" dt="2025-04-11T21:01:09.732" v="8" actId="6549"/>
        <pc:sldMkLst>
          <pc:docMk/>
          <pc:sldMk cId="0" sldId="4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westranches.sharepoint.com/sites/FinDocs/Docs/FINADMIN/BUDGET/FY23-24/Proposed%20Budget%20FY24/PUB%20ORDER/General%20fund%20Charts%20Revised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1" i="0" baseline="0">
                <a:effectLst/>
              </a:rPr>
              <a:t>Total General Fund by Function: $18,832,715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pPr>
            <a:r>
              <a:rPr lang="en-US">
                <a:solidFill>
                  <a:srgbClr val="00B050"/>
                </a:solidFill>
              </a:rPr>
              <a:t>Where Do the Funds Come From?</a:t>
            </a:r>
          </a:p>
        </c:rich>
      </c:tx>
      <c:layout>
        <c:manualLayout>
          <c:xMode val="edge"/>
          <c:yMode val="edge"/>
          <c:x val="0.17117771945173521"/>
          <c:y val="6.1625049957904875E-3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22665500145817"/>
          <c:y val="0.11703059827252088"/>
          <c:w val="0.58716710411198603"/>
          <c:h val="0.739673992910441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plosion val="22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9-4F1D-9D4E-8DCA786244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9-4F1D-9D4E-8DCA786244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9-4F1D-9D4E-8DCA7862447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09-4F1D-9D4E-8DCA786244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09-4F1D-9D4E-8DCA786244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009-4F1D-9D4E-8DCA7862447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009-4F1D-9D4E-8DCA786244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'[General fund Charts Revised 2024.xlsx]General Fund Data'!$B$1:$B$9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Interfund Transfers</c:v>
                </c:pt>
                <c:pt idx="3">
                  <c:v>Service/Misc. Revenues 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Intergovernmental </c:v>
                </c:pt>
                <c:pt idx="7">
                  <c:v>Special Assessment Revenue</c:v>
                </c:pt>
                <c:pt idx="8">
                  <c:v>Ad Valorem (Property) Revenue</c:v>
                </c:pt>
              </c:strCache>
            </c:strRef>
          </c:cat>
          <c:val>
            <c:numRef>
              <c:f>'[General fund Charts Revised 2024.xlsx]General Fund Data'!$C$1:$C$9</c:f>
              <c:numCache>
                <c:formatCode>"$"#,##0_);[Red]\("$"#,##0\)</c:formatCode>
                <c:ptCount val="9"/>
                <c:pt idx="0">
                  <c:v>205000</c:v>
                </c:pt>
                <c:pt idx="1">
                  <c:v>164120</c:v>
                </c:pt>
                <c:pt idx="2">
                  <c:v>276669</c:v>
                </c:pt>
                <c:pt idx="3">
                  <c:v>524169</c:v>
                </c:pt>
                <c:pt idx="4">
                  <c:v>1867018</c:v>
                </c:pt>
                <c:pt idx="5">
                  <c:v>2022640</c:v>
                </c:pt>
                <c:pt idx="6">
                  <c:v>2694504</c:v>
                </c:pt>
                <c:pt idx="7">
                  <c:v>2844001</c:v>
                </c:pt>
                <c:pt idx="8">
                  <c:v>8234594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009-4F1D-9D4E-8DCA786244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132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81896"/>
        <c:crosses val="autoZero"/>
        <c:crossBetween val="between"/>
        <c:minorUnit val="200000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General Fund Expenditures: $18,832,715 </a:t>
            </a:r>
            <a:endParaRPr lang="en-US" sz="240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400"/>
            </a:pPr>
            <a:r>
              <a:rPr lang="en-US" sz="2400" b="1" i="0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baseline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Do the Funds Go?</a:t>
            </a:r>
            <a:endParaRPr lang="en-US" sz="240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083212024967469"/>
          <c:y val="8.9897407238440138E-3"/>
        </c:manualLayout>
      </c:layout>
      <c:overlay val="0"/>
    </c:title>
    <c:autoTitleDeleted val="0"/>
    <c:view3D>
      <c:rotX val="60"/>
      <c:rotY val="139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85057750134175"/>
          <c:y val="0.15904691759840847"/>
          <c:w val="0.69062727453186001"/>
          <c:h val="0.8297305944589927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12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25-497C-A165-FA87BC236F97}"/>
              </c:ext>
            </c:extLst>
          </c:dPt>
          <c:dPt>
            <c:idx val="1"/>
            <c:bubble3D val="0"/>
            <c:explosion val="15"/>
            <c:extLst>
              <c:ext xmlns:c16="http://schemas.microsoft.com/office/drawing/2014/chart" uri="{C3380CC4-5D6E-409C-BE32-E72D297353CC}">
                <c16:uniqueId val="{00000003-A525-497C-A165-FA87BC236F97}"/>
              </c:ext>
            </c:extLst>
          </c:dPt>
          <c:dPt>
            <c:idx val="2"/>
            <c:bubble3D val="0"/>
            <c:explosion val="15"/>
            <c:extLst>
              <c:ext xmlns:c16="http://schemas.microsoft.com/office/drawing/2014/chart" uri="{C3380CC4-5D6E-409C-BE32-E72D297353CC}">
                <c16:uniqueId val="{00000005-A525-497C-A165-FA87BC236F97}"/>
              </c:ext>
            </c:extLst>
          </c:dPt>
          <c:dPt>
            <c:idx val="3"/>
            <c:bubble3D val="0"/>
            <c:explosion val="15"/>
            <c:extLst>
              <c:ext xmlns:c16="http://schemas.microsoft.com/office/drawing/2014/chart" uri="{C3380CC4-5D6E-409C-BE32-E72D297353CC}">
                <c16:uniqueId val="{00000007-A525-497C-A165-FA87BC236F97}"/>
              </c:ext>
            </c:extLst>
          </c:dPt>
          <c:dPt>
            <c:idx val="4"/>
            <c:bubble3D val="0"/>
            <c:explosion val="15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525-497C-A165-FA87BC236F97}"/>
              </c:ext>
            </c:extLst>
          </c:dPt>
          <c:dPt>
            <c:idx val="5"/>
            <c:bubble3D val="0"/>
            <c:explosion val="15"/>
            <c:extLst>
              <c:ext xmlns:c16="http://schemas.microsoft.com/office/drawing/2014/chart" uri="{C3380CC4-5D6E-409C-BE32-E72D297353CC}">
                <c16:uniqueId val="{0000000B-A525-497C-A165-FA87BC236F97}"/>
              </c:ext>
            </c:extLst>
          </c:dPt>
          <c:dPt>
            <c:idx val="6"/>
            <c:bubble3D val="0"/>
            <c:explosion val="15"/>
            <c:extLst>
              <c:ext xmlns:c16="http://schemas.microsoft.com/office/drawing/2014/chart" uri="{C3380CC4-5D6E-409C-BE32-E72D297353CC}">
                <c16:uniqueId val="{0000000D-A525-497C-A165-FA87BC236F97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525-497C-A165-FA87BC236F97}"/>
              </c:ext>
            </c:extLst>
          </c:dPt>
          <c:dLbls>
            <c:dLbl>
              <c:idx val="0"/>
              <c:layout>
                <c:manualLayout>
                  <c:x val="3.8984522904194269E-2"/>
                  <c:y val="0.14856671041119851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OPERATING EXPENSES,</a:t>
                    </a:r>
                  </a:p>
                  <a:p>
                    <a:r>
                      <a:rPr lang="en-US" sz="1400"/>
                      <a:t>11,398,616</a:t>
                    </a:r>
                  </a:p>
                  <a:p>
                    <a:r>
                      <a:rPr lang="en-US" sz="1400"/>
                      <a:t>60.5%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25-497C-A165-FA87BC236F97}"/>
                </c:ext>
              </c:extLst>
            </c:dLbl>
            <c:dLbl>
              <c:idx val="1"/>
              <c:layout>
                <c:manualLayout>
                  <c:x val="0.11849929604387686"/>
                  <c:y val="1.6440253793829851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PERSONNEL EXPENSES, $2,142,768</a:t>
                    </a:r>
                  </a:p>
                  <a:p>
                    <a:r>
                      <a:rPr lang="en-US" sz="1100"/>
                      <a:t>11.40%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1302557768512"/>
                      <c:h val="9.287534733491349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525-497C-A165-FA87BC236F97}"/>
                </c:ext>
              </c:extLst>
            </c:dLbl>
            <c:dLbl>
              <c:idx val="2"/>
              <c:layout>
                <c:manualLayout>
                  <c:x val="3.0113055720976053E-2"/>
                  <c:y val="3.655232117582973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en-US" sz="1100"/>
                      <a:t>DEBT SERVICE TRANSFERS,</a:t>
                    </a:r>
                  </a:p>
                  <a:p>
                    <a:pPr>
                      <a:defRPr sz="1100"/>
                    </a:pPr>
                    <a:r>
                      <a:rPr lang="en-US" sz="1100"/>
                      <a:t>$825,989</a:t>
                    </a:r>
                  </a:p>
                  <a:p>
                    <a:pPr>
                      <a:defRPr sz="1100"/>
                    </a:pPr>
                    <a:r>
                      <a:rPr lang="en-US" sz="1100"/>
                      <a:t>4.40%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9574816654189"/>
                      <c:h val="0.1120000000000000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525-497C-A165-FA87BC236F97}"/>
                </c:ext>
              </c:extLst>
            </c:dLbl>
            <c:dLbl>
              <c:idx val="3"/>
              <c:layout>
                <c:manualLayout>
                  <c:x val="6.424132645184058E-2"/>
                  <c:y val="6.4056857632590752E-2"/>
                </c:manualLayout>
              </c:layout>
              <c:tx>
                <c:rich>
                  <a:bodyPr/>
                  <a:lstStyle/>
                  <a:p>
                    <a:r>
                      <a:rPr lang="en-US" sz="1100"/>
                      <a:t>VFD TRANSFERS, </a:t>
                    </a:r>
                  </a:p>
                  <a:p>
                    <a:r>
                      <a:rPr lang="en-US" sz="1100"/>
                      <a:t>$286,482</a:t>
                    </a:r>
                  </a:p>
                  <a:p>
                    <a:r>
                      <a:rPr lang="en-US" sz="1100"/>
                      <a:t>1.50%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525-497C-A165-FA87BC236F97}"/>
                </c:ext>
              </c:extLst>
            </c:dLbl>
            <c:dLbl>
              <c:idx val="4"/>
              <c:layout>
                <c:manualLayout>
                  <c:x val="2.1397049633501693E-2"/>
                  <c:y val="0.1126223392225573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en-US" sz="1100"/>
                      <a:t>TRANSPORTATION TRANSFERS,</a:t>
                    </a:r>
                  </a:p>
                  <a:p>
                    <a:pPr>
                      <a:defRPr sz="1100"/>
                    </a:pPr>
                    <a:r>
                      <a:rPr lang="en-US" sz="1100"/>
                      <a:t>$1,090,162</a:t>
                    </a:r>
                  </a:p>
                  <a:p>
                    <a:pPr>
                      <a:defRPr sz="1100"/>
                    </a:pPr>
                    <a:r>
                      <a:rPr lang="en-US" sz="1100"/>
                      <a:t>5.80%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0907166016012"/>
                      <c:h val="0.11328418233884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A525-497C-A165-FA87BC236F97}"/>
                </c:ext>
              </c:extLst>
            </c:dLbl>
            <c:dLbl>
              <c:idx val="5"/>
              <c:layout>
                <c:manualLayout>
                  <c:x val="4.4008734088858463E-2"/>
                  <c:y val="1.6836176727898827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en-US" sz="1100" baseline="0"/>
                      <a:t>CAPITAL OUTLAY, </a:t>
                    </a:r>
                    <a:fld id="{3C2FFE00-0F15-4D0C-B793-9D5229EE0BBE}" type="VALUE">
                      <a:rPr lang="en-US" sz="1100" baseline="0"/>
                      <a:pPr>
                        <a:defRPr sz="1100"/>
                      </a:pPr>
                      <a:t>[VALUE]</a:t>
                    </a:fld>
                    <a:r>
                      <a:rPr lang="en-US" sz="1100" baseline="0"/>
                      <a:t>   12.20%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31954732342655"/>
                      <c:h val="0.127240923009623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525-497C-A165-FA87BC236F97}"/>
                </c:ext>
              </c:extLst>
            </c:dLbl>
            <c:dLbl>
              <c:idx val="6"/>
              <c:layout>
                <c:manualLayout>
                  <c:x val="6.3323594304760894E-2"/>
                  <c:y val="-3.612464242797443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en-US" sz="1100"/>
                      <a:t>NON-OPERATING EXPENSES,</a:t>
                    </a:r>
                  </a:p>
                  <a:p>
                    <a:pPr>
                      <a:defRPr sz="1100"/>
                    </a:pPr>
                    <a:r>
                      <a:rPr lang="en-US" sz="1100"/>
                      <a:t>$792,600</a:t>
                    </a:r>
                  </a:p>
                  <a:p>
                    <a:pPr>
                      <a:defRPr sz="1100"/>
                    </a:pPr>
                    <a:r>
                      <a:rPr lang="en-US" sz="1100"/>
                      <a:t>4.20%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9852371394752"/>
                      <c:h val="0.116144087847463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A525-497C-A165-FA87BC236F97}"/>
                </c:ext>
              </c:extLst>
            </c:dLbl>
            <c:dLbl>
              <c:idx val="7"/>
              <c:layout>
                <c:manualLayout>
                  <c:x val="2.4419243929587334E-2"/>
                  <c:y val="2.791728830157597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en-US" sz="1100"/>
                      <a:t>NON-OPERATING EXPENSES,</a:t>
                    </a:r>
                  </a:p>
                  <a:p>
                    <a:pPr>
                      <a:defRPr sz="1100"/>
                    </a:pPr>
                    <a:r>
                      <a:rPr lang="en-US" sz="1100"/>
                      <a:t>$286,616</a:t>
                    </a:r>
                  </a:p>
                  <a:p>
                    <a:pPr>
                      <a:defRPr sz="1100"/>
                    </a:pPr>
                    <a:r>
                      <a:rPr lang="en-US" sz="1100"/>
                      <a:t>1.5%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23265036896565"/>
                      <c:h val="8.426666259912932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A525-497C-A165-FA87BC236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'[General fund Charts Revised 2024.xlsx]General Fund Data'!$B$12:$B$18</c:f>
              <c:strCache>
                <c:ptCount val="7"/>
                <c:pt idx="0">
                  <c:v>Operating expenses</c:v>
                </c:pt>
                <c:pt idx="1">
                  <c:v>Personnel expenses</c:v>
                </c:pt>
                <c:pt idx="2">
                  <c:v>Debt service transfers</c:v>
                </c:pt>
                <c:pt idx="3">
                  <c:v>Vfd transfers</c:v>
                </c:pt>
                <c:pt idx="4">
                  <c:v>Transportation transfers</c:v>
                </c:pt>
                <c:pt idx="5">
                  <c:v>Capital outlay</c:v>
                </c:pt>
                <c:pt idx="6">
                  <c:v>Non-operating expenses</c:v>
                </c:pt>
              </c:strCache>
            </c:strRef>
          </c:cat>
          <c:val>
            <c:numRef>
              <c:f>'[General fund Charts Revised 2024.xlsx]General Fund Data'!$C$12:$C$18</c:f>
              <c:numCache>
                <c:formatCode>"$"#,##0</c:formatCode>
                <c:ptCount val="7"/>
                <c:pt idx="0">
                  <c:v>11398616</c:v>
                </c:pt>
                <c:pt idx="1">
                  <c:v>2142768</c:v>
                </c:pt>
                <c:pt idx="2">
                  <c:v>825989</c:v>
                </c:pt>
                <c:pt idx="3">
                  <c:v>286482</c:v>
                </c:pt>
                <c:pt idx="4">
                  <c:v>1090162</c:v>
                </c:pt>
                <c:pt idx="5">
                  <c:v>2296098</c:v>
                </c:pt>
                <c:pt idx="6">
                  <c:v>792600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525-497C-A165-FA87BC236F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1506465363809"/>
          <c:y val="3.6683086277026024E-2"/>
          <c:w val="0.92325836531447569"/>
          <c:h val="0.8026663073320746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 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666666666666692E-2"/>
                  <c:y val="5.5555555555555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EE-4FA4-87D5-DE32DBD5488F}"/>
                </c:ext>
              </c:extLst>
            </c:dLbl>
            <c:dLbl>
              <c:idx val="1"/>
              <c:layout>
                <c:manualLayout>
                  <c:x val="-5.118469904533611E-2"/>
                  <c:y val="8.3769784391986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E-4FA4-87D5-DE32DBD5488F}"/>
                </c:ext>
              </c:extLst>
            </c:dLbl>
            <c:dLbl>
              <c:idx val="2"/>
              <c:layout>
                <c:manualLayout>
                  <c:x val="-5.8333333333333334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EE-4FA4-87D5-DE32DBD5488F}"/>
                </c:ext>
              </c:extLst>
            </c:dLbl>
            <c:dLbl>
              <c:idx val="3"/>
              <c:layout>
                <c:manualLayout>
                  <c:x val="-5.022884042805302E-2"/>
                  <c:y val="9.14241713622369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B00367-5670-4DB7-BEFF-16D27BB15F3C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429452489645369E-2"/>
                      <c:h val="6.42920394661316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EE-4FA4-87D5-DE32DBD5488F}"/>
                </c:ext>
              </c:extLst>
            </c:dLbl>
            <c:dLbl>
              <c:idx val="4"/>
              <c:layout>
                <c:manualLayout>
                  <c:x val="-1.388888888888888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Proposed FY 2024</c:v>
                </c:pt>
              </c:strCache>
            </c:strRef>
          </c:cat>
          <c:val>
            <c:numRef>
              <c:f>Sheet1!$B$2:$E$2</c:f>
              <c:numCache>
                <c:formatCode>"$"#,##0.00</c:formatCode>
                <c:ptCount val="4"/>
                <c:pt idx="0">
                  <c:v>629.14</c:v>
                </c:pt>
                <c:pt idx="1">
                  <c:v>690</c:v>
                </c:pt>
                <c:pt idx="2">
                  <c:v>764.44</c:v>
                </c:pt>
                <c:pt idx="3">
                  <c:v>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DEE-4FA4-87D5-DE32DBD548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Acreage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9526174020150441E-2"/>
                  <c:y val="-5.796641672847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EE-4FA4-87D5-DE32DBD5488F}"/>
                </c:ext>
              </c:extLst>
            </c:dLbl>
            <c:dLbl>
              <c:idx val="1"/>
              <c:layout>
                <c:manualLayout>
                  <c:x val="-0.05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E-4FA4-87D5-DE32DBD5488F}"/>
                </c:ext>
              </c:extLst>
            </c:dLbl>
            <c:dLbl>
              <c:idx val="2"/>
              <c:layout>
                <c:manualLayout>
                  <c:x val="-5.0909680930224396E-2"/>
                  <c:y val="-6.598901834356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EE-4FA4-87D5-DE32DBD5488F}"/>
                </c:ext>
              </c:extLst>
            </c:dLbl>
            <c:dLbl>
              <c:idx val="3"/>
              <c:layout>
                <c:manualLayout>
                  <c:x val="-6.0088288616883298E-2"/>
                  <c:y val="-7.38308470508770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47CB85-0CDC-4249-B099-1A606D8DB177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rgbClr val="00B0F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DEE-4FA4-87D5-DE32DBD5488F}"/>
                </c:ext>
              </c:extLst>
            </c:dLbl>
            <c:dLbl>
              <c:idx val="4"/>
              <c:layout>
                <c:manualLayout>
                  <c:x val="-4.7170542262832613E-2"/>
                  <c:y val="6.7614141321521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EE-4FA4-87D5-DE32DBD548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Proposed FY 2024</c:v>
                </c:pt>
              </c:strCache>
            </c:strRef>
          </c:cat>
          <c:val>
            <c:numRef>
              <c:f>Sheet1!$B$3:$E$3</c:f>
              <c:numCache>
                <c:formatCode>"$"#,##0.00</c:formatCode>
                <c:ptCount val="4"/>
                <c:pt idx="0">
                  <c:v>84.76</c:v>
                </c:pt>
                <c:pt idx="1">
                  <c:v>75.959999999999994</c:v>
                </c:pt>
                <c:pt idx="2">
                  <c:v>126.04</c:v>
                </c:pt>
                <c:pt idx="3">
                  <c:v>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DEE-4FA4-87D5-DE32DBD54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8942808"/>
        <c:axId val="468946336"/>
      </c:lineChart>
      <c:catAx>
        <c:axId val="46894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6336"/>
        <c:crosses val="autoZero"/>
        <c:auto val="1"/>
        <c:lblAlgn val="ctr"/>
        <c:lblOffset val="100"/>
        <c:noMultiLvlLbl val="0"/>
      </c:catAx>
      <c:valAx>
        <c:axId val="46894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602B"/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4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19985620512606"/>
          <c:y val="0.90576541405301148"/>
          <c:w val="0.34855776819659856"/>
          <c:h val="9.42345859469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0.02708</cdr:x>
      <cdr:y>0</cdr:y>
    </cdr:from>
    <cdr:to>
      <cdr:x>0.95729</cdr:x>
      <cdr:y>0.09548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659" y="0"/>
          <a:ext cx="12318586" cy="875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D5B470-E903-45B0-AD44-40D2663AE754}" type="datetime1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E4BBD3-37F6-4EF1-8A23-AD1F9F006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0378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4F2BB2-1AEE-4A91-A331-5CB3F4E43DE2}" type="datetime1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A22D28-06A1-4DC5-87BB-C3B9E1635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87154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96B7B-00A2-4710-C3BD-9E79891BEDA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A1E26CB3-EE4D-41BC-8EFE-8159BECE96C0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EFE6EB8A-AE31-4163-B62F-D3545D4B7A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5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2C9DD-6492-0BBA-36A9-CE0D71C79E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559F022-5BF0-44BF-B72A-2018A2A7E434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609A018-3100-4767-4A75-FE835C33E6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77F0F-A6FB-BA95-701C-F323128DDF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A7E471A-65D0-4ADA-A945-C7C8EAFE254C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5F1942B4-7C96-E88E-0727-9D0AF9CF3D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541463"/>
            <a:ext cx="7391401" cy="4159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872AD-F4CD-C327-1429-BE8857EB424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DEA6263-B2F5-4E72-8CC0-B5532F0C7D82}" type="datetime1">
              <a:rPr lang="en-US" smtClean="0"/>
              <a:t>4/11/2025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11A60-AB30-24FD-A246-0D18DD700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22D28-06A1-4DC5-87BB-C3B9E16356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0622C60-C054-4CAA-82BE-4D22478FF9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FA8A-3F30-0236-2B7F-DA852DAC1E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542529E-F841-4666-803E-61A4FD6A4195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0DBAAAD-D381-34C9-1EA3-CC2F16591D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55448-5DB6-8F2B-4F7E-BFF169732D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19B5A4B-F4E4-4827-A5AF-CED0AAE03F80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55BA033-C478-2732-38DD-DF7E80C05C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65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E097-A1A3-DFA9-F66D-156992B01BE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22EBA4D-28DF-4C19-9802-FC67016FE1E8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C3961CE-7A75-921A-7C01-541F7865CD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08E13-496E-4571-8122-AF7B5B7C1D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3DD83-BA6E-CE3D-3EE8-777170E924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CAFE9C1-48BA-4717-B370-C49E4EFBE95A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BB1AF0F-D74B-766F-8ABD-9C2E919397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9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65263" y="923925"/>
            <a:ext cx="8216901" cy="4622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DC0F80-67DF-42CF-B40C-1F5F6175504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002B5-3D2C-34EE-6A94-E131B37223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543A34D-D039-43AF-BE99-332EFBA7B5BD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F38D34E-7C53-BC7F-8DB1-4860A63BC8F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7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8A4F1-6453-CC5E-C16A-DF5609C6CD6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26AA38B-CC75-4DB2-B4DB-57F73198EA4D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56C0EA9-8F08-CE3D-6FEB-6FF8A57E047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4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D581E-E133-90F8-0A82-D7390036CF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22D7E45-EE0F-4025-A415-98A2E4DE0794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5B56F2AB-F5F4-A556-0D92-0928C3817E3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7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9E9F1D-9576-909B-5A53-01D6EF62C8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A803353-A4DA-4D72-91C0-4E8AA7405B92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C5482A4E-234A-CE3D-F6B2-E93BDFADAED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4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052513" y="1541463"/>
            <a:ext cx="7391401" cy="41592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A2886-DEC6-F9A1-938C-C3E3A20A60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0D68B12-16E3-4ACE-853F-6A6471137F08}" type="datetime1">
              <a:rPr lang="en-US" smtClean="0"/>
              <a:t>4/11/2025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E0C4A-336E-2630-E776-8D8C73044A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22D28-06A1-4DC5-87BB-C3B9E163568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B617414-9549-DD6A-BDDA-B781CCA8A7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5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4972D-0A6F-F846-5591-409F9756A74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4C17BC0-579E-41AE-9506-ED71CA8D8113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3D59BA2F-3BA5-B527-5D4B-20888A886AD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1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C5708-8379-375E-B6C3-DB924C6B7B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EB7CFAC-D6F7-4E55-97CD-FDD0045229B9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126AC85A-8EF8-CA70-B5DB-DBB9C561647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5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465263" y="923925"/>
            <a:ext cx="8216901" cy="4622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u="sng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E8256A-5D96-4D89-9ACE-B6F0C2D462A0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52088-B257-F811-F4FF-537D76160E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62A17CE-FE4C-4B80-BA77-B491F80D220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A4C6125-41BB-5335-8141-092D5A2334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49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99B86-D934-DB40-40F5-A346D9D34D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1C4BC60-3596-49A9-B5D9-9EA31A66582C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B6F6083-3B48-AB0F-CDD2-37D92DF03F3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63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4647A-D891-F006-DAEB-CA4AB89149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AC01826-6168-43CE-8AED-6ADDCC2C82DB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82FA849-1F9D-DFC8-2448-453DC8056BD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D526D-E7BC-B411-8C97-A5AA9949D9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E3CFA52F-E5EC-4A1B-8B9B-331DF84EA4F7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5B934929-318D-E803-C264-9519E2EECE6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64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9A974-1158-2B72-BA6D-4B7F1DF2A9F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DA460698-7BFF-40E4-B8DD-25085D5EAC8F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704E9DC-36E0-588A-89F9-9095ABFCDF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C8E4-8EA0-473D-5456-D1259B8CFD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A622B-CF9E-45A8-B2A4-E284EB7C0DA2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553963-48FE-44A2-DA58-8A5460522D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A9139-9B9C-43B1-25A3-A789932095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06414E4-9382-4C04-8938-A255E8997C6A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394E200-9C8C-0C57-75AB-75A6B873245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1A39D-1D0E-4D7A-59EA-B6049F09C13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55B1E4D1-E777-4A16-B171-0932FBE01A14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DF1D00E-5F2F-F59C-6AAA-02623A3B7F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94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C2D58-4E27-FC9F-DDB0-DD74755DA73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4193F98-AA97-4F23-B8BD-CE174AF9710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FA99BA1-5EFB-E32D-CB1D-FFF4D1D1E26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1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C645-F1EF-E94D-97EA-CE7223FA78A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53FB4E4-94D8-4A24-A999-2545E73CCB9A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71464B2-65A5-3AFD-7FFC-744B50A03EE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0E634-6138-98F9-0120-BEBE9C5CE3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F72B7ED9-7849-4202-89CE-1116B377857D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D8F0048-C246-B28A-843B-756EDA88B8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7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92C10-6167-412B-838A-E9C13CF324B8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9A203-8B0C-4215-A769-C6CE233376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A779CD-500F-4030-99AF-3D3CCD5095DB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3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DC514-5561-46AB-AA7E-1392D5A6F48F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270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E027D9-2C0D-406E-BF45-DD850A963FC3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7AAB79-C6A2-4050-AA90-8514C6D881B8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20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B65EE9-3097-4F87-B72B-AEACE6DAD2DE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7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00B08-E90B-4D89-B7D8-AF4B4825F2E5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3DF61-0856-47C4-BE10-7EAA721E0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1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93776-382A-4935-95E0-482450FB2FCA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BC771-97EA-48C5-B7DE-113AE9CE1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1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18A5F-9DEE-4E83-80AA-777B8ABEB909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A5DB3-69A9-4A85-96E0-CD31E43EC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7927F-6FE2-4688-8A63-3A5F9B0907B8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39FA-C3AC-46D6-B7CF-8319282C0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294D8-BD0C-4D30-A6B9-78AE0C747312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16835-58C8-466C-BC7F-CA639535AA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0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9D2B31-D671-4BDF-AEF5-391F838A981D}" type="datetime1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B6ACE-9CA3-4D34-B127-1E451B1C3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E9090-79CE-4170-B42E-DF26D717E455}" type="datetime1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CECB7-52BD-46DA-B96E-DC1948412C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2D724E-AAC0-431C-9F73-F37A3DA8FE18}" type="datetime1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43912-C17D-4F6F-9B93-C050513D0C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CDADD-9AA6-44B7-9442-CBB324CF9947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2382D-4741-4B91-8FAB-65A5594DF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C35B4-9AEF-4D25-85D3-BE924487FFC1}" type="datetime1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84D97-9D7E-45BE-8FE5-8A56712191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31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93AB7E-74B4-4FC5-83DA-37A1EFCC4ABB}" type="datetime1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2B3EF47-21DF-44D5-8A83-C2A219553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504709" y="2182646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40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103020" y="2828313"/>
            <a:ext cx="7407797" cy="30361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en-US" sz="7200">
                <a:solidFill>
                  <a:schemeClr val="tx1"/>
                </a:solidFill>
              </a:rPr>
              <a:t>   Fiscal Year 2023/2024</a:t>
            </a:r>
          </a:p>
          <a:p>
            <a:pPr eaLnBrk="1" hangingPunct="1"/>
            <a:endParaRPr lang="en-US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22" y="38284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7" name="Subtitle 4">
            <a:extLst>
              <a:ext uri="{FF2B5EF4-FFF2-40B4-BE49-F238E27FC236}">
                <a16:creationId xmlns:a16="http://schemas.microsoft.com/office/drawing/2014/main" id="{390FACE5-9C71-E57E-3303-FB67924E6C2B}"/>
              </a:ext>
            </a:extLst>
          </p:cNvPr>
          <p:cNvSpPr txBox="1">
            <a:spLocks/>
          </p:cNvSpPr>
          <p:nvPr/>
        </p:nvSpPr>
        <p:spPr>
          <a:xfrm>
            <a:off x="2743200" y="4191000"/>
            <a:ext cx="70866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>
                <a:solidFill>
                  <a:schemeClr val="tx1"/>
                </a:solidFill>
              </a:rPr>
              <a:t>Proposed Budget Workshop</a:t>
            </a:r>
          </a:p>
          <a:p>
            <a:pPr>
              <a:defRPr/>
            </a:pPr>
            <a:r>
              <a:rPr lang="en-US" sz="4400" b="1">
                <a:solidFill>
                  <a:schemeClr val="tx1"/>
                </a:solidFill>
              </a:rPr>
              <a:t> Town Hall Council Chambers </a:t>
            </a:r>
          </a:p>
          <a:p>
            <a:pPr>
              <a:defRPr/>
            </a:pPr>
            <a:r>
              <a:rPr lang="en-US" sz="4400" b="1">
                <a:solidFill>
                  <a:schemeClr val="tx1"/>
                </a:solidFill>
              </a:rPr>
              <a:t>Tuesday, August 15, 2023 @ 7:00pm</a:t>
            </a:r>
          </a:p>
          <a:p>
            <a:pPr>
              <a:defRPr/>
            </a:pPr>
            <a:r>
              <a:rPr lang="en-US">
                <a:solidFill>
                  <a:srgbClr val="002060"/>
                </a:solidFill>
              </a:rPr>
              <a:t> </a:t>
            </a:r>
          </a:p>
          <a:p>
            <a:pPr>
              <a:defRPr/>
            </a:pPr>
            <a:endParaRPr lang="en-US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38640" y="69505"/>
            <a:ext cx="7856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FY 2024 PROPOSED COMBINED MILLAGES) Continue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BF7F9E-CBD1-FCFC-E34A-9BF4BE2B2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784032"/>
              </p:ext>
            </p:extLst>
          </p:nvPr>
        </p:nvGraphicFramePr>
        <p:xfrm>
          <a:off x="1152144" y="822960"/>
          <a:ext cx="7333488" cy="5050004"/>
        </p:xfrm>
        <a:graphic>
          <a:graphicData uri="http://schemas.openxmlformats.org/drawingml/2006/table">
            <a:tbl>
              <a:tblPr/>
              <a:tblGrid>
                <a:gridCol w="637695">
                  <a:extLst>
                    <a:ext uri="{9D8B030D-6E8A-4147-A177-3AD203B41FA5}">
                      <a16:colId xmlns:a16="http://schemas.microsoft.com/office/drawing/2014/main" val="2627594837"/>
                    </a:ext>
                  </a:extLst>
                </a:gridCol>
                <a:gridCol w="3227638">
                  <a:extLst>
                    <a:ext uri="{9D8B030D-6E8A-4147-A177-3AD203B41FA5}">
                      <a16:colId xmlns:a16="http://schemas.microsoft.com/office/drawing/2014/main" val="46364055"/>
                    </a:ext>
                  </a:extLst>
                </a:gridCol>
                <a:gridCol w="1723292">
                  <a:extLst>
                    <a:ext uri="{9D8B030D-6E8A-4147-A177-3AD203B41FA5}">
                      <a16:colId xmlns:a16="http://schemas.microsoft.com/office/drawing/2014/main" val="1783662591"/>
                    </a:ext>
                  </a:extLst>
                </a:gridCol>
                <a:gridCol w="1744863">
                  <a:extLst>
                    <a:ext uri="{9D8B030D-6E8A-4147-A177-3AD203B41FA5}">
                      <a16:colId xmlns:a16="http://schemas.microsoft.com/office/drawing/2014/main" val="873386674"/>
                    </a:ext>
                  </a:extLst>
                </a:gridCol>
              </a:tblGrid>
              <a:tr h="773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FY23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FY24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12778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Sunrise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6.4330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5420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Coconut Creek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45123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Oakland Park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85323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Village of Lazy Lake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583246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Village of Sea Ranch Lakes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11410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Miramar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7.1172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7.1172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82909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Tamarac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7.1766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2423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North Lauderdale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09055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Margate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7.6508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08522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City of Hollywood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8.1548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8.0857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44503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 Park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12971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Pembroke Park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12485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Hallandale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8.7412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96286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City of Lauderdale Lakes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9.3350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9.3350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23481"/>
                  </a:ext>
                </a:extLst>
              </a:tr>
              <a:tr h="2850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City of Lauderhill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9.6314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9.4887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436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413269" y="2011196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559982" y="2650522"/>
            <a:ext cx="5578178" cy="30361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1900" dirty="0">
                <a:solidFill>
                  <a:schemeClr val="tx1"/>
                </a:solidFill>
              </a:rPr>
              <a:t> Fiscal Year 2023/2024: August 15, 2023, Budget Workshop</a:t>
            </a:r>
          </a:p>
          <a:p>
            <a:pPr eaLnBrk="1" hangingPunct="1"/>
            <a:endParaRPr lang="en-US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920046" y="3181978"/>
            <a:ext cx="9332664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 algn="r"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Fire Assessment</a:t>
            </a:r>
            <a:r>
              <a:rPr lang="en-US" altLang="en-US" dirty="0">
                <a:solidFill>
                  <a:schemeClr val="tx1"/>
                </a:solidFill>
              </a:rPr>
              <a:t>                                  </a:t>
            </a:r>
            <a:r>
              <a:rPr lang="en-US" altLang="en-US" b="1" dirty="0">
                <a:solidFill>
                  <a:schemeClr val="tx1"/>
                </a:solidFill>
              </a:rPr>
              <a:t>		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92" y="24568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3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56229" y="877086"/>
            <a:ext cx="6447234" cy="4881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Fire Assessment  </a:t>
            </a:r>
            <a:br>
              <a:rPr lang="en-US" altLang="en-US">
                <a:solidFill>
                  <a:schemeClr val="tx1"/>
                </a:solidFill>
              </a:rPr>
            </a:b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1896733"/>
            <a:ext cx="8944710" cy="3929632"/>
          </a:xfrm>
        </p:spPr>
        <p:txBody>
          <a:bodyPr rtlCol="0">
            <a:normAutofit fontScale="92500" lnSpcReduction="20000"/>
          </a:bodyPr>
          <a:lstStyle/>
          <a:p>
            <a:pPr algn="just">
              <a:defRPr/>
            </a:pPr>
            <a:r>
              <a:rPr lang="en-US" sz="2100">
                <a:solidFill>
                  <a:schemeClr val="tx1"/>
                </a:solidFill>
              </a:rPr>
              <a:t> This assessment is permitted by Florida Statute Chapters 166.021 and 166.041 and is adopted by Town Ordinance 2001-09 which requires that the annual rate be established each year. </a:t>
            </a:r>
          </a:p>
          <a:p>
            <a:pPr algn="just">
              <a:defRPr/>
            </a:pPr>
            <a:r>
              <a:rPr lang="en-US" sz="2100">
                <a:solidFill>
                  <a:schemeClr val="tx1"/>
                </a:solidFill>
              </a:rPr>
              <a:t> Resolution 2020-045 adopted a fire assessment methodology impacting all categories due to allocable fire protection costs from the most recent 5-years rolling average of response data.</a:t>
            </a:r>
          </a:p>
          <a:p>
            <a:pPr algn="just">
              <a:defRPr/>
            </a:pPr>
            <a:r>
              <a:rPr lang="en-US" sz="2100">
                <a:solidFill>
                  <a:schemeClr val="tx1"/>
                </a:solidFill>
              </a:rPr>
              <a:t>Fourteen (14) homesteaded properties owned by total and permanent service - connected disabled U.S. veterans are proposed to be exempted tonight to Town Council. The Town impact resulting from adopting this 100% tax exemption is </a:t>
            </a:r>
            <a:r>
              <a:rPr lang="en-US" sz="2100" u="sng">
                <a:solidFill>
                  <a:schemeClr val="tx1"/>
                </a:solidFill>
              </a:rPr>
              <a:t>$10,621 </a:t>
            </a:r>
            <a:r>
              <a:rPr lang="en-US" sz="2100">
                <a:solidFill>
                  <a:schemeClr val="tx1"/>
                </a:solidFill>
              </a:rPr>
              <a:t>and is absorbed within the General Fund. </a:t>
            </a:r>
          </a:p>
          <a:p>
            <a:pPr algn="just">
              <a:defRPr/>
            </a:pPr>
            <a:r>
              <a:rPr lang="en-US" sz="2000">
                <a:solidFill>
                  <a:schemeClr val="tx1"/>
                </a:solidFill>
              </a:rPr>
              <a:t>Per Florida Statute 170.01(4), the Town may not levy the fire assessment on lands classified as agricultural lands without a dwelling or farm building under FS 193.461. The General Fund millage impact pertaining to this tax exemption is approximately </a:t>
            </a:r>
            <a:r>
              <a:rPr lang="en-US" sz="2000" u="sng">
                <a:solidFill>
                  <a:schemeClr val="tx1"/>
                </a:solidFill>
              </a:rPr>
              <a:t>$94,726.</a:t>
            </a:r>
          </a:p>
          <a:p>
            <a:pPr>
              <a:defRPr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2A66124-11AF-4FF7-862B-C5676E9B0354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2" y="875899"/>
            <a:ext cx="9152878" cy="5401236"/>
          </a:xfrm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en-US" sz="2200" b="1" u="sng" dirty="0">
                <a:solidFill>
                  <a:srgbClr val="00B0F0"/>
                </a:solidFill>
              </a:rPr>
              <a:t>Residential Fire Rate: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a decrease of $31.44 per dwelling unit. The proposed rate decrease is primarily due to a reduction in capital outlay/expenditures compared to FY23. The Town continues to subsidize the fire assessment in the amount of $502,832 thru FY2025.</a:t>
            </a:r>
          </a:p>
          <a:p>
            <a:pPr marL="300044" lvl="2" indent="0" algn="just">
              <a:buNone/>
              <a:defRPr/>
            </a:pPr>
            <a:r>
              <a:rPr lang="en-US" sz="1800" i="1" dirty="0">
                <a:solidFill>
                  <a:schemeClr val="tx1"/>
                </a:solidFill>
              </a:rPr>
              <a:t>	</a:t>
            </a:r>
            <a:r>
              <a:rPr lang="en-US" sz="2200" b="1" u="sng" dirty="0">
                <a:solidFill>
                  <a:srgbClr val="00B0F0"/>
                </a:solidFill>
              </a:rPr>
              <a:t>Acreage Fire Rate (Vacant, Non-Agricultural Acreage):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a decrease of $39.94 per acre.  The Town of Southwest Ranches has 1,817 acres.</a:t>
            </a:r>
          </a:p>
          <a:p>
            <a:pPr algn="just">
              <a:defRPr/>
            </a:pPr>
            <a:r>
              <a:rPr lang="en-US" sz="2200" b="1" u="sng" dirty="0">
                <a:solidFill>
                  <a:srgbClr val="00B0F0"/>
                </a:solidFill>
              </a:rPr>
              <a:t>Combined Non-Residential Rate (Commercial, Institutional, Warehouse/Industrial: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The proposed fire assessment rate will result in an increase of $0.2063 per square foot.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8DEFCA-39F0-40DE-95D5-7C4D8BA3A6C7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9FC1F4-74E8-2DC3-0145-56D630C01E63}"/>
              </a:ext>
            </a:extLst>
          </p:cNvPr>
          <p:cNvSpPr txBox="1">
            <a:spLocks/>
          </p:cNvSpPr>
          <p:nvPr/>
        </p:nvSpPr>
        <p:spPr>
          <a:xfrm>
            <a:off x="638822" y="114452"/>
            <a:ext cx="8833169" cy="761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en-US" sz="31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Fire Assessment Rates Impact</a:t>
            </a:r>
            <a:endParaRPr lang="en-US" altLang="en-US" sz="22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3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2061636" y="596675"/>
            <a:ext cx="66127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Fire Assessment Residential and Acreage Category Rates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Four Year History and Proposed FY 2024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61470"/>
              </p:ext>
            </p:extLst>
          </p:nvPr>
        </p:nvGraphicFramePr>
        <p:xfrm>
          <a:off x="1262104" y="1842724"/>
          <a:ext cx="8203096" cy="41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78A4DDD-8512-4709-A303-4BD3F85C0B4A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5383-8093-7D45-B8FD-22AF5ABB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620" y="400777"/>
            <a:ext cx="6200140" cy="1146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500" dirty="0"/>
              <a:t>PROPOSED</a:t>
            </a:r>
            <a:br>
              <a:rPr lang="en-US" sz="2500" dirty="0"/>
            </a:br>
            <a:r>
              <a:rPr lang="en-US" sz="2500" dirty="0"/>
              <a:t>FIRE ASSESSMENT CONTINGENCY</a:t>
            </a:r>
            <a:br>
              <a:rPr lang="en-US" sz="2500" dirty="0"/>
            </a:br>
            <a:r>
              <a:rPr lang="en-US" sz="2500" dirty="0"/>
              <a:t>No millage impact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29CF04E-A010-4723-8AB1-9EAECA5A419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A1DB8-913E-6E15-8B7F-615D8E53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05" y="1547445"/>
            <a:ext cx="7853784" cy="42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1"/>
            <a:ext cx="77724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Broward County Municipal COMPARISIONS - 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Residential Fire Assessments Explained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043" y="913845"/>
            <a:ext cx="9107557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Several municipalities subsidize fire protection assessment costs with property taxes (General Fund) revenue, and some do not even assess a fire protection assessment and therefore fund 100% from their General Fund (Property Taxes – Millage).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Service cost comparisons herein provided (Broward County Property Appraiser) </a:t>
            </a:r>
            <a:r>
              <a:rPr lang="en-US" sz="2000" u="sng" dirty="0">
                <a:solidFill>
                  <a:srgbClr val="000000"/>
                </a:solidFill>
              </a:rPr>
              <a:t>are not </a:t>
            </a:r>
            <a:r>
              <a:rPr lang="en-US" sz="2000" dirty="0">
                <a:solidFill>
                  <a:srgbClr val="000000"/>
                </a:solidFill>
              </a:rPr>
              <a:t>truly reflective of 100% full cost recovery for Fire Protection on all municipalities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</a:rPr>
              <a:t>Currently, SWR </a:t>
            </a:r>
            <a:r>
              <a:rPr lang="en-US" sz="2000" u="sng" dirty="0">
                <a:solidFill>
                  <a:srgbClr val="000000"/>
                </a:solidFill>
              </a:rPr>
              <a:t>does not</a:t>
            </a:r>
            <a:r>
              <a:rPr lang="en-US" sz="2000" dirty="0">
                <a:solidFill>
                  <a:srgbClr val="000000"/>
                </a:solidFill>
              </a:rPr>
              <a:t> subsidize any fire protection costs from its General Fund (not including Council approved three-year subsidy – FY23, FY24, &amp; FY25).                 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rebuchet MS" panose="020B0603020202020204"/>
              </a:rPr>
              <a:t>M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unicipalities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with an unchanged assessment are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likely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subsidizing fire operations (in the case of shortfall) or utilizing General Fund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fund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balance to fund their Fire capital projects.  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Town’s preliminary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/>
              </a:rPr>
              <a:t>Fire rate of $758.63 per residential unit was approved on July 27, 2023. The new proposed Fire rate of $733 represents an additional reduction of $25.63 from previously approved ($5.81)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84C89-47AE-4637-93C0-B56865DC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9" y="6182876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4" name="TextBox 3"/>
          <p:cNvSpPr txBox="1">
            <a:spLocks noChangeArrowheads="1"/>
          </p:cNvSpPr>
          <p:nvPr/>
        </p:nvSpPr>
        <p:spPr bwMode="auto">
          <a:xfrm>
            <a:off x="1514902" y="139149"/>
            <a:ext cx="7301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>
                <a:solidFill>
                  <a:schemeClr val="tx1"/>
                </a:solidFill>
                <a:latin typeface="+mj-lt"/>
              </a:rPr>
              <a:t>Municipal Residential Fire Rates compared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(rank-based on FY 2024 Proposed fee)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4F5E79-4E6D-4A87-B879-E4550FB8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48" y="6106512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283A23-5F4F-B8D1-4500-4F8ABF7B0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908924"/>
              </p:ext>
            </p:extLst>
          </p:nvPr>
        </p:nvGraphicFramePr>
        <p:xfrm>
          <a:off x="1205345" y="976745"/>
          <a:ext cx="7990608" cy="5555711"/>
        </p:xfrm>
        <a:graphic>
          <a:graphicData uri="http://schemas.openxmlformats.org/drawingml/2006/table">
            <a:tbl>
              <a:tblPr/>
              <a:tblGrid>
                <a:gridCol w="645582">
                  <a:extLst>
                    <a:ext uri="{9D8B030D-6E8A-4147-A177-3AD203B41FA5}">
                      <a16:colId xmlns:a16="http://schemas.microsoft.com/office/drawing/2014/main" val="54393909"/>
                    </a:ext>
                  </a:extLst>
                </a:gridCol>
                <a:gridCol w="2533609">
                  <a:extLst>
                    <a:ext uri="{9D8B030D-6E8A-4147-A177-3AD203B41FA5}">
                      <a16:colId xmlns:a16="http://schemas.microsoft.com/office/drawing/2014/main" val="3913602410"/>
                    </a:ext>
                  </a:extLst>
                </a:gridCol>
                <a:gridCol w="1632227">
                  <a:extLst>
                    <a:ext uri="{9D8B030D-6E8A-4147-A177-3AD203B41FA5}">
                      <a16:colId xmlns:a16="http://schemas.microsoft.com/office/drawing/2014/main" val="3253319139"/>
                    </a:ext>
                  </a:extLst>
                </a:gridCol>
                <a:gridCol w="1717493">
                  <a:extLst>
                    <a:ext uri="{9D8B030D-6E8A-4147-A177-3AD203B41FA5}">
                      <a16:colId xmlns:a16="http://schemas.microsoft.com/office/drawing/2014/main" val="4056691"/>
                    </a:ext>
                  </a:extLst>
                </a:gridCol>
                <a:gridCol w="1461697">
                  <a:extLst>
                    <a:ext uri="{9D8B030D-6E8A-4147-A177-3AD203B41FA5}">
                      <a16:colId xmlns:a16="http://schemas.microsoft.com/office/drawing/2014/main" val="1140310016"/>
                    </a:ext>
                  </a:extLst>
                </a:gridCol>
              </a:tblGrid>
              <a:tr h="518014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FY23 Adopted</a:t>
                      </a:r>
                      <a:b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Fire Rates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FY24 Proposed</a:t>
                      </a:r>
                      <a:b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Fire Rates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Change Increase (%)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13648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Dania Beach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250.81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218.16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-13%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5145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Coconut Creek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257.40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257.40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7401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Hallandale Beach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265.06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265.06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70678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Coral Springs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262.72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267.72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2762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Lighthouse Point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134.50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272.13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02412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Oakland Park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251.00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276.00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22342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North Lauderdale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228.00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278.00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6357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Sunrise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249.50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279.50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971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Davie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206.00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296.00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44%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85424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Parkland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298.70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2702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Hollywood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304.00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312.00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7233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Wilton Manors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279.98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319.55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02561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Cooper City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288.56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322.46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98559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Deerfield Beach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295.00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324.00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92187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Pompano Beach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331.00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0421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Lauderdale-By-The-Sea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147.37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333.84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127%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0506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Ft Lauderdale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321.00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338.00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6872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Pembroke Pines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352.16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373.97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7277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Tamarac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8058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Miramar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398.23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479.21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71584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 Park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469.35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500.52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9889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Lauderhill</a:t>
                      </a:r>
                    </a:p>
                  </a:txBody>
                  <a:tcPr marL="6084" marR="6084" marT="60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550.00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583.00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17321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Weston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581.47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638.44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19491"/>
                  </a:ext>
                </a:extLst>
              </a:tr>
              <a:tr h="200521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Town of Southwest Ranches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764.44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733.00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-4%</a:t>
                      </a:r>
                    </a:p>
                  </a:txBody>
                  <a:tcPr marL="6084" marR="6084" marT="60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8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547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29552" y="99649"/>
            <a:ext cx="78568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Police &amp; Fire Cost per Capita - Municipal Cost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Cost per Capita)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30AF2C-AE77-3FAC-7967-AEE72051D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17505"/>
              </p:ext>
            </p:extLst>
          </p:nvPr>
        </p:nvGraphicFramePr>
        <p:xfrm>
          <a:off x="1089693" y="715202"/>
          <a:ext cx="8386816" cy="5939550"/>
        </p:xfrm>
        <a:graphic>
          <a:graphicData uri="http://schemas.openxmlformats.org/drawingml/2006/table">
            <a:tbl>
              <a:tblPr/>
              <a:tblGrid>
                <a:gridCol w="735439">
                  <a:extLst>
                    <a:ext uri="{9D8B030D-6E8A-4147-A177-3AD203B41FA5}">
                      <a16:colId xmlns:a16="http://schemas.microsoft.com/office/drawing/2014/main" val="3929083209"/>
                    </a:ext>
                  </a:extLst>
                </a:gridCol>
                <a:gridCol w="3380714">
                  <a:extLst>
                    <a:ext uri="{9D8B030D-6E8A-4147-A177-3AD203B41FA5}">
                      <a16:colId xmlns:a16="http://schemas.microsoft.com/office/drawing/2014/main" val="3457532272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59426895"/>
                    </a:ext>
                  </a:extLst>
                </a:gridCol>
                <a:gridCol w="1319645">
                  <a:extLst>
                    <a:ext uri="{9D8B030D-6E8A-4147-A177-3AD203B41FA5}">
                      <a16:colId xmlns:a16="http://schemas.microsoft.com/office/drawing/2014/main" val="715348234"/>
                    </a:ext>
                  </a:extLst>
                </a:gridCol>
                <a:gridCol w="1475509">
                  <a:extLst>
                    <a:ext uri="{9D8B030D-6E8A-4147-A177-3AD203B41FA5}">
                      <a16:colId xmlns:a16="http://schemas.microsoft.com/office/drawing/2014/main" val="3848173598"/>
                    </a:ext>
                  </a:extLst>
                </a:gridCol>
              </a:tblGrid>
              <a:tr h="4161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Rank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Municipality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Population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Police &amp;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Fire Cost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Cost per</a:t>
                      </a:r>
                    </a:p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Capita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07917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Lauderdale Lakes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35,609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18,483,714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$519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59363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Weston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66,097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34,461,400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$521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457089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North Lauderdale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45,077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26,258,184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$583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2003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West Park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15,243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8,991,917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$590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687802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Parkland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36,390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23,497,011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$646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76692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Tamarac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71,541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48,164,966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$673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972356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Plantation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92,628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63,655,199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$687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26803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Margate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58,001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42,192,948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$727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56702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Coconut Creek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57,937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43,524,810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$751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2677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Oakland Park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43,650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34,482,247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$790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42995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Coral Springs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132,822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104,950,465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$790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299298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Lauderhill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74,482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59,816,150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$803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59008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Miramar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135,077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109,799,757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$813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74367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Cooper City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34,401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28,367,566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$825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78700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Deerfield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88,146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74,150,163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$841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35542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Pembroke Pines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171,309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153,978,956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$899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29804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Sunrise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96,809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90,184,120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$932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71981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Southwest Ranches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7,900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7,519,359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$952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443676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Davie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103,553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108,168,898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$1,045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6844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Pompano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111,348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120,210,896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$1,080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58657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Lighthouse Point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10,529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11,603,742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$1,102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818594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Hollywood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154,389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180,657,623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$1,170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18411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Dania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30,966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36,762,448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$1,187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2735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Pembroke Park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6,108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7,254,920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$1,188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637672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Wilton Manors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11,426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14,119,894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$1,236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93739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Hallandale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40,833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53,673,702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$1,314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54638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Lauderdale-By-The-Sea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6,106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8,122,789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$1,330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999786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City of Ft Lauderdale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189,019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277,928,046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$1,470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62750"/>
                  </a:ext>
                </a:extLst>
              </a:tr>
              <a:tr h="177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Hillsboro Beach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               1,915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            4,816,298 </a:t>
                      </a:r>
                    </a:p>
                  </a:txBody>
                  <a:tcPr marL="4945" marR="4945" marT="4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$2,515 </a:t>
                      </a:r>
                    </a:p>
                  </a:txBody>
                  <a:tcPr marL="4945" marR="4945" marT="4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95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3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413269" y="1905689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559982" y="2556738"/>
            <a:ext cx="5578178" cy="30361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1900" dirty="0">
                <a:solidFill>
                  <a:schemeClr val="tx1"/>
                </a:solidFill>
              </a:rPr>
              <a:t> Fiscal Year 2023/2024: August 15, 2023, Budget Workshop</a:t>
            </a:r>
          </a:p>
          <a:p>
            <a:pPr eaLnBrk="1" hangingPunct="1"/>
            <a:endParaRPr lang="en-US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920046" y="2900626"/>
            <a:ext cx="9332664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 algn="r"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sz="3000" dirty="0">
                <a:solidFill>
                  <a:schemeClr val="tx1"/>
                </a:solidFill>
              </a:rPr>
              <a:t>Solid Waste Assessment</a:t>
            </a:r>
            <a:r>
              <a:rPr lang="en-US" altLang="en-US" dirty="0">
                <a:solidFill>
                  <a:schemeClr val="tx1"/>
                </a:solidFill>
              </a:rPr>
              <a:t>                                 </a:t>
            </a:r>
            <a:r>
              <a:rPr lang="en-US" altLang="en-US" b="1" dirty="0">
                <a:solidFill>
                  <a:schemeClr val="tx1"/>
                </a:solidFill>
              </a:rPr>
              <a:t>		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</a:endParaRP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800"/>
              </a:lnSpc>
              <a:spcBef>
                <a:spcPct val="0"/>
              </a:spcBef>
              <a:buClrTx/>
              <a:buSzTx/>
              <a:buNone/>
            </a:pP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92" y="24568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6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60419" y="891771"/>
            <a:ext cx="7207394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Budget Process Calendar Of Events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D344DC-65D2-4054-AB0F-17DA6275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110" y="6169416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82890" y="1658435"/>
            <a:ext cx="847677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8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  Thursday, </a:t>
            </a:r>
            <a:r>
              <a:rPr lang="en-US" altLang="en-US">
                <a:solidFill>
                  <a:schemeClr val="tx1"/>
                </a:solidFill>
              </a:rPr>
              <a:t>July 27th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, 2023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Preliminary Millage and Initial Fire/Solid Waste Assessment Adoption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 Tuesday, August 15, 2023 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</a:rPr>
              <a:t>(7 pm)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942968" lvl="2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FY 2023/2024 Proposed Budget Workshop  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 Thursday, September 14, 2023 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</a:rPr>
              <a:t>(6 pm):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First Public Hearing for Tentative Millage and Budget Adoption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Final Fire Protection and Solid Waste Special Assessment Adoption    </a:t>
            </a:r>
          </a:p>
          <a:p>
            <a:pPr marL="428636" lvl="2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               </a:t>
            </a: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 Saturday, Sept. 23 – Tuesday, Sept. 26, 2023: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Final Budget Advertised                                                   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</a:rPr>
              <a:t>   Thursday, September 28, 2023 </a:t>
            </a:r>
            <a:r>
              <a:rPr lang="en-US" altLang="en-US" b="1">
                <a:solidFill>
                  <a:schemeClr val="tx1"/>
                </a:solidFill>
                <a:latin typeface="Calibri" panose="020F0502020204030204" pitchFamily="34" charset="0"/>
              </a:rPr>
              <a:t>(6 pm): </a:t>
            </a:r>
          </a:p>
          <a:p>
            <a:pPr lvl="2" indent="-257182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altLang="en-US" sz="1800">
                <a:solidFill>
                  <a:schemeClr val="tx1"/>
                </a:solidFill>
                <a:latin typeface="Calibri" panose="020F0502020204030204" pitchFamily="34" charset="0"/>
              </a:rPr>
              <a:t>   Second Public Hearing for Final Millage and Budget Adoption</a:t>
            </a:r>
          </a:p>
          <a:p>
            <a:pPr marL="428636" lvl="2" indent="-257182">
              <a:spcBef>
                <a:spcPct val="0"/>
              </a:spcBef>
              <a:buClrTx/>
              <a:buSzTx/>
              <a:buNone/>
              <a:defRPr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77333" y="937844"/>
            <a:ext cx="8783189" cy="100818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Solid Waste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52" y="1627632"/>
            <a:ext cx="8987588" cy="4563855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Permitted by Florida Statute Chapters 197.3632. </a:t>
            </a:r>
            <a:endParaRPr lang="en-US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>
                <a:solidFill>
                  <a:schemeClr val="tx1"/>
                </a:solidFill>
              </a:rPr>
              <a:t> Annual rate establishment is required by Town Ordinance 2002-08.</a:t>
            </a:r>
            <a:r>
              <a:rPr lang="en-US" altLang="en-US" b="1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>
                <a:solidFill>
                  <a:schemeClr val="tx1"/>
                </a:solidFill>
              </a:rPr>
              <a:t>The Town Council approved a contract with WM (formerly Waste Management) on July 28, 2022, for solid waste, recyclables, bulk waste collection and disposal franchise agreement. </a:t>
            </a:r>
          </a:p>
          <a:p>
            <a:pPr>
              <a:lnSpc>
                <a:spcPct val="110000"/>
              </a:lnSpc>
              <a:defRPr/>
            </a:pPr>
            <a:r>
              <a:rPr lang="en-US">
                <a:solidFill>
                  <a:schemeClr val="tx1"/>
                </a:solidFill>
              </a:rPr>
              <a:t>The FY 2023-2024 total proposed solid waste assessment expenses have been estimated at $3,113,315.  This amount reflects an annual rate adjustment increase of $165,593 or approximately 6% in accordance with the contract (CPI) when compared to last year ($2,947,722 – FY2022-2023).</a:t>
            </a:r>
          </a:p>
          <a:p>
            <a:pPr>
              <a:lnSpc>
                <a:spcPct val="110000"/>
              </a:lnSpc>
              <a:defRPr/>
            </a:pPr>
            <a:r>
              <a:rPr lang="en-US">
                <a:solidFill>
                  <a:schemeClr val="tx1"/>
                </a:solidFill>
              </a:rPr>
              <a:t>The only residential parcels proposed to be 50% exempted to Town Council tonight are fourteen (14) homesteaded properties owned by total and permanent service-connected disabled U.S. veterans. The Town impact resulting from this tax exemption is approximately $9,000 vs. $ 8,050 last year.  This amount is absorbed within the General Fund.</a:t>
            </a:r>
          </a:p>
          <a:p>
            <a:pPr>
              <a:defRPr/>
            </a:pPr>
            <a:endParaRPr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8A6238-8779-4936-951C-FA46BADC177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b="1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Solid Waste (SW) Impact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830"/>
            <a:ext cx="8753211" cy="2497015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sz="2400" b="1" u="sng" dirty="0">
                <a:solidFill>
                  <a:srgbClr val="00B0F0"/>
                </a:solidFill>
              </a:rPr>
              <a:t>Solid Waste Assessment:</a:t>
            </a: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Solid Waste Cost Per Unit Increase: $14.04 or 2.60% (FY23 $540.53 vs. FY24 $554.57)</a:t>
            </a:r>
          </a:p>
          <a:p>
            <a:pPr marL="300044" lvl="2" indent="0" algn="just"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557226" lvl="2" indent="-257182" algn="just">
              <a:defRPr/>
            </a:pPr>
            <a:r>
              <a:rPr lang="en-US" sz="2000" dirty="0">
                <a:solidFill>
                  <a:schemeClr val="tx1"/>
                </a:solidFill>
              </a:rPr>
              <a:t>Bulk Waste Cost Per Unit Increase: $65.03 average per parcel lot or 10.67% (FY23 average $609.39 vs. FY24 average $674.42)	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100" dirty="0">
              <a:solidFill>
                <a:schemeClr val="tx1"/>
              </a:solidFill>
            </a:endParaRPr>
          </a:p>
          <a:p>
            <a:pPr>
              <a:buClr>
                <a:srgbClr val="5FCBEF"/>
              </a:buClr>
              <a:defRPr/>
            </a:pPr>
            <a:endParaRPr lang="en-US" sz="195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rgbClr val="002060"/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54DFB7-0BCD-4CA3-879E-13551A00175F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934349" y="605599"/>
            <a:ext cx="6197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</a:rPr>
              <a:t>Proposed Solid Waste Rates for FY 23/24 (with changes from FY 22/23)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895912"/>
              </p:ext>
            </p:extLst>
          </p:nvPr>
        </p:nvGraphicFramePr>
        <p:xfrm>
          <a:off x="274029" y="1656522"/>
          <a:ext cx="9612921" cy="438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1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2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12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57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Based On Consultant Study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469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Assessment             Lot Sq. Ft.  </a:t>
                      </a:r>
                    </a:p>
                    <a:p>
                      <a:pPr lvl="0" algn="l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           Range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Number of Units in Range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Solid Waste   Cost                Per Unit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Bulk Waste    Cost              Per Unit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 Proposed Rates      FY 23/24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Assessed Rates      FY 22/23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Difference:   Increase </a:t>
                      </a:r>
                      <a:r>
                        <a:rPr lang="en-US" sz="1400" u="none" strike="noStrike" kern="1200" baseline="0">
                          <a:ln w="1270" cmpd="sng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2">
                                <a:lumMod val="20000"/>
                                <a:lumOff val="80000"/>
                                <a:alpha val="40000"/>
                              </a:schemeClr>
                            </a:glow>
                          </a:effectLst>
                          <a:latin typeface="+mn-lt"/>
                          <a:ea typeface="+mn-ea"/>
                          <a:cs typeface="+mn-cs"/>
                        </a:rPr>
                        <a:t>(Decrease)</a:t>
                      </a:r>
                    </a:p>
                    <a:p>
                      <a:pPr algn="ctr" fontAlgn="ctr"/>
                      <a:endParaRPr lang="en-US" sz="1400" b="1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400" u="none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A                   -          41,200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401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473.92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1,028.49 </a:t>
                      </a:r>
                      <a:endParaRPr lang="en-US" sz="14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 962.48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66.01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B               41,201     46,999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465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490.43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1,045.00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1,012.72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32.28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C               47,000     62,999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405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656.93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1,211.50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1,125.43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86.07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D               63,000     95,999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450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675.70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1,230.27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1,144.83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85.44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E                96,000     106,999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440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777.44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1,332.01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1,239.07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 92.94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1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F              107,000    &gt;107,000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391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554.57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972.07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1,526.64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 1,414.97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$  111.68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107B8B-2CB9-498F-8A82-4F825671645F}"/>
              </a:ext>
            </a:extLst>
          </p:cNvPr>
          <p:cNvCxnSpPr>
            <a:cxnSpLocks/>
          </p:cNvCxnSpPr>
          <p:nvPr/>
        </p:nvCxnSpPr>
        <p:spPr>
          <a:xfrm>
            <a:off x="1328787" y="1965960"/>
            <a:ext cx="0" cy="40754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96E6C69-6FAD-4275-A03F-32ED4D68BC5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2057400" y="533401"/>
            <a:ext cx="8229600" cy="1249363"/>
          </a:xfrm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chemeClr val="tx1"/>
                </a:solidFill>
              </a:rPr>
              <a:t>Questions, Comments and Direction</a:t>
            </a:r>
            <a:br>
              <a:rPr lang="en-US" altLang="en-US" sz="3200" b="1">
                <a:solidFill>
                  <a:schemeClr val="tx1"/>
                </a:solidFill>
              </a:rPr>
            </a:br>
            <a:r>
              <a:rPr lang="en-US" altLang="en-US" sz="3200" b="1">
                <a:solidFill>
                  <a:schemeClr val="tx1"/>
                </a:solidFill>
              </a:rPr>
              <a:t>From Town Council</a:t>
            </a:r>
          </a:p>
        </p:txBody>
      </p:sp>
      <p:pic>
        <p:nvPicPr>
          <p:cNvPr id="72707" name="Picture 2" descr="swr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35A77-0884-442D-BB5F-793C0EBD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2972" y="6245696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331" y="609601"/>
            <a:ext cx="9694335" cy="899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 Modifications Funded</a:t>
            </a:r>
            <a:r>
              <a:rPr lang="en-US" sz="28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(12 in total):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162" y="1632807"/>
            <a:ext cx="8348538" cy="4615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/>
              <a:t>Parks and Recreation Program Coordinator ($67,630 - Millage)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b="1"/>
              <a:t> 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/>
              <a:t>Annual Surface Material Replenishment at SWR Parks ($43,050 - Millage)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b="1"/>
              <a:t> 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/>
              <a:t>Town Hall LED Monument Signs ($30,000 - Millage)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/>
              <a:t>Technology Replacements – Laptop Replacements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b="1"/>
              <a:t>     ($30,000 - Millage)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b="1"/>
              <a:t> 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/>
              <a:t>Technology Replacements – Large Format Scanner &amp; Plotter 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b="1"/>
              <a:t>     ($25,000 - Millage)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endParaRPr lang="en-US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/>
              <a:t>Technology Replacements – Council Chambers Audio System Upgrade ($20,000 - Millage) 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/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/>
              <a:t>Townwide Vehicle Replacement Program ($22,500 - Millage)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b="1"/>
              <a:t> </a:t>
            </a: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/>
              <a:t>Office Furniture Replacement ($6,000 - Millage)</a:t>
            </a:r>
            <a:br>
              <a:rPr lang="en-US" b="1"/>
            </a:br>
            <a:endParaRPr lang="en-US" b="1"/>
          </a:p>
          <a:p>
            <a:pPr>
              <a:lnSpc>
                <a:spcPct val="90000"/>
              </a:lnSpc>
              <a:buClr>
                <a:schemeClr val="accent1"/>
              </a:buClr>
              <a:buSzPct val="80000"/>
            </a:pPr>
            <a:endParaRPr lang="en-US">
              <a:solidFill>
                <a:srgbClr val="00B0F0"/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00B0F0"/>
              </a:solidFill>
            </a:endParaRPr>
          </a:p>
          <a:p>
            <a:pPr marL="285750" indent="-285750">
              <a:lnSpc>
                <a:spcPct val="9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00B0F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9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AutoShape 4" descr="Image result for fire department clip art"/>
          <p:cNvSpPr>
            <a:spLocks noChangeAspect="1" noChangeArrowheads="1"/>
          </p:cNvSpPr>
          <p:nvPr/>
        </p:nvSpPr>
        <p:spPr bwMode="auto">
          <a:xfrm>
            <a:off x="1500187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65664D10-8E13-47EE-A219-A87C5F202FE4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5142" y="397676"/>
            <a:ext cx="8645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Program Modifications Funded (12 in total) continue: </a:t>
            </a:r>
          </a:p>
        </p:txBody>
      </p:sp>
      <p:sp>
        <p:nvSpPr>
          <p:cNvPr id="6" name="AutoShape 4" descr="Image result for fire department clip art"/>
          <p:cNvSpPr>
            <a:spLocks noChangeAspect="1" noChangeArrowheads="1"/>
          </p:cNvSpPr>
          <p:nvPr/>
        </p:nvSpPr>
        <p:spPr bwMode="auto">
          <a:xfrm>
            <a:off x="1500187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627797" y="1970302"/>
            <a:ext cx="704224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Volunteer Fire Department safety equipment - no millage impact</a:t>
            </a:r>
            <a:r>
              <a:rPr lang="en-US" i="1"/>
              <a:t>:</a:t>
            </a:r>
          </a:p>
          <a:p>
            <a:pPr>
              <a:buClr>
                <a:schemeClr val="accent1"/>
              </a:buClr>
            </a:pPr>
            <a:endParaRPr lang="en-US" i="1"/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Volunteer Fire (SCBA) Equipment Replacement  ($61,015)</a:t>
            </a:r>
          </a:p>
          <a:p>
            <a:pPr marL="342909" lvl="1">
              <a:buClr>
                <a:schemeClr val="accent1"/>
              </a:buClr>
            </a:pPr>
            <a:endParaRPr lang="en-US"/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Fire Apparatus Replacement Program ($55,500</a:t>
            </a:r>
            <a:r>
              <a:rPr lang="en-US" sz="1400"/>
              <a:t>)</a:t>
            </a:r>
          </a:p>
          <a:p>
            <a:pPr marL="342909" lvl="1">
              <a:buClr>
                <a:schemeClr val="accent1"/>
              </a:buClr>
            </a:pPr>
            <a:endParaRPr lang="en-US" sz="1400"/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 Fire Air Conditioning Replacements ($27,000)</a:t>
            </a:r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/>
          </a:p>
          <a:p>
            <a:pPr marL="628659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Bunker Gear Replacement Program ($16,010)</a:t>
            </a:r>
          </a:p>
          <a:p>
            <a:pPr lvl="1"/>
            <a:endParaRPr lang="en-US" sz="1350"/>
          </a:p>
          <a:p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3F9ED-4748-4A7E-8FC2-71B1263C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96" y="2370324"/>
            <a:ext cx="3670271" cy="29362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0CF5C12-82DB-485C-8B0A-2988D75AED15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493" y="2013331"/>
            <a:ext cx="663281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1"/>
              <a:t>Fire Wells Replacement and Installation ($20,000</a:t>
            </a:r>
          </a:p>
          <a:p>
            <a:pPr>
              <a:buClr>
                <a:schemeClr val="accent1"/>
              </a:buClr>
            </a:pPr>
            <a:r>
              <a:rPr lang="en-US" sz="2000" b="1"/>
              <a:t>    (no millage impact</a:t>
            </a:r>
            <a:r>
              <a:rPr lang="en-US" sz="2000" b="1" i="1"/>
              <a:t>)</a:t>
            </a:r>
          </a:p>
          <a:p>
            <a:pPr>
              <a:buClr>
                <a:schemeClr val="accent1"/>
              </a:buClr>
            </a:pPr>
            <a:endParaRPr lang="en-US" sz="2000" b="1"/>
          </a:p>
          <a:p>
            <a:pPr>
              <a:buClr>
                <a:schemeClr val="accent1"/>
              </a:buClr>
            </a:pPr>
            <a:endParaRPr lang="en-US" sz="2000" b="1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1"/>
              <a:t>Flashing Speed Limit Signs ($66,000 - Millage)</a:t>
            </a:r>
          </a:p>
          <a:p>
            <a:pPr>
              <a:buClr>
                <a:schemeClr val="accent1"/>
              </a:buClr>
            </a:pPr>
            <a:endParaRPr lang="en-US" sz="2000" b="1"/>
          </a:p>
          <a:p>
            <a:pPr>
              <a:buClr>
                <a:schemeClr val="accent1"/>
              </a:buClr>
            </a:pPr>
            <a:endParaRPr lang="en-US" sz="2000" b="1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sz="2000" b="1"/>
              <a:t>SW Meadows Sanctuary Park - Grant Requirements ($45,000 - no millage impact)</a:t>
            </a:r>
          </a:p>
          <a:p>
            <a:pPr>
              <a:buClr>
                <a:schemeClr val="accent1"/>
              </a:buClr>
            </a:pPr>
            <a:endParaRPr lang="en-US" sz="1600" b="1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1500" b="1"/>
          </a:p>
        </p:txBody>
      </p:sp>
      <p:sp>
        <p:nvSpPr>
          <p:cNvPr id="3" name="TextBox 2"/>
          <p:cNvSpPr txBox="1"/>
          <p:nvPr/>
        </p:nvSpPr>
        <p:spPr>
          <a:xfrm>
            <a:off x="548760" y="615240"/>
            <a:ext cx="973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Ten (10) Capital Improvement Projects Funded Include:</a:t>
            </a:r>
          </a:p>
        </p:txBody>
      </p:sp>
      <p:sp>
        <p:nvSpPr>
          <p:cNvPr id="6" name="AutoShape 4" descr="Image result for fire department clip art"/>
          <p:cNvSpPr>
            <a:spLocks noChangeAspect="1" noChangeArrowheads="1"/>
          </p:cNvSpPr>
          <p:nvPr/>
        </p:nvSpPr>
        <p:spPr bwMode="auto">
          <a:xfrm>
            <a:off x="1500187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724FD2-2F2D-4F39-A276-1959028FE6C3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26</a:t>
            </a:fld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C317C-B913-1907-6DB6-22BDF1D3B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39" y="1815569"/>
            <a:ext cx="3208768" cy="40899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93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4373" y="1629801"/>
            <a:ext cx="929939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/>
              <a:t>Transportation Projects: 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Drainage Improvement Projects: Non-Surtax - $1,300,216 ($205K millage impact)</a:t>
            </a: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>
              <a:highlight>
                <a:srgbClr val="FFFF00"/>
              </a:highlight>
            </a:endParaRPr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Southwest Meadows Sanctuary Water Quality and Drainage Project - $750,000</a:t>
            </a:r>
          </a:p>
          <a:p>
            <a:pPr lvl="1">
              <a:buClr>
                <a:schemeClr val="accent1"/>
              </a:buClr>
            </a:pPr>
            <a:r>
              <a:rPr lang="en-US"/>
              <a:t>    (Only $150K is millage impact related)</a:t>
            </a:r>
          </a:p>
          <a:p>
            <a:pPr lvl="1">
              <a:buClr>
                <a:schemeClr val="accent1"/>
              </a:buClr>
            </a:pPr>
            <a:endParaRPr lang="en-US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Surface &amp; Drainage Ongoing Rehabilitation TSDOR Non-Surtax- $295,000 </a:t>
            </a:r>
            <a:r>
              <a:rPr lang="en-US" i="1"/>
              <a:t>(</a:t>
            </a:r>
            <a:r>
              <a:rPr lang="en-US"/>
              <a:t>millage)</a:t>
            </a:r>
          </a:p>
          <a:p>
            <a:pPr lvl="1">
              <a:buClr>
                <a:schemeClr val="accent1"/>
              </a:buClr>
            </a:pPr>
            <a:endParaRPr lang="en-US" i="1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u="sng"/>
              <a:t>ARPA Projects – no millage impact: </a:t>
            </a:r>
            <a:endParaRPr lang="en-US" i="1" u="sng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Public Safety Facility\Emergency Operations Center (EOC) - $430,500</a:t>
            </a:r>
          </a:p>
          <a:p>
            <a:pPr lvl="1">
              <a:buClr>
                <a:schemeClr val="accent1"/>
              </a:buClr>
            </a:pPr>
            <a:endParaRPr lang="en-US" i="1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SW Meadows Sanctuary Park - Roadway, Parking and Restroom Facilities $1,058,293</a:t>
            </a:r>
          </a:p>
          <a:p>
            <a:pPr lvl="1">
              <a:buClr>
                <a:schemeClr val="accent1"/>
              </a:buClr>
            </a:pPr>
            <a:endParaRPr lang="en-US" i="1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Dykes Road Piping - $514,780</a:t>
            </a:r>
          </a:p>
          <a:p>
            <a:pPr lvl="1">
              <a:buClr>
                <a:schemeClr val="accent1"/>
              </a:buClr>
            </a:pPr>
            <a:endParaRPr lang="en-US"/>
          </a:p>
          <a:p>
            <a:pPr marL="742950" lvl="1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Town Hall Multi-Purpose Storage Building - $50,000</a:t>
            </a:r>
          </a:p>
          <a:p>
            <a:endParaRPr lang="en-US" sz="1500"/>
          </a:p>
        </p:txBody>
      </p:sp>
      <p:sp>
        <p:nvSpPr>
          <p:cNvPr id="3" name="TextBox 2"/>
          <p:cNvSpPr txBox="1"/>
          <p:nvPr/>
        </p:nvSpPr>
        <p:spPr>
          <a:xfrm>
            <a:off x="548760" y="340920"/>
            <a:ext cx="9734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Ten (10) Capital Improvement Projects Funded - continue:</a:t>
            </a:r>
          </a:p>
        </p:txBody>
      </p:sp>
      <p:sp>
        <p:nvSpPr>
          <p:cNvPr id="6" name="AutoShape 4" descr="Image result for fire department clip art"/>
          <p:cNvSpPr>
            <a:spLocks noChangeAspect="1" noChangeArrowheads="1"/>
          </p:cNvSpPr>
          <p:nvPr/>
        </p:nvSpPr>
        <p:spPr bwMode="auto">
          <a:xfrm>
            <a:off x="1500187" y="75485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1724FD2-2F2D-4F39-A276-1959028FE6C3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9600" b="1" spc="-40">
                <a:solidFill>
                  <a:schemeClr val="tx1"/>
                </a:solidFill>
              </a:rPr>
              <a:t>Southwest Ranches</a:t>
            </a:r>
            <a:br>
              <a:rPr lang="en-US" sz="9600" b="1" spc="-40">
                <a:solidFill>
                  <a:schemeClr val="tx1"/>
                </a:solidFill>
              </a:rPr>
            </a:br>
            <a:r>
              <a:rPr lang="en-US" sz="9600" b="1" spc="-40">
                <a:solidFill>
                  <a:schemeClr val="tx1"/>
                </a:solidFill>
              </a:rPr>
              <a:t>Proposed FY 2023/2024 Budget  </a:t>
            </a:r>
            <a:br>
              <a:rPr lang="en-US" sz="2000" b="1">
                <a:solidFill>
                  <a:schemeClr val="tx1"/>
                </a:solidFill>
              </a:rPr>
            </a:br>
            <a:br>
              <a:rPr lang="en-US" sz="2000" b="1">
                <a:solidFill>
                  <a:srgbClr val="002060"/>
                </a:solidFill>
              </a:rPr>
            </a:b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F9458D-48F8-417B-9948-DEAEFA42248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80591"/>
          <a:ext cx="91440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10352388"/>
                    </a:ext>
                  </a:extLst>
                </a:gridCol>
              </a:tblGrid>
              <a:tr h="3027876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9801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570429"/>
              </p:ext>
            </p:extLst>
          </p:nvPr>
        </p:nvGraphicFramePr>
        <p:xfrm>
          <a:off x="1118996" y="935182"/>
          <a:ext cx="8572500" cy="582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609599" y="342734"/>
            <a:ext cx="9176427" cy="921864"/>
          </a:xfrm>
          <a:prstGeom prst="rect">
            <a:avLst/>
          </a:prstGeom>
        </p:spPr>
        <p:txBody>
          <a:bodyPr rtlCol="0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2400" b="1" spc="-40">
                <a:solidFill>
                  <a:schemeClr val="tx1"/>
                </a:solidFill>
              </a:rPr>
              <a:t>Southwest Ranches</a:t>
            </a:r>
            <a:br>
              <a:rPr lang="en-US" sz="2400" b="1" spc="-40">
                <a:solidFill>
                  <a:schemeClr val="tx1"/>
                </a:solidFill>
              </a:rPr>
            </a:br>
            <a:r>
              <a:rPr lang="en-US" sz="2400" b="1" spc="-40">
                <a:solidFill>
                  <a:schemeClr val="tx1"/>
                </a:solidFill>
              </a:rPr>
              <a:t>Proposed FY 2023/2024 Budget  </a:t>
            </a:r>
            <a:br>
              <a:rPr lang="en-US" sz="2400" b="1" spc="-40">
                <a:solidFill>
                  <a:schemeClr val="tx1"/>
                </a:solidFill>
              </a:rPr>
            </a:br>
            <a:br>
              <a:rPr lang="en-US" sz="2000" b="1">
                <a:solidFill>
                  <a:srgbClr val="002060"/>
                </a:solidFill>
              </a:rPr>
            </a:br>
            <a:endParaRPr lang="en-U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554979"/>
              </p:ext>
            </p:extLst>
          </p:nvPr>
        </p:nvGraphicFramePr>
        <p:xfrm>
          <a:off x="-242868" y="1058328"/>
          <a:ext cx="10881360" cy="565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282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97" y="590310"/>
            <a:ext cx="9285432" cy="9958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Summary 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000">
                <a:solidFill>
                  <a:schemeClr val="tx1"/>
                </a:solidFill>
              </a:rPr>
              <a:t>  </a:t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2200" b="1">
                <a:solidFill>
                  <a:schemeClr val="tx1"/>
                </a:solidFill>
              </a:rPr>
              <a:t>FY 2023/2024 Proposed Rates and Fees Compared to FY 2022/2023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731" y="1586594"/>
            <a:ext cx="3738178" cy="897686"/>
          </a:xfrm>
        </p:spPr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Adopted</a:t>
            </a:r>
            <a:r>
              <a:rPr lang="en-US" b="1">
                <a:solidFill>
                  <a:schemeClr val="tx1"/>
                </a:solidFill>
              </a:rPr>
              <a:t> FY 2022/2023: Rate/Fee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3129" y="1586178"/>
            <a:ext cx="3738177" cy="897686"/>
          </a:xfrm>
        </p:spPr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Proposed</a:t>
            </a:r>
            <a:r>
              <a:rPr lang="en-US" b="1">
                <a:solidFill>
                  <a:schemeClr val="tx1"/>
                </a:solidFill>
              </a:rPr>
              <a:t> FY 2023/2024: Rate/Fee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AD87A-1A43-4379-B769-81E767B7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6192" y="6177839"/>
            <a:ext cx="683339" cy="365125"/>
          </a:xfrm>
        </p:spPr>
        <p:txBody>
          <a:bodyPr/>
          <a:lstStyle/>
          <a:p>
            <a:pPr>
              <a:defRPr/>
            </a:pPr>
            <a:fld id="{059B6ACE-9CA3-4D34-B127-1E451B1C33CF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D9634-6C37-438A-98DE-F2E13D88B209}"/>
              </a:ext>
            </a:extLst>
          </p:cNvPr>
          <p:cNvSpPr/>
          <p:nvPr/>
        </p:nvSpPr>
        <p:spPr>
          <a:xfrm>
            <a:off x="488581" y="2538376"/>
            <a:ext cx="5407673" cy="340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Operating Millage: 3.9000 mills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/>
              <a:t>    (Net decrease of 0.3500  to total millage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/>
              <a:t>     - From 4.2500 to 3.900)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90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Fire Assessment: $74.44 increase </a:t>
            </a:r>
          </a:p>
          <a:p>
            <a:pPr>
              <a:buClr>
                <a:schemeClr val="accent1"/>
              </a:buClr>
            </a:pP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/>
              <a:t>(approximately 10%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per residential </a:t>
            </a:r>
          </a:p>
          <a:p>
            <a:pPr>
              <a:buClr>
                <a:schemeClr val="accent1"/>
              </a:buClr>
            </a:pPr>
            <a:r>
              <a:rPr lang="en-US"/>
              <a:t>    dwelling unit) from FY 2022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Solid Waste: $430.09 average increase per parcel lot size (overall average increase of approx. 60% throughout all residential parcel lot sizes)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AB3E0E-ACC3-4D8E-A8A6-071DA31D5820}"/>
              </a:ext>
            </a:extLst>
          </p:cNvPr>
          <p:cNvSpPr/>
          <p:nvPr/>
        </p:nvSpPr>
        <p:spPr>
          <a:xfrm>
            <a:off x="5896254" y="2530423"/>
            <a:ext cx="4857067" cy="340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Operating Millage:  3.9000 mills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/>
              <a:t>    (No change to total millage rate)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/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 sz="90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Fire Assessment: $31.44 decrease </a:t>
            </a:r>
          </a:p>
          <a:p>
            <a:pPr>
              <a:buClr>
                <a:schemeClr val="accent1"/>
              </a:buClr>
            </a:pPr>
            <a:r>
              <a:rPr lang="en-US"/>
              <a:t>    (approximately 4% per residential </a:t>
            </a:r>
          </a:p>
          <a:p>
            <a:pPr>
              <a:buClr>
                <a:schemeClr val="accent1"/>
              </a:buClr>
            </a:pPr>
            <a:r>
              <a:rPr lang="en-US"/>
              <a:t>    dwelling unit) from FY 2023</a:t>
            </a:r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/>
          </a:p>
          <a:p>
            <a:pPr marL="171450" indent="-1714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675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/>
              <a:t>Solid Waste: $79.07 average increase per parcel lot size (overall average increase of approx. 6.8% throughout all residential parcel lot sizes)</a:t>
            </a:r>
          </a:p>
        </p:txBody>
      </p:sp>
    </p:spTree>
    <p:extLst>
      <p:ext uri="{BB962C8B-B14F-4D97-AF65-F5344CB8AC3E}">
        <p14:creationId xmlns:p14="http://schemas.microsoft.com/office/powerpoint/2010/main" val="389547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413269" y="2011196"/>
            <a:ext cx="8275899" cy="62787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</a:rPr>
              <a:t>Town of Southwest Ranches, FL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2559982" y="2650522"/>
            <a:ext cx="5578178" cy="30361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1900" dirty="0">
                <a:solidFill>
                  <a:schemeClr val="tx1"/>
                </a:solidFill>
              </a:rPr>
              <a:t> Fiscal Year 2023/2024: August 15, 2023 – Budget Workshop</a:t>
            </a:r>
          </a:p>
          <a:p>
            <a:pPr eaLnBrk="1" hangingPunct="1"/>
            <a:endParaRPr lang="en-US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5707F-8465-474D-A31F-F795AFAB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0311" y="6199370"/>
            <a:ext cx="683339" cy="283318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92" y="245681"/>
            <a:ext cx="1355756" cy="163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BD799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EBD7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A77735-8211-6BB0-6E38-EBAA56CC2F3F}"/>
              </a:ext>
            </a:extLst>
          </p:cNvPr>
          <p:cNvSpPr txBox="1">
            <a:spLocks/>
          </p:cNvSpPr>
          <p:nvPr/>
        </p:nvSpPr>
        <p:spPr>
          <a:xfrm>
            <a:off x="1565669" y="3171774"/>
            <a:ext cx="8275899" cy="62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en-US" sz="3600" dirty="0">
                <a:solidFill>
                  <a:schemeClr val="tx1"/>
                </a:solidFill>
              </a:rPr>
              <a:t>Millage Rate</a:t>
            </a:r>
          </a:p>
        </p:txBody>
      </p:sp>
    </p:spTree>
    <p:extLst>
      <p:ext uri="{BB962C8B-B14F-4D97-AF65-F5344CB8AC3E}">
        <p14:creationId xmlns:p14="http://schemas.microsoft.com/office/powerpoint/2010/main" val="5076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86618" y="362928"/>
            <a:ext cx="6172200" cy="59412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>
                <a:solidFill>
                  <a:schemeClr val="tx1"/>
                </a:solidFill>
                <a:latin typeface="Copperplate Gothic Bold" panose="020E0705020206020404" pitchFamily="34" charset="0"/>
              </a:rPr>
              <a:t>Millage Rate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2" y="1093836"/>
            <a:ext cx="9152878" cy="5401236"/>
          </a:xfrm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en-US" sz="2800" b="1" u="sng">
                <a:solidFill>
                  <a:schemeClr val="tx1"/>
                </a:solidFill>
              </a:rPr>
              <a:t>Operating Millage:</a:t>
            </a:r>
          </a:p>
          <a:p>
            <a:pPr marL="557226" lvl="2" indent="-257182" algn="just">
              <a:defRPr/>
            </a:pPr>
            <a:r>
              <a:rPr lang="en-US" sz="2200">
                <a:solidFill>
                  <a:schemeClr val="tx1"/>
                </a:solidFill>
              </a:rPr>
              <a:t>Town Administration is recommending maintaining the same millage rate of 3.9000 as last year.</a:t>
            </a:r>
          </a:p>
          <a:p>
            <a:pPr marL="300044" lvl="2" indent="0" algn="just">
              <a:buNone/>
              <a:defRPr/>
            </a:pPr>
            <a:r>
              <a:rPr lang="en-US" sz="1800" i="1">
                <a:solidFill>
                  <a:schemeClr val="tx1"/>
                </a:solidFill>
              </a:rPr>
              <a:t>	</a:t>
            </a:r>
          </a:p>
          <a:p>
            <a:pPr marL="557226" lvl="2" indent="-257182" algn="just">
              <a:defRPr/>
            </a:pPr>
            <a:r>
              <a:rPr lang="en-US" sz="2200">
                <a:solidFill>
                  <a:schemeClr val="tx1"/>
                </a:solidFill>
              </a:rPr>
              <a:t>On every $500,000 of taxable value, this rate represents a combined $206 dollar increase from “current year rollback rate” of 3.4877 mills.</a:t>
            </a:r>
          </a:p>
          <a:p>
            <a:pPr marL="300044" lvl="2" indent="0" algn="just">
              <a:buNone/>
              <a:defRPr/>
            </a:pPr>
            <a:endParaRPr lang="en-US" sz="1800" i="1">
              <a:solidFill>
                <a:schemeClr val="tx1"/>
              </a:solidFill>
            </a:endParaRPr>
          </a:p>
          <a:p>
            <a:pPr marL="557226" lvl="2" indent="-257182" algn="just">
              <a:defRPr/>
            </a:pPr>
            <a:r>
              <a:rPr lang="en-US" sz="2200">
                <a:solidFill>
                  <a:schemeClr val="tx1"/>
                </a:solidFill>
              </a:rPr>
              <a:t>However, eligible “Save our Homes” exemption property owners change in net taxable value will not exceed 3%.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98DEFCA-39F0-40DE-95D5-7C4D8BA3A6C7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4743" y="607864"/>
            <a:ext cx="6447234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1" b="1" i="1">
                <a:solidFill>
                  <a:schemeClr val="tx1"/>
                </a:solidFill>
              </a:rPr>
              <a:t>How is the same Town Millage Proposed?</a:t>
            </a:r>
            <a:r>
              <a:rPr lang="en-US" sz="3000" b="1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7650" y="1843906"/>
            <a:ext cx="8304949" cy="4525721"/>
          </a:xfrm>
        </p:spPr>
        <p:txBody>
          <a:bodyPr>
            <a:noAutofit/>
          </a:bodyPr>
          <a:lstStyle/>
          <a:p>
            <a:pPr marL="342908" indent="-342908" algn="just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Current economic environment: Inflation has eased significantly from its forty-year high (9% at June 2022) to 3% (June 2023 CPI report);</a:t>
            </a:r>
          </a:p>
          <a:p>
            <a:pPr lvl="1" algn="just"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Economists still believe that a recession may occur in 2024.</a:t>
            </a:r>
          </a:p>
          <a:p>
            <a:pPr lvl="1" algn="just"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The Federal Reserve will continue with a rate-tightening plan to curb inflation.</a:t>
            </a:r>
          </a:p>
          <a:p>
            <a:pPr marL="342908" indent="-342908" algn="just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Growth in the Town’s assessed valuation of over $314 million or 16.39% (a new record) and net </a:t>
            </a:r>
            <a:r>
              <a:rPr lang="en-US" sz="2000" u="sng" dirty="0">
                <a:solidFill>
                  <a:schemeClr val="tx1"/>
                </a:solidFill>
              </a:rPr>
              <a:t>new</a:t>
            </a:r>
            <a:r>
              <a:rPr lang="en-US" sz="2000" dirty="0">
                <a:solidFill>
                  <a:schemeClr val="tx1"/>
                </a:solidFill>
              </a:rPr>
              <a:t> taxable value of over $87 million or 11.82%.</a:t>
            </a:r>
          </a:p>
          <a:p>
            <a:pPr marL="342908" indent="-342908" algn="just"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Transportation Surface Drainage Ongoing Rehabilitation (TSDOR: Surtax) projects continue to be eligible for Mobility Advancement Program awards therefore not requiring funding primarily via millage for the upcoming Fiscal Year.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ABFA90D-B338-47FD-90AD-13D2F85D3A12}"/>
              </a:ext>
            </a:extLst>
          </p:cNvPr>
          <p:cNvSpPr txBox="1">
            <a:spLocks/>
          </p:cNvSpPr>
          <p:nvPr/>
        </p:nvSpPr>
        <p:spPr>
          <a:xfrm>
            <a:off x="10869839" y="6191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4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53004" y="152401"/>
            <a:ext cx="77623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>
                <a:solidFill>
                  <a:schemeClr val="tx2"/>
                </a:solidFill>
                <a:latin typeface="Arial" panose="020B0604020202020204" pitchFamily="34" charset="0"/>
              </a:rPr>
              <a:t>(ranked by FY 2024 PROPOSED COMBINED MILLAGES)</a:t>
            </a:r>
            <a:endParaRPr lang="en-US" altLang="en-US" sz="16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C01DF0-DAEB-8666-2035-F57D3B5F5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34559"/>
              </p:ext>
            </p:extLst>
          </p:nvPr>
        </p:nvGraphicFramePr>
        <p:xfrm>
          <a:off x="1452282" y="1094103"/>
          <a:ext cx="7304443" cy="5260804"/>
        </p:xfrm>
        <a:graphic>
          <a:graphicData uri="http://schemas.openxmlformats.org/drawingml/2006/table">
            <a:tbl>
              <a:tblPr/>
              <a:tblGrid>
                <a:gridCol w="689408">
                  <a:extLst>
                    <a:ext uri="{9D8B030D-6E8A-4147-A177-3AD203B41FA5}">
                      <a16:colId xmlns:a16="http://schemas.microsoft.com/office/drawing/2014/main" val="1763411023"/>
                    </a:ext>
                  </a:extLst>
                </a:gridCol>
                <a:gridCol w="3850319">
                  <a:extLst>
                    <a:ext uri="{9D8B030D-6E8A-4147-A177-3AD203B41FA5}">
                      <a16:colId xmlns:a16="http://schemas.microsoft.com/office/drawing/2014/main" val="2046892144"/>
                    </a:ext>
                  </a:extLst>
                </a:gridCol>
                <a:gridCol w="1355464">
                  <a:extLst>
                    <a:ext uri="{9D8B030D-6E8A-4147-A177-3AD203B41FA5}">
                      <a16:colId xmlns:a16="http://schemas.microsoft.com/office/drawing/2014/main" val="2643039225"/>
                    </a:ext>
                  </a:extLst>
                </a:gridCol>
                <a:gridCol w="1409252">
                  <a:extLst>
                    <a:ext uri="{9D8B030D-6E8A-4147-A177-3AD203B41FA5}">
                      <a16:colId xmlns:a16="http://schemas.microsoft.com/office/drawing/2014/main" val="2362687427"/>
                    </a:ext>
                  </a:extLst>
                </a:gridCol>
              </a:tblGrid>
              <a:tr h="719284"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Rank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FY23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FY24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8533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Weston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4180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Hillsboro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378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/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/>
                        <a:t>Southwest Ranches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3.9000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/>
                        <a:t>3.9000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294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Lauderdale-By-The-Sea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2552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Lighthouse Point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6721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Parkland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6457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Ft Lauderdale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33948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Pompano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3229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Town of Davie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5.8467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919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Cooper City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991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Wilton Manors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8240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Pembroke Pines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6857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6.0813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6090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Dania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6.1328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1893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Coral Springs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74751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Deerfield Beach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6.2825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244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D381D0-1D5B-48E3-94C9-2BB36E4DD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401F23-E472-44EC-BB49-65535401429A}">
  <ds:schemaRefs>
    <ds:schemaRef ds:uri="http://schemas.openxmlformats.org/package/2006/metadata/core-properties"/>
    <ds:schemaRef ds:uri="http://www.w3.org/XML/1998/namespace"/>
    <ds:schemaRef ds:uri="a51a6e64-63ff-47e2-abfa-7e7a2957fec4"/>
    <ds:schemaRef ds:uri="http://purl.org/dc/elements/1.1/"/>
    <ds:schemaRef ds:uri="http://purl.org/dc/terms/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F93F4D-D7AF-4044-B959-EE1883E4B4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</TotalTime>
  <Words>2809</Words>
  <Application>Microsoft Office PowerPoint</Application>
  <PresentationFormat>Widescreen</PresentationFormat>
  <Paragraphs>756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</vt:lpstr>
      <vt:lpstr>Copperplate Gothic Bold</vt:lpstr>
      <vt:lpstr>Times New Roman</vt:lpstr>
      <vt:lpstr>Trebuchet MS</vt:lpstr>
      <vt:lpstr>Wingdings</vt:lpstr>
      <vt:lpstr>Wingdings 3</vt:lpstr>
      <vt:lpstr>Facet</vt:lpstr>
      <vt:lpstr>Town of Southwest Ranches, FL </vt:lpstr>
      <vt:lpstr>Budget Process Calendar Of Events</vt:lpstr>
      <vt:lpstr>PowerPoint Presentation</vt:lpstr>
      <vt:lpstr>PowerPoint Presentation</vt:lpstr>
      <vt:lpstr>Summary     FY 2023/2024 Proposed Rates and Fees Compared to FY 2022/2023</vt:lpstr>
      <vt:lpstr>Town of Southwest Ranches, FL </vt:lpstr>
      <vt:lpstr>Millage Rate Impact</vt:lpstr>
      <vt:lpstr>How is the same Town Millage Proposed? </vt:lpstr>
      <vt:lpstr>PowerPoint Presentation</vt:lpstr>
      <vt:lpstr>PowerPoint Presentation</vt:lpstr>
      <vt:lpstr>Town of Southwest Ranches, FL </vt:lpstr>
      <vt:lpstr>Fire Assessment   </vt:lpstr>
      <vt:lpstr>PowerPoint Presentation</vt:lpstr>
      <vt:lpstr>PowerPoint Presentation</vt:lpstr>
      <vt:lpstr>PROPOSED FIRE ASSESSMENT CONTINGENCY No millage impact</vt:lpstr>
      <vt:lpstr>PowerPoint Presentation</vt:lpstr>
      <vt:lpstr>PowerPoint Presentation</vt:lpstr>
      <vt:lpstr>PowerPoint Presentation</vt:lpstr>
      <vt:lpstr>Town of Southwest Ranches, FL </vt:lpstr>
      <vt:lpstr>Solid Waste Assessment </vt:lpstr>
      <vt:lpstr>Solid Waste (SW) Impact </vt:lpstr>
      <vt:lpstr>PowerPoint Presentation</vt:lpstr>
      <vt:lpstr>Questions, Comments and Direction From Town Council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Southwest Ranches</dc:title>
  <dc:creator>MDS</dc:creator>
  <cp:lastModifiedBy>Emil Lopez</cp:lastModifiedBy>
  <cp:revision>2</cp:revision>
  <cp:lastPrinted>2023-08-15T21:52:44Z</cp:lastPrinted>
  <dcterms:created xsi:type="dcterms:W3CDTF">2013-07-16T21:59:30Z</dcterms:created>
  <dcterms:modified xsi:type="dcterms:W3CDTF">2025-04-11T21:02:11Z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0x01010013B995FA22BC254E99838C5F13604C1B</vt:lpwstr>
  </property>
  <property fmtid="{D5CDD505-2E9C-101B-9397-08002B2CF9AE}" pid="3" name="MediaServiceImageTags">
    <vt:lpwstr/>
  </property>
</Properties>
</file>