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5" r:id="rId4"/>
  </p:sldMasterIdLst>
  <p:notesMasterIdLst>
    <p:notesMasterId r:id="rId15"/>
  </p:notesMasterIdLst>
  <p:handoutMasterIdLst>
    <p:handoutMasterId r:id="rId16"/>
  </p:handoutMasterIdLst>
  <p:sldIdLst>
    <p:sldId id="452" r:id="rId5"/>
    <p:sldId id="457" r:id="rId6"/>
    <p:sldId id="456" r:id="rId7"/>
    <p:sldId id="326" r:id="rId8"/>
    <p:sldId id="385" r:id="rId9"/>
    <p:sldId id="272" r:id="rId10"/>
    <p:sldId id="322" r:id="rId11"/>
    <p:sldId id="371" r:id="rId12"/>
    <p:sldId id="370" r:id="rId13"/>
    <p:sldId id="39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71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75810" autoAdjust="0"/>
  </p:normalViewPr>
  <p:slideViewPr>
    <p:cSldViewPr>
      <p:cViewPr varScale="1">
        <p:scale>
          <a:sx n="58" d="100"/>
          <a:sy n="58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9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Lopez" userId="a1f944ac-5f27-44a2-84bb-96748bafd2df" providerId="ADAL" clId="{B5865C73-8572-4415-842C-32A79F4DBC43}"/>
    <pc:docChg chg="undo custSel modSld">
      <pc:chgData name="Emil Lopez" userId="a1f944ac-5f27-44a2-84bb-96748bafd2df" providerId="ADAL" clId="{B5865C73-8572-4415-842C-32A79F4DBC43}" dt="2024-05-30T18:32:41.100" v="8" actId="27918"/>
      <pc:docMkLst>
        <pc:docMk/>
      </pc:docMkLst>
      <pc:sldChg chg="modSp mod">
        <pc:chgData name="Emil Lopez" userId="a1f944ac-5f27-44a2-84bb-96748bafd2df" providerId="ADAL" clId="{B5865C73-8572-4415-842C-32A79F4DBC43}" dt="2024-05-30T18:32:41.100" v="8" actId="27918"/>
        <pc:sldMkLst>
          <pc:docMk/>
          <pc:sldMk cId="0" sldId="272"/>
        </pc:sldMkLst>
      </pc:sldChg>
    </pc:docChg>
  </pc:docChgLst>
  <pc:docChgLst>
    <pc:chgData name="Emil Lopez" userId="a1f944ac-5f27-44a2-84bb-96748bafd2df" providerId="ADAL" clId="{C17D8ABE-29CC-4CA3-B979-813AB3463F86}"/>
    <pc:docChg chg="modSld">
      <pc:chgData name="Emil Lopez" userId="a1f944ac-5f27-44a2-84bb-96748bafd2df" providerId="ADAL" clId="{C17D8ABE-29CC-4CA3-B979-813AB3463F86}" dt="2025-04-11T21:05:31.303" v="6" actId="6549"/>
      <pc:docMkLst>
        <pc:docMk/>
      </pc:docMkLst>
      <pc:sldChg chg="modNotesTx">
        <pc:chgData name="Emil Lopez" userId="a1f944ac-5f27-44a2-84bb-96748bafd2df" providerId="ADAL" clId="{C17D8ABE-29CC-4CA3-B979-813AB3463F86}" dt="2025-04-11T21:05:20.361" v="3" actId="6549"/>
        <pc:sldMkLst>
          <pc:docMk/>
          <pc:sldMk cId="0" sldId="272"/>
        </pc:sldMkLst>
      </pc:sldChg>
      <pc:sldChg chg="modNotesTx">
        <pc:chgData name="Emil Lopez" userId="a1f944ac-5f27-44a2-84bb-96748bafd2df" providerId="ADAL" clId="{C17D8ABE-29CC-4CA3-B979-813AB3463F86}" dt="2025-04-11T21:05:28.514" v="5" actId="6549"/>
        <pc:sldMkLst>
          <pc:docMk/>
          <pc:sldMk cId="3882827005" sldId="370"/>
        </pc:sldMkLst>
      </pc:sldChg>
      <pc:sldChg chg="modNotesTx">
        <pc:chgData name="Emil Lopez" userId="a1f944ac-5f27-44a2-84bb-96748bafd2df" providerId="ADAL" clId="{C17D8ABE-29CC-4CA3-B979-813AB3463F86}" dt="2025-04-11T21:05:26.177" v="4" actId="6549"/>
        <pc:sldMkLst>
          <pc:docMk/>
          <pc:sldMk cId="557199059" sldId="371"/>
        </pc:sldMkLst>
      </pc:sldChg>
      <pc:sldChg chg="modNotesTx">
        <pc:chgData name="Emil Lopez" userId="a1f944ac-5f27-44a2-84bb-96748bafd2df" providerId="ADAL" clId="{C17D8ABE-29CC-4CA3-B979-813AB3463F86}" dt="2025-04-11T21:05:18.178" v="2" actId="6549"/>
        <pc:sldMkLst>
          <pc:docMk/>
          <pc:sldMk cId="0" sldId="385"/>
        </pc:sldMkLst>
      </pc:sldChg>
      <pc:sldChg chg="modNotesTx">
        <pc:chgData name="Emil Lopez" userId="a1f944ac-5f27-44a2-84bb-96748bafd2df" providerId="ADAL" clId="{C17D8ABE-29CC-4CA3-B979-813AB3463F86}" dt="2025-04-11T21:05:31.303" v="6" actId="6549"/>
        <pc:sldMkLst>
          <pc:docMk/>
          <pc:sldMk cId="0" sldId="398"/>
        </pc:sldMkLst>
      </pc:sldChg>
      <pc:sldChg chg="modNotesTx">
        <pc:chgData name="Emil Lopez" userId="a1f944ac-5f27-44a2-84bb-96748bafd2df" providerId="ADAL" clId="{C17D8ABE-29CC-4CA3-B979-813AB3463F86}" dt="2025-04-11T21:05:14.428" v="1" actId="6549"/>
        <pc:sldMkLst>
          <pc:docMk/>
          <pc:sldMk cId="262559970" sldId="456"/>
        </pc:sldMkLst>
      </pc:sldChg>
      <pc:sldChg chg="modNotesTx">
        <pc:chgData name="Emil Lopez" userId="a1f944ac-5f27-44a2-84bb-96748bafd2df" providerId="ADAL" clId="{C17D8ABE-29CC-4CA3-B979-813AB3463F86}" dt="2025-04-11T21:05:10.828" v="0" actId="6549"/>
        <pc:sldMkLst>
          <pc:docMk/>
          <pc:sldMk cId="3124216409" sldId="457"/>
        </pc:sldMkLst>
      </pc:sldChg>
    </pc:docChg>
  </pc:docChgLst>
  <pc:docChgLst>
    <pc:chgData name="Emil Lopez" userId="a1f944ac-5f27-44a2-84bb-96748bafd2df" providerId="ADAL" clId="{0F4311B4-B9BF-42D5-A5CA-B76FAAE6BE2B}"/>
    <pc:docChg chg="custSel modSld">
      <pc:chgData name="Emil Lopez" userId="a1f944ac-5f27-44a2-84bb-96748bafd2df" providerId="ADAL" clId="{0F4311B4-B9BF-42D5-A5CA-B76FAAE6BE2B}" dt="2023-09-28T18:58:29.691" v="316" actId="20577"/>
      <pc:docMkLst>
        <pc:docMk/>
      </pc:docMkLst>
      <pc:sldChg chg="modNotesTx">
        <pc:chgData name="Emil Lopez" userId="a1f944ac-5f27-44a2-84bb-96748bafd2df" providerId="ADAL" clId="{0F4311B4-B9BF-42D5-A5CA-B76FAAE6BE2B}" dt="2023-09-28T18:58:29.691" v="316" actId="20577"/>
        <pc:sldMkLst>
          <pc:docMk/>
          <pc:sldMk cId="3882827005" sldId="370"/>
        </pc:sldMkLst>
      </pc:sldChg>
      <pc:sldChg chg="modNotesTx">
        <pc:chgData name="Emil Lopez" userId="a1f944ac-5f27-44a2-84bb-96748bafd2df" providerId="ADAL" clId="{0F4311B4-B9BF-42D5-A5CA-B76FAAE6BE2B}" dt="2023-09-28T18:54:40.658" v="78" actId="20577"/>
        <pc:sldMkLst>
          <pc:docMk/>
          <pc:sldMk cId="262559970" sldId="45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outhwestranches.sharepoint.com/sites/FinDocs/Docs/FINADMIN/BUDGET/FY23-24/Proposed%20Budget%20FY24/PUB%20ORDER/General%20fund%20Charts%20Revised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9731724496718"/>
          <c:y val="2.9577855513793657E-2"/>
          <c:w val="0.90998283264143975"/>
          <c:h val="0.8816232639635766"/>
        </c:manualLayout>
      </c:layout>
      <c:lineChart>
        <c:grouping val="standard"/>
        <c:varyColors val="0"/>
        <c:ser>
          <c:idx val="0"/>
          <c:order val="0"/>
          <c:spPr>
            <a:ln w="28542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298098682657195E-2"/>
                  <c:y val="0.125026783467257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E9381C-E1A0-40D2-9FED-DA35B590F8F3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u="sng" dirty="0"/>
                      <a:t>0.3612</a:t>
                    </a:r>
                    <a:r>
                      <a:rPr lang="en-US" dirty="0"/>
                      <a:t>4.4629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26709007348997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FF-47FC-969F-BA1E72C8FC6C}"/>
                </c:ext>
              </c:extLst>
            </c:dLbl>
            <c:dLbl>
              <c:idx val="1"/>
              <c:layout>
                <c:manualLayout>
                  <c:x val="-5.2368254843647592E-2"/>
                  <c:y val="0.170590390395712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A801CB-5BB1-43DF-9D26-C3F57A0D6667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u="sng" dirty="0"/>
                      <a:t>0.3342</a:t>
                    </a:r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4.8311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0136247585717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FF-47FC-969F-BA1E72C8FC6C}"/>
                </c:ext>
              </c:extLst>
            </c:dLbl>
            <c:dLbl>
              <c:idx val="2"/>
              <c:layout>
                <c:manualLayout>
                  <c:x val="-5.7803042479079893E-2"/>
                  <c:y val="0.134767784417047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A5CEB6-017C-4A02-88FA-3204460231D6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u="sng" dirty="0"/>
                      <a:t>0.4439</a:t>
                    </a:r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4.6564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0136247585717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4FF-47FC-969F-BA1E72C8FC6C}"/>
                </c:ext>
              </c:extLst>
            </c:dLbl>
            <c:dLbl>
              <c:idx val="3"/>
              <c:layout>
                <c:manualLayout>
                  <c:x val="-5.5364558499848053E-2"/>
                  <c:y val="7.39985970008230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92E321-96FD-428C-AB5B-04C6B3DB824B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86505940567E-2"/>
                      <c:h val="9.7374168348993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FF-47FC-969F-BA1E72C8FC6C}"/>
                </c:ext>
              </c:extLst>
            </c:dLbl>
            <c:dLbl>
              <c:idx val="4"/>
              <c:layout>
                <c:manualLayout>
                  <c:x val="-6.290801014361018E-2"/>
                  <c:y val="7.351097557269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AC3D93-C1DA-4738-9978-B472B318369F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73626143787335E-2"/>
                      <c:h val="0.115807686783680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4FF-47FC-969F-BA1E72C8FC6C}"/>
                </c:ext>
              </c:extLst>
            </c:dLbl>
            <c:dLbl>
              <c:idx val="5"/>
              <c:layout>
                <c:manualLayout>
                  <c:x val="-3.0965099154328542E-2"/>
                  <c:y val="0.102564195080548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B593D4-58FB-48CD-8282-D44EE5FE2CF8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1598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598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FF-47FC-969F-BA1E72C8FC6C}"/>
                </c:ext>
              </c:extLst>
            </c:dLbl>
            <c:dLbl>
              <c:idx val="6"/>
              <c:layout>
                <c:manualLayout>
                  <c:x val="-1.7045508562376112E-2"/>
                  <c:y val="7.48035943997425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598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CD6324-2138-402E-9240-5ADAAC71F12B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98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598" b="1" i="0" u="none" strike="noStrike" kern="1200" baseline="0" dirty="0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598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41907878276229"/>
                      <c:h val="0.118075548466972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46B-430F-8173-88AA2A63CC43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'Non Departmental 3900'!$A$117:$A$123</c:f>
              <c:strCache>
                <c:ptCount val="7"/>
                <c:pt idx="0">
                  <c:v>FY 2018 Actual </c:v>
                </c:pt>
                <c:pt idx="1">
                  <c:v>FY 2019 Actual </c:v>
                </c:pt>
                <c:pt idx="2">
                  <c:v>FY 2020 Actual </c:v>
                </c:pt>
                <c:pt idx="3">
                  <c:v>FY 2021 Actual </c:v>
                </c:pt>
                <c:pt idx="4">
                  <c:v>FY 2022 Actual</c:v>
                </c:pt>
                <c:pt idx="5">
                  <c:v>FY 2023 Actual</c:v>
                </c:pt>
                <c:pt idx="6">
                  <c:v>FY 2024 Actual</c:v>
                </c:pt>
              </c:strCache>
            </c:strRef>
          </c:cat>
          <c:val>
            <c:numRef>
              <c:f>'Non Departmental 3900'!$B$117:$B$123</c:f>
              <c:numCache>
                <c:formatCode>0.0000</c:formatCode>
                <c:ptCount val="7"/>
                <c:pt idx="0">
                  <c:v>4.1017000000000001</c:v>
                </c:pt>
                <c:pt idx="1">
                  <c:v>4.4969000000000001</c:v>
                </c:pt>
                <c:pt idx="2">
                  <c:v>4.2125000000000004</c:v>
                </c:pt>
                <c:pt idx="3">
                  <c:v>4.25</c:v>
                </c:pt>
                <c:pt idx="4">
                  <c:v>4.25</c:v>
                </c:pt>
                <c:pt idx="5">
                  <c:v>3.9</c:v>
                </c:pt>
                <c:pt idx="6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4FF-47FC-969F-BA1E72C8F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833944"/>
        <c:axId val="282834336"/>
      </c:lineChart>
      <c:catAx>
        <c:axId val="282833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4336"/>
        <c:crosses val="autoZero"/>
        <c:auto val="1"/>
        <c:lblAlgn val="ctr"/>
        <c:lblOffset val="100"/>
        <c:noMultiLvlLbl val="0"/>
      </c:catAx>
      <c:valAx>
        <c:axId val="282834336"/>
        <c:scaling>
          <c:orientation val="minMax"/>
          <c:max val="5"/>
          <c:min val="2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out"/>
        <c:min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394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baseline="0" dirty="0">
                <a:effectLst/>
              </a:rPr>
              <a:t>Total General Fund by Function: $18,898,715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/>
            </a:pPr>
            <a:r>
              <a:rPr lang="en-US" sz="2400" dirty="0">
                <a:solidFill>
                  <a:srgbClr val="00B050"/>
                </a:solidFill>
              </a:rPr>
              <a:t>Where Do the Funds Come From?</a:t>
            </a:r>
          </a:p>
        </c:rich>
      </c:tx>
      <c:layout>
        <c:manualLayout>
          <c:xMode val="edge"/>
          <c:yMode val="edge"/>
          <c:x val="0.17117771945173521"/>
          <c:y val="6.1625049957904875E-3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22665500145817"/>
          <c:y val="0.11703059827252088"/>
          <c:w val="0.6553152522601341"/>
          <c:h val="0.739673992910441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plosion val="22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09-4F1D-9D4E-8DCA786244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09-4F1D-9D4E-8DCA786244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09-4F1D-9D4E-8DCA786244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09-4F1D-9D4E-8DCA786244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09-4F1D-9D4E-8DCA786244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009-4F1D-9D4E-8DCA786244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009-4F1D-9D4E-8DCA7862447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$271,000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913-48CA-B9F3-B69925917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'[General fund Charts Revised 2024.xlsx]General Fund Data'!$B$1:$B$9</c:f>
              <c:strCache>
                <c:ptCount val="9"/>
                <c:pt idx="0">
                  <c:v>Appropriated Fund Balance</c:v>
                </c:pt>
                <c:pt idx="1">
                  <c:v>Fines and Forfeitures </c:v>
                </c:pt>
                <c:pt idx="2">
                  <c:v>Interfund Transfers</c:v>
                </c:pt>
                <c:pt idx="3">
                  <c:v>Service/Misc. Revenues </c:v>
                </c:pt>
                <c:pt idx="4">
                  <c:v>Permits and Licensing </c:v>
                </c:pt>
                <c:pt idx="5">
                  <c:v>Franchise and Utility Taxes</c:v>
                </c:pt>
                <c:pt idx="6">
                  <c:v>Intergovernmental </c:v>
                </c:pt>
                <c:pt idx="7">
                  <c:v>Special Assessment Revenue</c:v>
                </c:pt>
                <c:pt idx="8">
                  <c:v>Ad Valorem (Property) Revenue</c:v>
                </c:pt>
              </c:strCache>
            </c:strRef>
          </c:cat>
          <c:val>
            <c:numRef>
              <c:f>'[General fund Charts Revised 2024.xlsx]General Fund Data'!$C$1:$C$9</c:f>
              <c:numCache>
                <c:formatCode>"$"#,##0_);[Red]\("$"#,##0\)</c:formatCode>
                <c:ptCount val="9"/>
                <c:pt idx="0">
                  <c:v>205000</c:v>
                </c:pt>
                <c:pt idx="1">
                  <c:v>164120</c:v>
                </c:pt>
                <c:pt idx="2">
                  <c:v>276669</c:v>
                </c:pt>
                <c:pt idx="3">
                  <c:v>524169</c:v>
                </c:pt>
                <c:pt idx="4">
                  <c:v>1867018</c:v>
                </c:pt>
                <c:pt idx="5">
                  <c:v>2022640</c:v>
                </c:pt>
                <c:pt idx="6">
                  <c:v>2694504</c:v>
                </c:pt>
                <c:pt idx="7">
                  <c:v>2844001</c:v>
                </c:pt>
                <c:pt idx="8">
                  <c:v>8234594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009-4F1D-9D4E-8DCA786244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1781896"/>
        <c:axId val="431785032"/>
      </c:barChart>
      <c:valAx>
        <c:axId val="431785032"/>
        <c:scaling>
          <c:orientation val="minMax"/>
        </c:scaling>
        <c:delete val="0"/>
        <c:axPos val="b"/>
        <c:majorGridlines>
          <c:spPr>
            <a:ln w="12700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132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781896"/>
        <c:crosses val="autoZero"/>
        <c:crossBetween val="between"/>
        <c:minorUnit val="200000"/>
      </c:valAx>
      <c:catAx>
        <c:axId val="43178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785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General Fund Expenditures: $18,898,715 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400"/>
            </a:pPr>
            <a:r>
              <a:rPr lang="en-US" sz="24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Do the Funds Go?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view3D>
      <c:rotX val="60"/>
      <c:rotY val="13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85057750134175"/>
          <c:y val="0.15904691759840847"/>
          <c:w val="0.69062727453186001"/>
          <c:h val="0.829730594458992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2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525-497C-A165-FA87BC236F97}"/>
              </c:ext>
            </c:extLst>
          </c:dPt>
          <c:dPt>
            <c:idx val="1"/>
            <c:bubble3D val="0"/>
            <c:explosion val="15"/>
            <c:extLst>
              <c:ext xmlns:c16="http://schemas.microsoft.com/office/drawing/2014/chart" uri="{C3380CC4-5D6E-409C-BE32-E72D297353CC}">
                <c16:uniqueId val="{00000003-A525-497C-A165-FA87BC236F97}"/>
              </c:ext>
            </c:extLst>
          </c:dPt>
          <c:dPt>
            <c:idx val="2"/>
            <c:bubble3D val="0"/>
            <c:explosion val="15"/>
            <c:extLst>
              <c:ext xmlns:c16="http://schemas.microsoft.com/office/drawing/2014/chart" uri="{C3380CC4-5D6E-409C-BE32-E72D297353CC}">
                <c16:uniqueId val="{00000005-A525-497C-A165-FA87BC236F97}"/>
              </c:ext>
            </c:extLst>
          </c:dPt>
          <c:dPt>
            <c:idx val="3"/>
            <c:bubble3D val="0"/>
            <c:explosion val="15"/>
            <c:extLst>
              <c:ext xmlns:c16="http://schemas.microsoft.com/office/drawing/2014/chart" uri="{C3380CC4-5D6E-409C-BE32-E72D297353CC}">
                <c16:uniqueId val="{00000007-A525-497C-A165-FA87BC236F97}"/>
              </c:ext>
            </c:extLst>
          </c:dPt>
          <c:dPt>
            <c:idx val="4"/>
            <c:bubble3D val="0"/>
            <c:explosion val="15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525-497C-A165-FA87BC236F97}"/>
              </c:ext>
            </c:extLst>
          </c:dPt>
          <c:dPt>
            <c:idx val="5"/>
            <c:bubble3D val="0"/>
            <c:explosion val="15"/>
            <c:extLst>
              <c:ext xmlns:c16="http://schemas.microsoft.com/office/drawing/2014/chart" uri="{C3380CC4-5D6E-409C-BE32-E72D297353CC}">
                <c16:uniqueId val="{0000000B-A525-497C-A165-FA87BC236F97}"/>
              </c:ext>
            </c:extLst>
          </c:dPt>
          <c:dPt>
            <c:idx val="6"/>
            <c:bubble3D val="0"/>
            <c:explosion val="15"/>
            <c:extLst>
              <c:ext xmlns:c16="http://schemas.microsoft.com/office/drawing/2014/chart" uri="{C3380CC4-5D6E-409C-BE32-E72D297353CC}">
                <c16:uniqueId val="{0000000D-A525-497C-A165-FA87BC236F97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525-497C-A165-FA87BC236F97}"/>
              </c:ext>
            </c:extLst>
          </c:dPt>
          <c:dLbls>
            <c:dLbl>
              <c:idx val="0"/>
              <c:layout>
                <c:manualLayout>
                  <c:x val="3.8984522904194269E-2"/>
                  <c:y val="0.1485667104111985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OPERATING EXPENSES,</a:t>
                    </a:r>
                  </a:p>
                  <a:p>
                    <a:r>
                      <a:rPr lang="en-US" sz="1400" dirty="0"/>
                      <a:t>11,446,616</a:t>
                    </a:r>
                  </a:p>
                  <a:p>
                    <a:r>
                      <a:rPr lang="en-US" sz="1400" dirty="0"/>
                      <a:t>60.6%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25-497C-A165-FA87BC236F97}"/>
                </c:ext>
              </c:extLst>
            </c:dLbl>
            <c:dLbl>
              <c:idx val="1"/>
              <c:layout>
                <c:manualLayout>
                  <c:x val="0.11849929604387686"/>
                  <c:y val="1.644025379382985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PERSONNEL EXPENSES, $2,142,768</a:t>
                    </a:r>
                  </a:p>
                  <a:p>
                    <a:r>
                      <a:rPr lang="en-US" sz="1100" dirty="0"/>
                      <a:t>11.30%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41302557768512"/>
                      <c:h val="9.28753473349134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525-497C-A165-FA87BC236F97}"/>
                </c:ext>
              </c:extLst>
            </c:dLbl>
            <c:dLbl>
              <c:idx val="2"/>
              <c:layout>
                <c:manualLayout>
                  <c:x val="3.0113055720976053E-2"/>
                  <c:y val="3.65523211758297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sz="1200"/>
                      <a:t>DEBT SERVICE TRANSFERS,</a:t>
                    </a:r>
                  </a:p>
                  <a:p>
                    <a:pPr>
                      <a:defRPr sz="1200"/>
                    </a:pPr>
                    <a:r>
                      <a:rPr lang="en-US" sz="1200"/>
                      <a:t>$825,989</a:t>
                    </a:r>
                  </a:p>
                  <a:p>
                    <a:pPr>
                      <a:defRPr sz="1200"/>
                    </a:pPr>
                    <a:r>
                      <a:rPr lang="en-US" sz="1200"/>
                      <a:t>4.40%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9574816654189"/>
                      <c:h val="0.112000000000000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A525-497C-A165-FA87BC236F97}"/>
                </c:ext>
              </c:extLst>
            </c:dLbl>
            <c:dLbl>
              <c:idx val="3"/>
              <c:layout>
                <c:manualLayout>
                  <c:x val="6.6575593491989798E-2"/>
                  <c:y val="7.9407722061058159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VFD TRANSFERS, </a:t>
                    </a:r>
                  </a:p>
                  <a:p>
                    <a:r>
                      <a:rPr lang="en-US" sz="1100"/>
                      <a:t>$286,482</a:t>
                    </a:r>
                  </a:p>
                  <a:p>
                    <a:r>
                      <a:rPr lang="en-US" sz="1100"/>
                      <a:t>1.50%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525-497C-A165-FA87BC236F97}"/>
                </c:ext>
              </c:extLst>
            </c:dLbl>
            <c:dLbl>
              <c:idx val="4"/>
              <c:layout>
                <c:manualLayout>
                  <c:x val="2.1397049633501693E-2"/>
                  <c:y val="0.1126223392225573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sz="1200" dirty="0"/>
                      <a:t>TRANSPORTATION TRANSFERS,</a:t>
                    </a:r>
                  </a:p>
                  <a:p>
                    <a:pPr>
                      <a:defRPr sz="1200"/>
                    </a:pPr>
                    <a:r>
                      <a:rPr lang="en-US" sz="1200" dirty="0"/>
                      <a:t>$1,245,162</a:t>
                    </a:r>
                  </a:p>
                  <a:p>
                    <a:pPr>
                      <a:defRPr sz="1200"/>
                    </a:pPr>
                    <a:r>
                      <a:rPr lang="en-US" sz="1200" dirty="0"/>
                      <a:t>6.60%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80907166016012"/>
                      <c:h val="0.113284182338840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A525-497C-A165-FA87BC236F97}"/>
                </c:ext>
              </c:extLst>
            </c:dLbl>
            <c:dLbl>
              <c:idx val="5"/>
              <c:layout>
                <c:manualLayout>
                  <c:x val="4.8093714759324252E-2"/>
                  <c:y val="1.6836615047120023E-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sz="1200" baseline="0"/>
                      <a:t>CAPITAL OUTLAY, </a:t>
                    </a:r>
                    <a:fld id="{3C2FFE00-0F15-4D0C-B793-9D5229EE0BBE}" type="VALUE">
                      <a:rPr lang="en-US" sz="1200" baseline="0"/>
                      <a:pPr>
                        <a:defRPr sz="1200"/>
                      </a:pPr>
                      <a:t>[VALUE]</a:t>
                    </a:fld>
                    <a:r>
                      <a:rPr lang="en-US" sz="1200" baseline="0"/>
                      <a:t>   12.20%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48950866435813"/>
                      <c:h val="0.12724093177600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525-497C-A165-FA87BC236F97}"/>
                </c:ext>
              </c:extLst>
            </c:dLbl>
            <c:dLbl>
              <c:idx val="6"/>
              <c:layout>
                <c:manualLayout>
                  <c:x val="6.3323594304760894E-2"/>
                  <c:y val="-1.252657302788388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sz="1200" dirty="0"/>
                      <a:t>NON-OPERATING EXPENSES,</a:t>
                    </a:r>
                  </a:p>
                  <a:p>
                    <a:pPr>
                      <a:defRPr sz="1200"/>
                    </a:pPr>
                    <a:r>
                      <a:rPr lang="en-US" sz="1200" dirty="0"/>
                      <a:t>$655,600</a:t>
                    </a:r>
                  </a:p>
                  <a:p>
                    <a:pPr>
                      <a:defRPr sz="1200"/>
                    </a:pPr>
                    <a:r>
                      <a:rPr lang="en-US" sz="1200" dirty="0"/>
                      <a:t>3.40%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9852371394752"/>
                      <c:h val="0.1633402266476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A525-497C-A165-FA87BC236F97}"/>
                </c:ext>
              </c:extLst>
            </c:dLbl>
            <c:dLbl>
              <c:idx val="7"/>
              <c:layout>
                <c:manualLayout>
                  <c:x val="2.4419243929587334E-2"/>
                  <c:y val="2.791728830157597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sz="1200"/>
                      <a:t>NON-OPERATING EXPENSES,</a:t>
                    </a:r>
                  </a:p>
                  <a:p>
                    <a:pPr>
                      <a:defRPr sz="1200"/>
                    </a:pPr>
                    <a:r>
                      <a:rPr lang="en-US" sz="1200"/>
                      <a:t>$286,616</a:t>
                    </a:r>
                  </a:p>
                  <a:p>
                    <a:pPr>
                      <a:defRPr sz="1200"/>
                    </a:pPr>
                    <a:r>
                      <a:rPr lang="en-US" sz="1200"/>
                      <a:t>1.5%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23265036896565"/>
                      <c:h val="8.426666259912932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A525-497C-A165-FA87BC236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'[General fund Charts Revised 2024.xlsx]General Fund Data'!$B$12:$B$18</c:f>
              <c:strCache>
                <c:ptCount val="7"/>
                <c:pt idx="0">
                  <c:v>Operating expenses</c:v>
                </c:pt>
                <c:pt idx="1">
                  <c:v>Personnel expenses</c:v>
                </c:pt>
                <c:pt idx="2">
                  <c:v>Debt service transfers</c:v>
                </c:pt>
                <c:pt idx="3">
                  <c:v>Vfd transfers</c:v>
                </c:pt>
                <c:pt idx="4">
                  <c:v>Transportation transfers</c:v>
                </c:pt>
                <c:pt idx="5">
                  <c:v>Capital outlay</c:v>
                </c:pt>
                <c:pt idx="6">
                  <c:v>Non-operating expenses</c:v>
                </c:pt>
              </c:strCache>
            </c:strRef>
          </c:cat>
          <c:val>
            <c:numRef>
              <c:f>'[General fund Charts Revised 2024.xlsx]General Fund Data'!$C$12:$C$18</c:f>
              <c:numCache>
                <c:formatCode>"$"#,##0</c:formatCode>
                <c:ptCount val="7"/>
                <c:pt idx="0">
                  <c:v>11398616</c:v>
                </c:pt>
                <c:pt idx="1">
                  <c:v>2142768</c:v>
                </c:pt>
                <c:pt idx="2">
                  <c:v>825989</c:v>
                </c:pt>
                <c:pt idx="3">
                  <c:v>286482</c:v>
                </c:pt>
                <c:pt idx="4">
                  <c:v>1090162</c:v>
                </c:pt>
                <c:pt idx="5">
                  <c:v>2296098</c:v>
                </c:pt>
                <c:pt idx="6">
                  <c:v>792600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525-497C-A165-FA87BC236F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0.02708</cdr:x>
      <cdr:y>0</cdr:y>
    </cdr:from>
    <cdr:to>
      <cdr:x>0.95729</cdr:x>
      <cdr:y>0.09548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659" y="0"/>
          <a:ext cx="12318586" cy="875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>
            <a:effectLst/>
          </a:endParaRPr>
        </a:p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32A527-CD73-4C07-B110-51FFFF13E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ED290-150F-440F-8FA2-1C58425441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7BC48B-0070-41EA-93F6-C589816C536A}" type="datetimeFigureOut">
              <a:rPr lang="en-US"/>
              <a:pPr>
                <a:defRPr/>
              </a:pPr>
              <a:t>4/11/2025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B7D97-CA99-450D-8AB3-C01150D10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9C9F7-0585-46E9-9006-6B7D0C7F5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FAA498-2DD9-41FF-8058-BBB53CC52D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2FF8FC-75AB-4E85-9D8D-0456F55B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F1F75-38A6-4DEF-BD85-704A74CC59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FA70B-1F65-43D8-AB53-2272D9DFE311}" type="datetimeFigureOut">
              <a:rPr lang="en-US"/>
              <a:pPr>
                <a:defRPr/>
              </a:pPr>
              <a:t>4/11/2025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080D40-58A5-473B-AF71-CB9F7F2A9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8" rIns="93158" bIns="465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D16500-0568-4C6C-826F-C194F6E5C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3158" tIns="46578" rIns="93158" bIns="465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D0998-C968-4C67-92FB-5A6469EC8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21EBE-6062-4DC0-97B5-707F0F5D6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ADB645-81B0-495C-8547-97A7376874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D7C34-7398-4EDA-B9A5-4983E2250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69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E48180F-0F01-4BF9-8ACA-FC45E3B6D0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594001D0-D4CA-48B8-9C74-90898C82F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07FE0-EA45-45A9-9A00-19F70BFCE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CA24D-D89F-4329-8318-A9837B7B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30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B0CB7-AD1D-C357-1840-98AFF4619D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C5FA88-516F-4D95-B359-4103DFE3BD18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D29F42A-0409-49FD-6AD4-8701A4470C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1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4C5E-C319-43B1-AB3F-DC3B9169E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14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B0CB7-AD1D-C357-1840-98AFF4619D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C5FA88-516F-4D95-B359-4103DFE3BD18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D29F42A-0409-49FD-6AD4-8701A4470C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09945-E3BC-4611-9FC4-CB10AC975B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3" name="Header Placeholder 1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9934" indent="-288436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53744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15242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76740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38237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99735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61233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22730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6367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97F07-4CE1-41FD-85B4-DFED692A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5393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9C8E4-8EA0-473D-5456-D1259B8CFD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A622B-CF9E-45A8-B2A4-E284EB7C0DA2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2553963-48FE-44A2-DA58-8A5460522D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A9139-9B9C-43B1-25A3-A789932095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06414E4-9382-4C04-8938-A255E8997C6A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394E200-9C8C-0C57-75AB-75A6B87324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E3FEF-E2C2-4E9E-BB30-3B19C33E35D6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91D29-DDA5-4D01-BA49-CE72928E90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4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2CD5B-F23B-4C5E-A652-EF26888FB5F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20870-5FA4-4BDC-A830-AF8F01EA3D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89FA-2E81-4DC2-BB87-436FC893AC8E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1F021-7BD0-40C9-997E-44C365C890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6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04D66-0459-424A-ADBD-A0B3AE92BE31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36212-A7B4-4BBC-8F67-A3877FD512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9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F5EA5-6F64-4D8B-A2E6-FD4FFCB0AB40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35B12-6D36-4B63-B8D9-0BE8DC17D1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54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EADD6-8F03-44CA-A485-EA17C1DF1F42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850F-EA88-4B66-A6ED-76C31AD196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2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0844B-FBE5-41CE-8853-B3A4279D1D21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968A-CC9E-4A90-BCD5-08D38B79F5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9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EBAFA-E74B-4CD1-8139-AB4975439443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30FA-8C17-4769-9F7C-9BF178D4C6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6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B79E-FA1C-4668-A14C-E84B26AE058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02BD0-560B-4744-9789-A35966BC77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8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4ED05-5B18-4064-B4FE-071DE6DDC139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066DE-82B0-46BE-94A5-F7513BA823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2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645EF-97F5-42C2-BEF5-A99C2B3325E0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2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4AA74-48B7-492D-A324-15BDE63F998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05EC8-1EAA-4160-BBE6-73F7769A9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B1C9E-A69D-44B8-A030-60A901B94779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1327" y="6032302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D697D1-0F4B-49E4-8429-9AB1EB2344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5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9AD2C-C1DE-4879-8D33-3CA39F958BA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409E7-B92C-409C-B8DE-771F1C2C8C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1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1156F-CA05-4EA0-86E4-BB499DEF5F2C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062E5-A81C-43BE-8D25-052B3FC618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2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39831-F2CE-4DBF-A9F6-19552BC5E0FA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2FC5A-EE63-4E80-BF1D-0CF50F4CFE4F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  <p:sldLayoutId id="2147485157" r:id="rId12"/>
    <p:sldLayoutId id="2147485158" r:id="rId13"/>
    <p:sldLayoutId id="2147485159" r:id="rId14"/>
    <p:sldLayoutId id="2147485160" r:id="rId15"/>
    <p:sldLayoutId id="214748516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1FD6-EEBC-4B87-844B-B809DF7E9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828800"/>
            <a:ext cx="8305800" cy="11001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+mn-lt"/>
              </a:rPr>
              <a:t>Town of Southwest Ranches, FL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E9761-8095-4A79-8B4B-710CE541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888962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172" name="Picture 5" descr="swrlogo">
            <a:extLst>
              <a:ext uri="{FF2B5EF4-FFF2-40B4-BE49-F238E27FC236}">
                <a16:creationId xmlns:a16="http://schemas.microsoft.com/office/drawing/2014/main" id="{FA00D570-B09D-402E-8B05-F34230D6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">
            <a:extLst>
              <a:ext uri="{FF2B5EF4-FFF2-40B4-BE49-F238E27FC236}">
                <a16:creationId xmlns:a16="http://schemas.microsoft.com/office/drawing/2014/main" id="{E829A8D4-4FC0-401D-812B-543A84BF8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0"/>
            <a:ext cx="789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3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Fiscal Year 2023/2024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CE9A0E3-1DB7-C8C9-271F-B4D7737815EF}"/>
              </a:ext>
            </a:extLst>
          </p:cNvPr>
          <p:cNvSpPr txBox="1">
            <a:spLocks/>
          </p:cNvSpPr>
          <p:nvPr/>
        </p:nvSpPr>
        <p:spPr>
          <a:xfrm>
            <a:off x="2133600" y="3352800"/>
            <a:ext cx="7772400" cy="2901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Tentative Budget Initial Public Hearing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 Thursday, September 28, 2023, at 6:00 PM</a:t>
            </a:r>
          </a:p>
          <a:p>
            <a:pPr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5000" b="1" dirty="0">
                <a:solidFill>
                  <a:schemeClr val="tx1"/>
                </a:solidFill>
              </a:rPr>
              <a:t>Second Public Hearing for Final Millage and Budget Adoption </a:t>
            </a:r>
          </a:p>
        </p:txBody>
      </p:sp>
    </p:spTree>
    <p:extLst>
      <p:ext uri="{BB962C8B-B14F-4D97-AF65-F5344CB8AC3E}">
        <p14:creationId xmlns:p14="http://schemas.microsoft.com/office/powerpoint/2010/main" val="413609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0FA7CB53-812E-4B0D-B004-58C4FC24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33400"/>
            <a:ext cx="8229600" cy="1752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FY 2023-2024 TENTATIVE BUDGET ADOPTION </a:t>
            </a: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Comments and Questions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Direction and Voting from Town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3EBF7-45C2-486A-A1C0-55B3540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019800"/>
            <a:ext cx="683339" cy="365125"/>
          </a:xfrm>
        </p:spPr>
        <p:txBody>
          <a:bodyPr/>
          <a:lstStyle/>
          <a:p>
            <a:pPr>
              <a:defRPr/>
            </a:pPr>
            <a:fld id="{F8D697D1-0F4B-49E4-8429-9AB1EB2344C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8131" name="Picture 2" descr="swrlogo">
            <a:extLst>
              <a:ext uri="{FF2B5EF4-FFF2-40B4-BE49-F238E27FC236}">
                <a16:creationId xmlns:a16="http://schemas.microsoft.com/office/drawing/2014/main" id="{E0709F08-1A07-4FD2-BD7E-1B74021B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05014" y="381001"/>
            <a:ext cx="7291386" cy="5429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700" b="1" dirty="0">
                <a:solidFill>
                  <a:schemeClr val="tx1"/>
                </a:solidFill>
              </a:rPr>
              <a:t>FY23-24 Budget Process Calendar Of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B9143-7630-452F-B896-0EE759DC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019800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066800"/>
            <a:ext cx="7793180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Thursday, July 27, 2023: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Preliminary Millage and Initial Fire/Solid Waste Assessment Adoption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Tuesday, August 15, 2023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(7 pm):</a:t>
            </a:r>
          </a:p>
          <a:p>
            <a:pPr marL="942975" marR="0" lvl="2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Proposed Budget Workshop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Monday, September 14, 2023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(6:00 pm)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00125" lvl="2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Final Fire Protection and Solid Waste Special Assessment Adoption  </a:t>
            </a:r>
          </a:p>
          <a:p>
            <a:pPr marL="1000125" marR="0" lvl="2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First Public Hearing for Tentative Millage and Budget Adoption</a:t>
            </a:r>
          </a:p>
          <a:p>
            <a:pPr marL="428625" marR="0" lvl="2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</a:t>
            </a: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Saturday, Sept. 23 – Tuesday, Sept. 26, 2023:</a:t>
            </a:r>
          </a:p>
          <a:p>
            <a:pPr marL="1000125" marR="0" lvl="2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Final Budget Advertised                                                   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Thursday, September 28, 2023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 pm) 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TONIGHT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):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1000125" marR="0" lvl="2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Public Hearing for Final Millage and Budget Adoption</a:t>
            </a:r>
          </a:p>
          <a:p>
            <a:pPr marL="428625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21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457200"/>
            <a:ext cx="7762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FY23-24  Proposed Budget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 Preliminary vs First Hearing 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01EA34-2EAE-D043-35A3-A5444EC8F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893582"/>
              </p:ext>
            </p:extLst>
          </p:nvPr>
        </p:nvGraphicFramePr>
        <p:xfrm>
          <a:off x="381000" y="1514475"/>
          <a:ext cx="9378950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00572" imgH="2686089" progId="Excel.Sheet.12">
                  <p:embed/>
                </p:oleObj>
              </mc:Choice>
              <mc:Fallback>
                <p:oleObj name="Worksheet" r:id="rId3" imgW="4400572" imgH="2686089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001EA34-2EAE-D043-35A3-A5444EC8F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514475"/>
                        <a:ext cx="9378950" cy="468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5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7478A3-7835-496A-BD88-7556BD509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663" y="2895600"/>
            <a:ext cx="77724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32771" name="Subtitle 4">
            <a:extLst>
              <a:ext uri="{FF2B5EF4-FFF2-40B4-BE49-F238E27FC236}">
                <a16:creationId xmlns:a16="http://schemas.microsoft.com/office/drawing/2014/main" id="{C1B1E6DA-2873-4CA6-B05E-7C301A920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4267200"/>
            <a:ext cx="6400800" cy="20574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Fiscal Year 2023 / 2024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u="sng" dirty="0">
                <a:solidFill>
                  <a:schemeClr val="tx1"/>
                </a:solidFill>
              </a:rPr>
              <a:t>Final Millage Rate – 2nd Public Hearing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Thursday, September 28, 2023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33C8C-4D3D-4513-AD40-5CF928A7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4820" name="Picture 5" descr="swrlogo">
            <a:extLst>
              <a:ext uri="{FF2B5EF4-FFF2-40B4-BE49-F238E27FC236}">
                <a16:creationId xmlns:a16="http://schemas.microsoft.com/office/drawing/2014/main" id="{60450948-C40B-46F8-A5DC-9B9E03C8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33400"/>
            <a:ext cx="172556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53004" y="152401"/>
            <a:ext cx="77623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FY 2024 PROPOSED COMBINED MILLAGES)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C01DF0-DAEB-8666-2035-F57D3B5F50D6}"/>
              </a:ext>
            </a:extLst>
          </p:cNvPr>
          <p:cNvGraphicFramePr>
            <a:graphicFrameLocks noGrp="1"/>
          </p:cNvGraphicFramePr>
          <p:nvPr/>
        </p:nvGraphicFramePr>
        <p:xfrm>
          <a:off x="1452282" y="1094103"/>
          <a:ext cx="7304443" cy="5260804"/>
        </p:xfrm>
        <a:graphic>
          <a:graphicData uri="http://schemas.openxmlformats.org/drawingml/2006/table">
            <a:tbl>
              <a:tblPr/>
              <a:tblGrid>
                <a:gridCol w="689408">
                  <a:extLst>
                    <a:ext uri="{9D8B030D-6E8A-4147-A177-3AD203B41FA5}">
                      <a16:colId xmlns:a16="http://schemas.microsoft.com/office/drawing/2014/main" val="1763411023"/>
                    </a:ext>
                  </a:extLst>
                </a:gridCol>
                <a:gridCol w="3850319">
                  <a:extLst>
                    <a:ext uri="{9D8B030D-6E8A-4147-A177-3AD203B41FA5}">
                      <a16:colId xmlns:a16="http://schemas.microsoft.com/office/drawing/2014/main" val="2046892144"/>
                    </a:ext>
                  </a:extLst>
                </a:gridCol>
                <a:gridCol w="1355464">
                  <a:extLst>
                    <a:ext uri="{9D8B030D-6E8A-4147-A177-3AD203B41FA5}">
                      <a16:colId xmlns:a16="http://schemas.microsoft.com/office/drawing/2014/main" val="2643039225"/>
                    </a:ext>
                  </a:extLst>
                </a:gridCol>
                <a:gridCol w="1409252">
                  <a:extLst>
                    <a:ext uri="{9D8B030D-6E8A-4147-A177-3AD203B41FA5}">
                      <a16:colId xmlns:a16="http://schemas.microsoft.com/office/drawing/2014/main" val="2362687427"/>
                    </a:ext>
                  </a:extLst>
                </a:gridCol>
              </a:tblGrid>
              <a:tr h="719284"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Rank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Municipality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FY23 Adopted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FY24 Proposed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8533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Weston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4180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Hillsboro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378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/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/>
                        <a:t>Southwest Ranches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3.9000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3.9000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294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Lauderdale-By-The-Sea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32552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Lighthouse 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6721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Parkland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6457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Ft Lauderdale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33948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Pompano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3229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Davie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7919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Cooper 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991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Wilton Manors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8240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Pembroke Pines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6857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Plantation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6090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Dania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1893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Coral Springs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74751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Deerfield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244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758450" y="381000"/>
            <a:ext cx="7705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Southwest Ranches Historic &amp;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Proposed Total  Millage Rates</a:t>
            </a:r>
          </a:p>
        </p:txBody>
      </p:sp>
      <p:graphicFrame>
        <p:nvGraphicFramePr>
          <p:cNvPr id="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469391"/>
              </p:ext>
            </p:extLst>
          </p:nvPr>
        </p:nvGraphicFramePr>
        <p:xfrm>
          <a:off x="720090" y="1657349"/>
          <a:ext cx="8940801" cy="385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8D02CFD-DA55-42F8-AFAA-30EEBE1B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5549" y="6168627"/>
            <a:ext cx="683339" cy="365125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7A36E-E7C9-4429-152C-BF9375D68A08}"/>
              </a:ext>
            </a:extLst>
          </p:cNvPr>
          <p:cNvSpPr txBox="1"/>
          <p:nvPr/>
        </p:nvSpPr>
        <p:spPr>
          <a:xfrm>
            <a:off x="2400300" y="293751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3B540-9D81-C59D-B825-D417F5F5E0C6}"/>
              </a:ext>
            </a:extLst>
          </p:cNvPr>
          <p:cNvSpPr txBox="1"/>
          <p:nvPr/>
        </p:nvSpPr>
        <p:spPr>
          <a:xfrm>
            <a:off x="3615690" y="282702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63712-C133-885A-5142-A39437DFBB4E}"/>
              </a:ext>
            </a:extLst>
          </p:cNvPr>
          <p:cNvSpPr txBox="1"/>
          <p:nvPr/>
        </p:nvSpPr>
        <p:spPr>
          <a:xfrm>
            <a:off x="4716780" y="291084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54927-ED6D-1C57-AE17-FF71F5F73ACD}"/>
              </a:ext>
            </a:extLst>
          </p:cNvPr>
          <p:cNvSpPr txBox="1"/>
          <p:nvPr/>
        </p:nvSpPr>
        <p:spPr>
          <a:xfrm>
            <a:off x="1634490" y="588287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400" dirty="0"/>
              <a:t>Additional millage for TSDOR projects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64DD8A-2F0B-4C85-B48C-BA9E44BC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550" y="2692400"/>
            <a:ext cx="77724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A2E55B-4359-47DC-B55B-56C921E6B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150" y="4114800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Fiscal Year 2023 / 2024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u="sng" dirty="0">
                <a:solidFill>
                  <a:schemeClr val="tx1"/>
                </a:solidFill>
              </a:rPr>
              <a:t>Final Budget – 2nd Public Hearing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Thursday, September 28, 2023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135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35872-1914-4C9C-B1D0-4AB100AD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0180" name="Picture 5" descr="swrlogo">
            <a:extLst>
              <a:ext uri="{FF2B5EF4-FFF2-40B4-BE49-F238E27FC236}">
                <a16:creationId xmlns:a16="http://schemas.microsoft.com/office/drawing/2014/main" id="{41EB9E2F-98CC-4480-91AA-C435FCA6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1524000" cy="18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664536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9600" b="1" spc="-40">
                <a:solidFill>
                  <a:schemeClr val="tx1"/>
                </a:solidFill>
              </a:rPr>
              <a:t>Southwest Ranches</a:t>
            </a:r>
            <a:br>
              <a:rPr lang="en-US" sz="9600" b="1" spc="-40">
                <a:solidFill>
                  <a:schemeClr val="tx1"/>
                </a:solidFill>
              </a:rPr>
            </a:br>
            <a:r>
              <a:rPr lang="en-US" sz="9600" b="1" spc="-40">
                <a:solidFill>
                  <a:schemeClr val="tx1"/>
                </a:solidFill>
              </a:rPr>
              <a:t>Proposed FY 2023/2024 Budget  </a:t>
            </a:r>
            <a:br>
              <a:rPr lang="en-US" sz="2000" b="1">
                <a:solidFill>
                  <a:schemeClr val="tx1"/>
                </a:solidFill>
              </a:rPr>
            </a:br>
            <a:br>
              <a:rPr lang="en-US" sz="2000" b="1">
                <a:solidFill>
                  <a:srgbClr val="002060"/>
                </a:solidFill>
              </a:rPr>
            </a:br>
            <a:endParaRPr 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F9458D-48F8-417B-9948-DEAEFA42248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080591"/>
          <a:ext cx="91440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710352388"/>
                    </a:ext>
                  </a:extLst>
                </a:gridCol>
              </a:tblGrid>
              <a:tr h="3027876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9801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F87C-B8D4-449B-9AD1-4C883705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460" y="6189551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22627"/>
              </p:ext>
            </p:extLst>
          </p:nvPr>
        </p:nvGraphicFramePr>
        <p:xfrm>
          <a:off x="609600" y="935182"/>
          <a:ext cx="9081896" cy="582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19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609599" y="228600"/>
            <a:ext cx="9176427" cy="1035998"/>
          </a:xfrm>
          <a:prstGeom prst="rect">
            <a:avLst/>
          </a:prstGeom>
        </p:spPr>
        <p:txBody>
          <a:bodyPr rtlCol="0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100" b="1" spc="-40" dirty="0">
                <a:solidFill>
                  <a:schemeClr val="tx1"/>
                </a:solidFill>
              </a:rPr>
              <a:t>Southwest Ranches</a:t>
            </a:r>
            <a:br>
              <a:rPr lang="en-US" sz="4100" b="1" spc="-40" dirty="0">
                <a:solidFill>
                  <a:schemeClr val="tx1"/>
                </a:solidFill>
              </a:rPr>
            </a:br>
            <a:r>
              <a:rPr lang="en-US" sz="4100" b="1" spc="-40" dirty="0">
                <a:solidFill>
                  <a:schemeClr val="tx1"/>
                </a:solidFill>
              </a:rPr>
              <a:t>Proposed FY 2023/2024 Budget  </a:t>
            </a:r>
            <a:br>
              <a:rPr lang="en-US" sz="2000" b="1" spc="-40" dirty="0">
                <a:solidFill>
                  <a:schemeClr val="tx1"/>
                </a:solidFill>
              </a:rPr>
            </a:br>
            <a:br>
              <a:rPr lang="en-US" sz="1600" b="1" dirty="0">
                <a:solidFill>
                  <a:srgbClr val="002060"/>
                </a:solidFill>
              </a:rPr>
            </a:b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904C9-8F0C-4D56-BC33-50A172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29" y="6189770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883952"/>
              </p:ext>
            </p:extLst>
          </p:nvPr>
        </p:nvGraphicFramePr>
        <p:xfrm>
          <a:off x="-242868" y="914400"/>
          <a:ext cx="1088136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2827005"/>
      </p:ext>
    </p:extLst>
  </p:cSld>
  <p:clrMapOvr>
    <a:masterClrMapping/>
  </p:clrMapOvr>
</p:sld>
</file>

<file path=ppt/theme/theme1.xml><?xml version="1.0" encoding="utf-8"?>
<a:theme xmlns:a="http://schemas.openxmlformats.org/drawingml/2006/main" name="Yellow 2023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llow 2023" id="{69F9779D-33A4-4353-B354-73D910A174E7}" vid="{5A2D6C9F-34D2-4DE5-83D4-CBF443CBA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83c37fab-d08a-4216-8f89-a791e2ba7737" xsi:nil="true"/>
    <lcf76f155ced4ddcb4097134ff3c332f xmlns="83c37fab-d08a-4216-8f89-a791e2ba7737">
      <Terms xmlns="http://schemas.microsoft.com/office/infopath/2007/PartnerControls"/>
    </lcf76f155ced4ddcb4097134ff3c332f>
    <TaxCatchAll xmlns="a51a6e64-63ff-47e2-abfa-7e7a2957fe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995FA22BC254E99838C5F13604C1B" ma:contentTypeVersion="19" ma:contentTypeDescription="Create a new document." ma:contentTypeScope="" ma:versionID="8d536ddab154e835ceebd63c21883441">
  <xsd:schema xmlns:xsd="http://www.w3.org/2001/XMLSchema" xmlns:xs="http://www.w3.org/2001/XMLSchema" xmlns:p="http://schemas.microsoft.com/office/2006/metadata/properties" xmlns:ns2="a51a6e64-63ff-47e2-abfa-7e7a2957fec4" xmlns:ns3="83c37fab-d08a-4216-8f89-a791e2ba7737" targetNamespace="http://schemas.microsoft.com/office/2006/metadata/properties" ma:root="true" ma:fieldsID="6246c05f9fdd78a1fa31f5f26a7c81ee" ns2:_="" ns3:_="">
    <xsd:import namespace="a51a6e64-63ff-47e2-abfa-7e7a2957fec4"/>
    <xsd:import namespace="83c37fab-d08a-4216-8f89-a791e2ba77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a6e64-63ff-47e2-abfa-7e7a2957fe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80052610-4cf5-4c3e-8864-c18657358070}" ma:internalName="TaxCatchAll" ma:showField="CatchAllData" ma:web="a51a6e64-63ff-47e2-abfa-7e7a2957f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37fab-d08a-4216-8f89-a791e2ba7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andTime" ma:index="20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cd0f1-957f-48ab-a37e-5be9f7259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0D9417-20BF-4275-97A8-3ADA88D92E16}">
  <ds:schemaRefs>
    <ds:schemaRef ds:uri="83c37fab-d08a-4216-8f89-a791e2ba773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a51a6e64-63ff-47e2-abfa-7e7a2957fec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11FFFF5-1066-42C9-87A0-329CEA69B2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88079A-5F07-40FA-B32F-69D5B5879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a6e64-63ff-47e2-abfa-7e7a2957fec4"/>
    <ds:schemaRef ds:uri="83c37fab-d08a-4216-8f89-a791e2ba7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11804</TotalTime>
  <Words>482</Words>
  <Application>Microsoft Office PowerPoint</Application>
  <PresentationFormat>Widescreen</PresentationFormat>
  <Paragraphs>185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</vt:lpstr>
      <vt:lpstr>Copperplate Gothic Bold</vt:lpstr>
      <vt:lpstr>Times New Roman</vt:lpstr>
      <vt:lpstr>Trebuchet MS</vt:lpstr>
      <vt:lpstr>Wingdings</vt:lpstr>
      <vt:lpstr>Wingdings 3</vt:lpstr>
      <vt:lpstr>Yellow 2023</vt:lpstr>
      <vt:lpstr>Worksheet</vt:lpstr>
      <vt:lpstr>Town of Southwest Ranches, FL</vt:lpstr>
      <vt:lpstr>FY23-24 Budget Process Calendar Of Events</vt:lpstr>
      <vt:lpstr>PowerPoint Presentation</vt:lpstr>
      <vt:lpstr>Town of Southwest Ranches</vt:lpstr>
      <vt:lpstr>PowerPoint Presentation</vt:lpstr>
      <vt:lpstr>PowerPoint Presentation</vt:lpstr>
      <vt:lpstr>Town of Southwest Ranches</vt:lpstr>
      <vt:lpstr>PowerPoint Presentation</vt:lpstr>
      <vt:lpstr>PowerPoint Presentation</vt:lpstr>
      <vt:lpstr>FY 2023-2024 TENTATIVE BUDGET ADOPTION   Comments and Questions  Direction and Voting from Town Council</vt:lpstr>
    </vt:vector>
  </TitlesOfParts>
  <Company>Town of Southwest Ranches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 Integrated Finance PP initial Pub Hearing Final</dc:title>
  <dc:creator>MDS</dc:creator>
  <cp:lastModifiedBy>Emil Lopez</cp:lastModifiedBy>
  <cp:revision>611</cp:revision>
  <cp:lastPrinted>2022-09-12T15:47:44Z</cp:lastPrinted>
  <dcterms:created xsi:type="dcterms:W3CDTF">2012-07-18T15:00:47Z</dcterms:created>
  <dcterms:modified xsi:type="dcterms:W3CDTF">2025-04-11T21:05:33Z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0x01010013B995FA22BC254E99838C5F13604C1B</vt:lpwstr>
  </property>
  <property fmtid="{D5CDD505-2E9C-101B-9397-08002B2CF9AE}" pid="4" name="MediaServiceImageTags">
    <vt:lpwstr/>
  </property>
</Properties>
</file>