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5" r:id="rId4"/>
  </p:sldMasterIdLst>
  <p:notesMasterIdLst>
    <p:notesMasterId r:id="rId30"/>
  </p:notesMasterIdLst>
  <p:handoutMasterIdLst>
    <p:handoutMasterId r:id="rId31"/>
  </p:handoutMasterIdLst>
  <p:sldIdLst>
    <p:sldId id="452" r:id="rId5"/>
    <p:sldId id="276" r:id="rId6"/>
    <p:sldId id="277" r:id="rId7"/>
    <p:sldId id="364" r:id="rId8"/>
    <p:sldId id="267" r:id="rId9"/>
    <p:sldId id="268" r:id="rId10"/>
    <p:sldId id="395" r:id="rId11"/>
    <p:sldId id="324" r:id="rId12"/>
    <p:sldId id="453" r:id="rId13"/>
    <p:sldId id="454" r:id="rId14"/>
    <p:sldId id="262" r:id="rId15"/>
    <p:sldId id="387" r:id="rId16"/>
    <p:sldId id="451" r:id="rId17"/>
    <p:sldId id="393" r:id="rId18"/>
    <p:sldId id="326" r:id="rId19"/>
    <p:sldId id="385" r:id="rId20"/>
    <p:sldId id="386" r:id="rId21"/>
    <p:sldId id="272" r:id="rId22"/>
    <p:sldId id="400" r:id="rId23"/>
    <p:sldId id="450" r:id="rId24"/>
    <p:sldId id="397" r:id="rId25"/>
    <p:sldId id="322" r:id="rId26"/>
    <p:sldId id="371" r:id="rId27"/>
    <p:sldId id="370" r:id="rId28"/>
    <p:sldId id="398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71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50877" autoAdjust="0"/>
  </p:normalViewPr>
  <p:slideViewPr>
    <p:cSldViewPr>
      <p:cViewPr varScale="1">
        <p:scale>
          <a:sx n="34" d="100"/>
          <a:sy n="34" d="100"/>
        </p:scale>
        <p:origin x="1896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90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Lopez" userId="a1f944ac-5f27-44a2-84bb-96748bafd2df" providerId="ADAL" clId="{8128DFF7-F5A2-4071-BB36-2D9085035997}"/>
    <pc:docChg chg="custSel modSld">
      <pc:chgData name="Emil Lopez" userId="a1f944ac-5f27-44a2-84bb-96748bafd2df" providerId="ADAL" clId="{8128DFF7-F5A2-4071-BB36-2D9085035997}" dt="2022-09-13T13:33:59.579" v="151" actId="20577"/>
      <pc:docMkLst>
        <pc:docMk/>
      </pc:docMkLst>
      <pc:sldChg chg="modNotesTx">
        <pc:chgData name="Emil Lopez" userId="a1f944ac-5f27-44a2-84bb-96748bafd2df" providerId="ADAL" clId="{8128DFF7-F5A2-4071-BB36-2D9085035997}" dt="2022-09-12T21:10:59.220" v="149" actId="20577"/>
        <pc:sldMkLst>
          <pc:docMk/>
          <pc:sldMk cId="0" sldId="386"/>
        </pc:sldMkLst>
      </pc:sldChg>
      <pc:sldChg chg="modSp mod">
        <pc:chgData name="Emil Lopez" userId="a1f944ac-5f27-44a2-84bb-96748bafd2df" providerId="ADAL" clId="{8128DFF7-F5A2-4071-BB36-2D9085035997}" dt="2022-09-13T13:33:59.579" v="151" actId="20577"/>
        <pc:sldMkLst>
          <pc:docMk/>
          <pc:sldMk cId="181611403" sldId="454"/>
        </pc:sldMkLst>
      </pc:sldChg>
    </pc:docChg>
  </pc:docChgLst>
  <pc:docChgLst>
    <pc:chgData name="Emil Lopez" userId="a1f944ac-5f27-44a2-84bb-96748bafd2df" providerId="ADAL" clId="{8C8899C2-7A5E-45CE-99E3-34226BF5CC78}"/>
    <pc:docChg chg="modSld">
      <pc:chgData name="Emil Lopez" userId="a1f944ac-5f27-44a2-84bb-96748bafd2df" providerId="ADAL" clId="{8C8899C2-7A5E-45CE-99E3-34226BF5CC78}" dt="2025-04-11T20:53:41.860" v="19" actId="6549"/>
      <pc:docMkLst>
        <pc:docMk/>
      </pc:docMkLst>
      <pc:sldChg chg="modNotesTx">
        <pc:chgData name="Emil Lopez" userId="a1f944ac-5f27-44a2-84bb-96748bafd2df" providerId="ADAL" clId="{8C8899C2-7A5E-45CE-99E3-34226BF5CC78}" dt="2025-04-11T20:52:52.404" v="7" actId="6549"/>
        <pc:sldMkLst>
          <pc:docMk/>
          <pc:sldMk cId="0" sldId="262"/>
        </pc:sldMkLst>
      </pc:sldChg>
      <pc:sldChg chg="modNotesTx">
        <pc:chgData name="Emil Lopez" userId="a1f944ac-5f27-44a2-84bb-96748bafd2df" providerId="ADAL" clId="{8C8899C2-7A5E-45CE-99E3-34226BF5CC78}" dt="2025-04-11T20:52:32.704" v="2" actId="6549"/>
        <pc:sldMkLst>
          <pc:docMk/>
          <pc:sldMk cId="0" sldId="267"/>
        </pc:sldMkLst>
      </pc:sldChg>
      <pc:sldChg chg="modNotesTx">
        <pc:chgData name="Emil Lopez" userId="a1f944ac-5f27-44a2-84bb-96748bafd2df" providerId="ADAL" clId="{8C8899C2-7A5E-45CE-99E3-34226BF5CC78}" dt="2025-04-11T20:52:35.023" v="3" actId="6549"/>
        <pc:sldMkLst>
          <pc:docMk/>
          <pc:sldMk cId="0" sldId="268"/>
        </pc:sldMkLst>
      </pc:sldChg>
      <pc:sldChg chg="modNotesTx">
        <pc:chgData name="Emil Lopez" userId="a1f944ac-5f27-44a2-84bb-96748bafd2df" providerId="ADAL" clId="{8C8899C2-7A5E-45CE-99E3-34226BF5CC78}" dt="2025-04-11T20:53:19.691" v="13" actId="20577"/>
        <pc:sldMkLst>
          <pc:docMk/>
          <pc:sldMk cId="0" sldId="272"/>
        </pc:sldMkLst>
      </pc:sldChg>
      <pc:sldChg chg="modNotesTx">
        <pc:chgData name="Emil Lopez" userId="a1f944ac-5f27-44a2-84bb-96748bafd2df" providerId="ADAL" clId="{8C8899C2-7A5E-45CE-99E3-34226BF5CC78}" dt="2025-04-11T20:52:24.939" v="0" actId="6549"/>
        <pc:sldMkLst>
          <pc:docMk/>
          <pc:sldMk cId="4234461325" sldId="276"/>
        </pc:sldMkLst>
      </pc:sldChg>
      <pc:sldChg chg="modNotesTx">
        <pc:chgData name="Emil Lopez" userId="a1f944ac-5f27-44a2-84bb-96748bafd2df" providerId="ADAL" clId="{8C8899C2-7A5E-45CE-99E3-34226BF5CC78}" dt="2025-04-11T20:52:28.857" v="1" actId="6549"/>
        <pc:sldMkLst>
          <pc:docMk/>
          <pc:sldMk cId="3223982116" sldId="277"/>
        </pc:sldMkLst>
      </pc:sldChg>
      <pc:sldChg chg="modNotesTx">
        <pc:chgData name="Emil Lopez" userId="a1f944ac-5f27-44a2-84bb-96748bafd2df" providerId="ADAL" clId="{8C8899C2-7A5E-45CE-99E3-34226BF5CC78}" dt="2025-04-11T20:53:38.645" v="18" actId="6549"/>
        <pc:sldMkLst>
          <pc:docMk/>
          <pc:sldMk cId="3882827005" sldId="370"/>
        </pc:sldMkLst>
      </pc:sldChg>
      <pc:sldChg chg="modNotesTx">
        <pc:chgData name="Emil Lopez" userId="a1f944ac-5f27-44a2-84bb-96748bafd2df" providerId="ADAL" clId="{8C8899C2-7A5E-45CE-99E3-34226BF5CC78}" dt="2025-04-11T20:53:34.646" v="17" actId="6549"/>
        <pc:sldMkLst>
          <pc:docMk/>
          <pc:sldMk cId="557199059" sldId="371"/>
        </pc:sldMkLst>
      </pc:sldChg>
      <pc:sldChg chg="modNotesTx">
        <pc:chgData name="Emil Lopez" userId="a1f944ac-5f27-44a2-84bb-96748bafd2df" providerId="ADAL" clId="{8C8899C2-7A5E-45CE-99E3-34226BF5CC78}" dt="2025-04-11T20:53:12.229" v="10" actId="6549"/>
        <pc:sldMkLst>
          <pc:docMk/>
          <pc:sldMk cId="0" sldId="385"/>
        </pc:sldMkLst>
      </pc:sldChg>
      <pc:sldChg chg="modNotesTx">
        <pc:chgData name="Emil Lopez" userId="a1f944ac-5f27-44a2-84bb-96748bafd2df" providerId="ADAL" clId="{8C8899C2-7A5E-45CE-99E3-34226BF5CC78}" dt="2025-04-11T20:53:15.411" v="11" actId="6549"/>
        <pc:sldMkLst>
          <pc:docMk/>
          <pc:sldMk cId="0" sldId="386"/>
        </pc:sldMkLst>
      </pc:sldChg>
      <pc:sldChg chg="modNotesTx">
        <pc:chgData name="Emil Lopez" userId="a1f944ac-5f27-44a2-84bb-96748bafd2df" providerId="ADAL" clId="{8C8899C2-7A5E-45CE-99E3-34226BF5CC78}" dt="2025-04-11T20:52:56.961" v="8" actId="6549"/>
        <pc:sldMkLst>
          <pc:docMk/>
          <pc:sldMk cId="0" sldId="387"/>
        </pc:sldMkLst>
      </pc:sldChg>
      <pc:sldChg chg="modNotesTx">
        <pc:chgData name="Emil Lopez" userId="a1f944ac-5f27-44a2-84bb-96748bafd2df" providerId="ADAL" clId="{8C8899C2-7A5E-45CE-99E3-34226BF5CC78}" dt="2025-04-11T20:53:05.892" v="9" actId="6549"/>
        <pc:sldMkLst>
          <pc:docMk/>
          <pc:sldMk cId="0" sldId="393"/>
        </pc:sldMkLst>
      </pc:sldChg>
      <pc:sldChg chg="modNotesTx">
        <pc:chgData name="Emil Lopez" userId="a1f944ac-5f27-44a2-84bb-96748bafd2df" providerId="ADAL" clId="{8C8899C2-7A5E-45CE-99E3-34226BF5CC78}" dt="2025-04-11T20:52:39.755" v="4" actId="6549"/>
        <pc:sldMkLst>
          <pc:docMk/>
          <pc:sldMk cId="0" sldId="395"/>
        </pc:sldMkLst>
      </pc:sldChg>
      <pc:sldChg chg="modNotesTx">
        <pc:chgData name="Emil Lopez" userId="a1f944ac-5f27-44a2-84bb-96748bafd2df" providerId="ADAL" clId="{8C8899C2-7A5E-45CE-99E3-34226BF5CC78}" dt="2025-04-11T20:53:29.973" v="16" actId="6549"/>
        <pc:sldMkLst>
          <pc:docMk/>
          <pc:sldMk cId="0" sldId="397"/>
        </pc:sldMkLst>
      </pc:sldChg>
      <pc:sldChg chg="modNotesTx">
        <pc:chgData name="Emil Lopez" userId="a1f944ac-5f27-44a2-84bb-96748bafd2df" providerId="ADAL" clId="{8C8899C2-7A5E-45CE-99E3-34226BF5CC78}" dt="2025-04-11T20:53:41.860" v="19" actId="6549"/>
        <pc:sldMkLst>
          <pc:docMk/>
          <pc:sldMk cId="0" sldId="398"/>
        </pc:sldMkLst>
      </pc:sldChg>
      <pc:sldChg chg="modNotesTx">
        <pc:chgData name="Emil Lopez" userId="a1f944ac-5f27-44a2-84bb-96748bafd2df" providerId="ADAL" clId="{8C8899C2-7A5E-45CE-99E3-34226BF5CC78}" dt="2025-04-11T20:53:24.559" v="14" actId="6549"/>
        <pc:sldMkLst>
          <pc:docMk/>
          <pc:sldMk cId="0" sldId="400"/>
        </pc:sldMkLst>
      </pc:sldChg>
      <pc:sldChg chg="modNotesTx">
        <pc:chgData name="Emil Lopez" userId="a1f944ac-5f27-44a2-84bb-96748bafd2df" providerId="ADAL" clId="{8C8899C2-7A5E-45CE-99E3-34226BF5CC78}" dt="2025-04-11T20:53:27.362" v="15" actId="6549"/>
        <pc:sldMkLst>
          <pc:docMk/>
          <pc:sldMk cId="2411323590" sldId="450"/>
        </pc:sldMkLst>
      </pc:sldChg>
      <pc:sldChg chg="modNotesTx">
        <pc:chgData name="Emil Lopez" userId="a1f944ac-5f27-44a2-84bb-96748bafd2df" providerId="ADAL" clId="{8C8899C2-7A5E-45CE-99E3-34226BF5CC78}" dt="2025-04-11T20:52:45.443" v="5" actId="6549"/>
        <pc:sldMkLst>
          <pc:docMk/>
          <pc:sldMk cId="2451092411" sldId="453"/>
        </pc:sldMkLst>
      </pc:sldChg>
      <pc:sldChg chg="modNotesTx">
        <pc:chgData name="Emil Lopez" userId="a1f944ac-5f27-44a2-84bb-96748bafd2df" providerId="ADAL" clId="{8C8899C2-7A5E-45CE-99E3-34226BF5CC78}" dt="2025-04-11T20:52:48.517" v="6" actId="6549"/>
        <pc:sldMkLst>
          <pc:docMk/>
          <pc:sldMk cId="181611403" sldId="45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southwestranches.sharepoint.com/sites/FinDocs/Docs/FINADMIN/BUDGET/FY%2022-23%20PROPOSED/PUB%20ORDER/57%20General%20fund%20Charts%20DRAFT%20202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southwestranches.sharepoint.com/sites/FinDocs/Docs/FINADMIN/BUDGET/FY%2022-23%20PROPOSED/PUB%20ORDER/57%20General%20fund%20Charts%20DRAFT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506465363809"/>
          <c:y val="3.6683086277026024E-2"/>
          <c:w val="0.92325836531447569"/>
          <c:h val="0.8026663073320746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Residential 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66666666666692E-2"/>
                  <c:y val="5.5555555555555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EE-4FA4-87D5-DE32DBD5488F}"/>
                </c:ext>
              </c:extLst>
            </c:dLbl>
            <c:dLbl>
              <c:idx val="1"/>
              <c:layout>
                <c:manualLayout>
                  <c:x val="-5.118469904533611E-2"/>
                  <c:y val="8.3769784391986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EE-4FA4-87D5-DE32DBD5488F}"/>
                </c:ext>
              </c:extLst>
            </c:dLbl>
            <c:dLbl>
              <c:idx val="2"/>
              <c:layout>
                <c:manualLayout>
                  <c:x val="-5.8333333333333334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EE-4FA4-87D5-DE32DBD5488F}"/>
                </c:ext>
              </c:extLst>
            </c:dLbl>
            <c:dLbl>
              <c:idx val="3"/>
              <c:layout>
                <c:manualLayout>
                  <c:x val="-5.022884042805302E-2"/>
                  <c:y val="9.14241713622369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B00367-5670-4DB7-BEFF-16D27BB15F3C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rgbClr val="00B0F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429452489645369E-2"/>
                      <c:h val="6.42920394661316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EE-4FA4-87D5-DE32DBD5488F}"/>
                </c:ext>
              </c:extLst>
            </c:dLbl>
            <c:dLbl>
              <c:idx val="4"/>
              <c:layout>
                <c:manualLayout>
                  <c:x val="-1.388888888888888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EE-4FA4-87D5-DE32DBD54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FY 2020</c:v>
                </c:pt>
                <c:pt idx="1">
                  <c:v>FY 2021</c:v>
                </c:pt>
                <c:pt idx="2">
                  <c:v>FY 2022</c:v>
                </c:pt>
                <c:pt idx="3">
                  <c:v>Final FY 2023</c:v>
                </c:pt>
              </c:strCache>
            </c:strRef>
          </c:cat>
          <c:val>
            <c:numRef>
              <c:f>Sheet1!$B$2:$E$2</c:f>
              <c:numCache>
                <c:formatCode>"$"#,##0.00</c:formatCode>
                <c:ptCount val="4"/>
                <c:pt idx="0">
                  <c:v>523.51</c:v>
                </c:pt>
                <c:pt idx="1">
                  <c:v>629.14</c:v>
                </c:pt>
                <c:pt idx="2">
                  <c:v>690</c:v>
                </c:pt>
                <c:pt idx="3">
                  <c:v>764.44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EE-4FA4-87D5-DE32DBD548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Acreage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526174020150441E-2"/>
                  <c:y val="-5.796641672847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EE-4FA4-87D5-DE32DBD5488F}"/>
                </c:ext>
              </c:extLst>
            </c:dLbl>
            <c:dLbl>
              <c:idx val="1"/>
              <c:layout>
                <c:manualLayout>
                  <c:x val="-0.05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EE-4FA4-87D5-DE32DBD5488F}"/>
                </c:ext>
              </c:extLst>
            </c:dLbl>
            <c:dLbl>
              <c:idx val="2"/>
              <c:layout>
                <c:manualLayout>
                  <c:x val="-5.0909680930224396E-2"/>
                  <c:y val="-6.598901834356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EE-4FA4-87D5-DE32DBD5488F}"/>
                </c:ext>
              </c:extLst>
            </c:dLbl>
            <c:dLbl>
              <c:idx val="3"/>
              <c:layout>
                <c:manualLayout>
                  <c:x val="-6.0088288616883298E-2"/>
                  <c:y val="-7.38308470508770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7CB85-0CDC-4249-B099-1A606D8DB17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rgbClr val="00B0F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DEE-4FA4-87D5-DE32DBD5488F}"/>
                </c:ext>
              </c:extLst>
            </c:dLbl>
            <c:dLbl>
              <c:idx val="4"/>
              <c:layout>
                <c:manualLayout>
                  <c:x val="-4.7170542262832613E-2"/>
                  <c:y val="6.7614141321521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EE-4FA4-87D5-DE32DBD54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FY 2020</c:v>
                </c:pt>
                <c:pt idx="1">
                  <c:v>FY 2021</c:v>
                </c:pt>
                <c:pt idx="2">
                  <c:v>FY 2022</c:v>
                </c:pt>
                <c:pt idx="3">
                  <c:v>Final FY 2023</c:v>
                </c:pt>
              </c:strCache>
            </c:strRef>
          </c:cat>
          <c:val>
            <c:numRef>
              <c:f>Sheet1!$B$3:$E$3</c:f>
              <c:numCache>
                <c:formatCode>"$"#,##0.00</c:formatCode>
                <c:ptCount val="4"/>
                <c:pt idx="0">
                  <c:v>95.21</c:v>
                </c:pt>
                <c:pt idx="1">
                  <c:v>84.76</c:v>
                </c:pt>
                <c:pt idx="2">
                  <c:v>75.959999999999994</c:v>
                </c:pt>
                <c:pt idx="3">
                  <c:v>126.04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EE-4FA4-87D5-DE32DBD54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942808"/>
        <c:axId val="468946336"/>
      </c:lineChart>
      <c:catAx>
        <c:axId val="46894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6336"/>
        <c:crosses val="autoZero"/>
        <c:auto val="1"/>
        <c:lblAlgn val="ctr"/>
        <c:lblOffset val="100"/>
        <c:noMultiLvlLbl val="0"/>
      </c:catAx>
      <c:valAx>
        <c:axId val="46894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602B"/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19985620512606"/>
          <c:y val="0.90576541405301148"/>
          <c:w val="0.34855776819659856"/>
          <c:h val="9.42345859469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89731724496718"/>
          <c:y val="2.9577855513793657E-2"/>
          <c:w val="0.90998283264143975"/>
          <c:h val="0.8816232639635766"/>
        </c:manualLayout>
      </c:layout>
      <c:lineChart>
        <c:grouping val="standard"/>
        <c:varyColors val="0"/>
        <c:ser>
          <c:idx val="0"/>
          <c:order val="0"/>
          <c:spPr>
            <a:ln w="28542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991427975578392E-2"/>
                  <c:y val="0.1015475318508683"/>
                </c:manualLayout>
              </c:layout>
              <c:tx>
                <c:rich>
                  <a:bodyPr/>
                  <a:lstStyle/>
                  <a:p>
                    <a:fld id="{CEA660D1-3D02-4336-9DA6-5C004FAF18C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*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FF-47FC-969F-BA1E72C8FC6C}"/>
                </c:ext>
              </c:extLst>
            </c:dLbl>
            <c:dLbl>
              <c:idx val="1"/>
              <c:layout>
                <c:manualLayout>
                  <c:x val="-5.2368254843647592E-2"/>
                  <c:y val="0.10405574522969005"/>
                </c:manualLayout>
              </c:layout>
              <c:tx>
                <c:rich>
                  <a:bodyPr/>
                  <a:lstStyle/>
                  <a:p>
                    <a:fld id="{DB953176-3091-47FA-8278-CC38E959CFB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*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FF-47FC-969F-BA1E72C8FC6C}"/>
                </c:ext>
              </c:extLst>
            </c:dLbl>
            <c:dLbl>
              <c:idx val="2"/>
              <c:layout>
                <c:manualLayout>
                  <c:x val="-5.7803014541543803E-2"/>
                  <c:y val="0.10256419508054898"/>
                </c:manualLayout>
              </c:layout>
              <c:tx>
                <c:rich>
                  <a:bodyPr/>
                  <a:lstStyle/>
                  <a:p>
                    <a:fld id="{A58D4403-0AC3-414B-B96D-795091FA304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*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4FF-47FC-969F-BA1E72C8FC6C}"/>
                </c:ext>
              </c:extLst>
            </c:dLbl>
            <c:dLbl>
              <c:idx val="3"/>
              <c:layout>
                <c:manualLayout>
                  <c:x val="-5.5364545374967912E-2"/>
                  <c:y val="9.9039318472046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FF-47FC-969F-BA1E72C8FC6C}"/>
                </c:ext>
              </c:extLst>
            </c:dLbl>
            <c:dLbl>
              <c:idx val="4"/>
              <c:layout>
                <c:manualLayout>
                  <c:x val="-7.0010238917159504E-2"/>
                  <c:y val="0.10154753185086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FF-47FC-969F-BA1E72C8FC6C}"/>
                </c:ext>
              </c:extLst>
            </c:dLbl>
            <c:dLbl>
              <c:idx val="5"/>
              <c:layout>
                <c:manualLayout>
                  <c:x val="-3.0965099154328542E-2"/>
                  <c:y val="0.102564195080548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FF-47FC-969F-BA1E72C8FC6C}"/>
                </c:ext>
              </c:extLst>
            </c:dLbl>
            <c:spPr>
              <a:noFill/>
              <a:ln w="2537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'Non Departmental 3900'!$A$117:$A$122</c:f>
              <c:strCache>
                <c:ptCount val="6"/>
                <c:pt idx="0">
                  <c:v>FY 2018 Actual </c:v>
                </c:pt>
                <c:pt idx="1">
                  <c:v>FY 2019 Actual </c:v>
                </c:pt>
                <c:pt idx="2">
                  <c:v>FY 2020 Actual </c:v>
                </c:pt>
                <c:pt idx="3">
                  <c:v>FY 2021 Actual </c:v>
                </c:pt>
                <c:pt idx="4">
                  <c:v>FY 2022 Adopted</c:v>
                </c:pt>
                <c:pt idx="5">
                  <c:v>FY 2023 Proposed</c:v>
                </c:pt>
              </c:strCache>
            </c:strRef>
          </c:cat>
          <c:val>
            <c:numRef>
              <c:f>'Non Departmental 3900'!$B$117:$B$122</c:f>
              <c:numCache>
                <c:formatCode>0.0000</c:formatCode>
                <c:ptCount val="6"/>
                <c:pt idx="0">
                  <c:v>4.4629000000000003</c:v>
                </c:pt>
                <c:pt idx="1">
                  <c:v>4.8311000000000002</c:v>
                </c:pt>
                <c:pt idx="2">
                  <c:v>4.6563999999999997</c:v>
                </c:pt>
                <c:pt idx="3">
                  <c:v>4.25</c:v>
                </c:pt>
                <c:pt idx="4">
                  <c:v>4.25</c:v>
                </c:pt>
                <c:pt idx="5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4FF-47FC-969F-BA1E72C8F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833944"/>
        <c:axId val="282834336"/>
      </c:lineChart>
      <c:catAx>
        <c:axId val="28283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834336"/>
        <c:crosses val="autoZero"/>
        <c:auto val="1"/>
        <c:lblAlgn val="ctr"/>
        <c:lblOffset val="100"/>
        <c:noMultiLvlLbl val="0"/>
      </c:catAx>
      <c:valAx>
        <c:axId val="282834336"/>
        <c:scaling>
          <c:orientation val="minMax"/>
          <c:max val="5"/>
          <c:min val="2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833944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FY 2017</c:v>
                </c:pt>
                <c:pt idx="1">
                  <c:v>FY 2018</c:v>
                </c:pt>
                <c:pt idx="2">
                  <c:v>FY 2019</c:v>
                </c:pt>
                <c:pt idx="3">
                  <c:v>FY 2020</c:v>
                </c:pt>
                <c:pt idx="4">
                  <c:v>FY 2021</c:v>
                </c:pt>
                <c:pt idx="5">
                  <c:v>FY 2022</c:v>
                </c:pt>
                <c:pt idx="6">
                  <c:v>Proposed
FY 2023</c:v>
                </c:pt>
              </c:strCache>
            </c:strRef>
          </c:cat>
          <c:val>
            <c:numRef>
              <c:f>Sheet1!$A$2:$G$2</c:f>
              <c:numCache>
                <c:formatCode>0.0000</c:formatCode>
                <c:ptCount val="7"/>
                <c:pt idx="0">
                  <c:v>18.050599999999999</c:v>
                </c:pt>
                <c:pt idx="1">
                  <c:v>17.6511</c:v>
                </c:pt>
                <c:pt idx="2">
                  <c:v>17.8582</c:v>
                </c:pt>
                <c:pt idx="3">
                  <c:v>17.990400000000001</c:v>
                </c:pt>
                <c:pt idx="4">
                  <c:v>17.332999999999998</c:v>
                </c:pt>
                <c:pt idx="5">
                  <c:v>17.264900000000001</c:v>
                </c:pt>
                <c:pt idx="6">
                  <c:v>16.540299999999998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9-4199-800B-FA0CC109BC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7050728"/>
        <c:axId val="557051056"/>
      </c:barChart>
      <c:catAx>
        <c:axId val="557050728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051056"/>
        <c:crosses val="autoZero"/>
        <c:auto val="1"/>
        <c:lblAlgn val="ctr"/>
        <c:lblOffset val="100"/>
        <c:noMultiLvlLbl val="0"/>
      </c:catAx>
      <c:valAx>
        <c:axId val="55705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050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22665500145817"/>
          <c:y val="0.10176854416828157"/>
          <c:w val="0.59457450761798558"/>
          <c:h val="0.754936120789779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explosion val="22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1C8-4247-82F9-757E80F93EA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1C8-4247-82F9-757E80F93EA7}"/>
              </c:ext>
            </c:extLst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1C8-4247-82F9-757E80F93EA7}"/>
              </c:ext>
            </c:extLst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1C8-4247-82F9-757E80F93EA7}"/>
              </c:ext>
            </c:extLst>
          </c:dPt>
          <c:dPt>
            <c:idx val="5"/>
            <c:invertIfNegative val="0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1C8-4247-82F9-757E80F93EA7}"/>
              </c:ext>
            </c:extLst>
          </c:dPt>
          <c:dPt>
            <c:idx val="6"/>
            <c:invertIfNegative val="0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1C8-4247-82F9-757E80F93EA7}"/>
              </c:ext>
            </c:extLst>
          </c:dPt>
          <c:dPt>
            <c:idx val="7"/>
            <c:invertIfNegative val="0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1C8-4247-82F9-757E80F93EA7}"/>
              </c:ext>
            </c:extLst>
          </c:dPt>
          <c:dLbls>
            <c:dLbl>
              <c:idx val="0"/>
              <c:layout>
                <c:manualLayout>
                  <c:x val="-4.073957421988972E-3"/>
                  <c:y val="-4.793383719285331E-3"/>
                </c:manualLayout>
              </c:layout>
              <c:tx>
                <c:rich>
                  <a:bodyPr/>
                  <a:lstStyle/>
                  <a:p>
                    <a:fld id="{1677E72D-7410-4D47-AF1E-CBC1003ED52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1C8-4247-82F9-757E80F93EA7}"/>
                </c:ext>
              </c:extLst>
            </c:dLbl>
            <c:dLbl>
              <c:idx val="1"/>
              <c:layout>
                <c:manualLayout>
                  <c:x val="-4.3489063867016625E-3"/>
                  <c:y val="3.3125009442215702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C8-4247-82F9-757E80F93EA7}"/>
                </c:ext>
              </c:extLst>
            </c:dLbl>
            <c:dLbl>
              <c:idx val="2"/>
              <c:layout>
                <c:manualLayout>
                  <c:x val="-3.6069991251093613E-3"/>
                  <c:y val="-4.477327008309375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C8-4247-82F9-757E80F93EA7}"/>
                </c:ext>
              </c:extLst>
            </c:dLbl>
            <c:dLbl>
              <c:idx val="3"/>
              <c:layout>
                <c:manualLayout>
                  <c:x val="-6.0051326917469191E-3"/>
                  <c:y val="4.9786228236551194E-6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C8-4247-82F9-757E80F93EA7}"/>
                </c:ext>
              </c:extLst>
            </c:dLbl>
            <c:dLbl>
              <c:idx val="4"/>
              <c:layout>
                <c:manualLayout>
                  <c:x val="-2.1070866141732285E-3"/>
                  <c:y val="0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C8-4247-82F9-757E80F93EA7}"/>
                </c:ext>
              </c:extLst>
            </c:dLbl>
            <c:dLbl>
              <c:idx val="5"/>
              <c:layout>
                <c:manualLayout>
                  <c:x val="-1.6057159521726452E-3"/>
                  <c:y val="-1.4266329539508292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C8-4247-82F9-757E80F93EA7}"/>
                </c:ext>
              </c:extLst>
            </c:dLbl>
            <c:dLbl>
              <c:idx val="6"/>
              <c:layout>
                <c:manualLayout>
                  <c:x val="-5.067716535433071E-3"/>
                  <c:y val="-2.1802934434627993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C8-4247-82F9-757E80F93EA7}"/>
                </c:ext>
              </c:extLst>
            </c:dLbl>
            <c:dLbl>
              <c:idx val="7"/>
              <c:layout>
                <c:manualLayout>
                  <c:x val="-5.2135988814155567E-3"/>
                  <c:y val="-3.9880108842930156E-17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C8-4247-82F9-757E80F93EA7}"/>
                </c:ext>
              </c:extLst>
            </c:dLbl>
            <c:dLbl>
              <c:idx val="8"/>
              <c:layout>
                <c:manualLayout>
                  <c:x val="2.3592865485344851E-3"/>
                  <c:y val="9.2379274271040934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C8-4247-82F9-757E80F93EA7}"/>
                </c:ext>
              </c:extLst>
            </c:dLbl>
            <c:numFmt formatCode="&quot;$&quot;#,##0" sourceLinked="0"/>
            <c:spPr>
              <a:solidFill>
                <a:schemeClr val="bg1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'General Fund Data'!$B$1:$B$9</c:f>
              <c:strCache>
                <c:ptCount val="9"/>
                <c:pt idx="0">
                  <c:v>Appropriated Fund Balance</c:v>
                </c:pt>
                <c:pt idx="1">
                  <c:v>Fines and Forfeitures </c:v>
                </c:pt>
                <c:pt idx="2">
                  <c:v>Service/Misc. Revenues </c:v>
                </c:pt>
                <c:pt idx="3">
                  <c:v>Interfund Transfers</c:v>
                </c:pt>
                <c:pt idx="4">
                  <c:v>Permits and Licensing </c:v>
                </c:pt>
                <c:pt idx="5">
                  <c:v>Franchise and Utility Taxes</c:v>
                </c:pt>
                <c:pt idx="6">
                  <c:v>Special Assessment Revenue</c:v>
                </c:pt>
                <c:pt idx="7">
                  <c:v>Intergovernmental </c:v>
                </c:pt>
                <c:pt idx="8">
                  <c:v>Ad Valorem (Property) Revenue</c:v>
                </c:pt>
              </c:strCache>
            </c:strRef>
          </c:cat>
          <c:val>
            <c:numRef>
              <c:f>'General Fund Data'!$C$1:$C$9</c:f>
              <c:numCache>
                <c:formatCode>"$"#,##0_);[Red]\("$"#,##0\)</c:formatCode>
                <c:ptCount val="9"/>
                <c:pt idx="0">
                  <c:v>269514</c:v>
                </c:pt>
                <c:pt idx="1">
                  <c:v>224130</c:v>
                </c:pt>
                <c:pt idx="2">
                  <c:v>245389</c:v>
                </c:pt>
                <c:pt idx="3">
                  <c:v>283125</c:v>
                </c:pt>
                <c:pt idx="4">
                  <c:v>1738087</c:v>
                </c:pt>
                <c:pt idx="5">
                  <c:v>2002263</c:v>
                </c:pt>
                <c:pt idx="6">
                  <c:v>2699667</c:v>
                </c:pt>
                <c:pt idx="7">
                  <c:v>4237150</c:v>
                </c:pt>
                <c:pt idx="8">
                  <c:v>7115870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C8-4247-82F9-757E80F93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1781896"/>
        <c:axId val="431785032"/>
      </c:barChart>
      <c:valAx>
        <c:axId val="431785032"/>
        <c:scaling>
          <c:orientation val="minMax"/>
        </c:scaling>
        <c:delete val="0"/>
        <c:axPos val="b"/>
        <c:majorGridlines/>
        <c:numFmt formatCode="&quot;$&quot;#,##0_);[Red]\(&quot;$&quot;#,##0\)" sourceLinked="0"/>
        <c:majorTickMark val="out"/>
        <c:minorTickMark val="none"/>
        <c:tickLblPos val="nextTo"/>
        <c:crossAx val="431781896"/>
        <c:crosses val="autoZero"/>
        <c:crossBetween val="between"/>
        <c:minorUnit val="200000"/>
      </c:valAx>
      <c:catAx>
        <c:axId val="43178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317850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1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520377904346837E-2"/>
          <c:y val="0.12869451858091141"/>
          <c:w val="0.71411380058850205"/>
          <c:h val="0.854899772037579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F8A-46F4-9FB6-B8ED7786E463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F8A-46F4-9FB6-B8ED7786E463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F8A-46F4-9FB6-B8ED7786E463}"/>
              </c:ext>
            </c:extLst>
          </c:dPt>
          <c:dLbls>
            <c:dLbl>
              <c:idx val="0"/>
              <c:layout>
                <c:manualLayout>
                  <c:x val="0"/>
                  <c:y val="6.732909225793626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OPERATING EXPENSES,</a:t>
                    </a:r>
                  </a:p>
                  <a:p>
                    <a:r>
                      <a:rPr lang="en-US" sz="1200" b="1" dirty="0"/>
                      <a:t>11,000,157 or 58.46%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F8A-46F4-9FB6-B8ED7786E463}"/>
                </c:ext>
              </c:extLst>
            </c:dLbl>
            <c:dLbl>
              <c:idx val="1"/>
              <c:layout>
                <c:manualLayout>
                  <c:x val="-0.22432172366577388"/>
                  <c:y val="9.952661951333380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PERSONNEL EXPENSES, $2,095,941 or 11.14%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F8A-46F4-9FB6-B8ED7786E463}"/>
                </c:ext>
              </c:extLst>
            </c:dLbl>
            <c:dLbl>
              <c:idx val="2"/>
              <c:layout>
                <c:manualLayout>
                  <c:x val="0.14932491176312318"/>
                  <c:y val="5.14079155811725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 dirty="0"/>
                      <a:t>DEBT SERVICE TRANSFERS,</a:t>
                    </a:r>
                  </a:p>
                  <a:p>
                    <a:r>
                      <a:rPr lang="en-US" sz="1200" b="1" i="0" baseline="0" dirty="0"/>
                      <a:t>$417,965 or 2.2%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70700330872271"/>
                      <c:h val="0.102839382430338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FF8A-46F4-9FB6-B8ED7786E463}"/>
                </c:ext>
              </c:extLst>
            </c:dLbl>
            <c:dLbl>
              <c:idx val="3"/>
              <c:layout>
                <c:manualLayout>
                  <c:x val="0.16627354940034361"/>
                  <c:y val="0.1485934498739346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200" b="1" i="0" baseline="0" dirty="0"/>
                      <a:t>VFD TRANSFERS, </a:t>
                    </a:r>
                  </a:p>
                  <a:p>
                    <a:pPr>
                      <a:defRPr/>
                    </a:pPr>
                    <a:r>
                      <a:rPr lang="en-US" sz="1200" b="1" i="0" baseline="0" dirty="0"/>
                      <a:t>$281,634 or 1.5%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53741131225633"/>
                      <c:h val="0.1027475753790845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FF8A-46F4-9FB6-B8ED7786E463}"/>
                </c:ext>
              </c:extLst>
            </c:dLbl>
            <c:dLbl>
              <c:idx val="4"/>
              <c:layout>
                <c:manualLayout>
                  <c:x val="9.8751980611637619E-2"/>
                  <c:y val="0.2056276793896619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200" b="1" i="0" baseline="0" dirty="0"/>
                      <a:t>TRANSPORTATION TRANSFERS, $826,950 or 4.4%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32992658605133"/>
                      <c:h val="9.827320717704111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F8A-46F4-9FB6-B8ED7786E463}"/>
                </c:ext>
              </c:extLst>
            </c:dLbl>
            <c:dLbl>
              <c:idx val="5"/>
              <c:layout>
                <c:manualLayout>
                  <c:x val="8.8857742661512265E-2"/>
                  <c:y val="0.3205256573747678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200" b="1" i="0" baseline="0" dirty="0"/>
                      <a:t>CAPITAL PROJECTS TRANSFERS, </a:t>
                    </a:r>
                    <a:fld id="{3C2FFE00-0F15-4D0C-B793-9D5229EE0BBE}" type="VALUE">
                      <a:rPr lang="en-US" sz="1200" b="1" i="0" baseline="0" smtClean="0"/>
                      <a:pPr>
                        <a:defRPr/>
                      </a:pPr>
                      <a:t>[VALUE]</a:t>
                    </a:fld>
                    <a:r>
                      <a:rPr lang="en-US" sz="1200" b="1" i="0" baseline="0" dirty="0"/>
                      <a:t> or 0.4%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7870248478435"/>
                      <c:h val="0.107966458838271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8A-46F4-9FB6-B8ED7786E463}"/>
                </c:ext>
              </c:extLst>
            </c:dLbl>
            <c:dLbl>
              <c:idx val="6"/>
              <c:layout>
                <c:manualLayout>
                  <c:x val="4.9088026767797506E-2"/>
                  <c:y val="0.1619272626014868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200" b="1" i="0" baseline="0" dirty="0"/>
                      <a:t>CAPITAL OUTLAY,</a:t>
                    </a:r>
                  </a:p>
                  <a:p>
                    <a:pPr>
                      <a:defRPr/>
                    </a:pPr>
                    <a:r>
                      <a:rPr lang="en-US" sz="1200" b="1" i="0" baseline="0" dirty="0"/>
                      <a:t>$3,836,432 or 20.4%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98032505387241"/>
                      <c:h val="7.44893704122649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FF8A-46F4-9FB6-B8ED7786E463}"/>
                </c:ext>
              </c:extLst>
            </c:dLbl>
            <c:dLbl>
              <c:idx val="7"/>
              <c:layout>
                <c:manualLayout>
                  <c:x val="3.3805979700882255E-2"/>
                  <c:y val="1.058770968930460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NON-OPERATING EXPENSES,</a:t>
                    </a:r>
                  </a:p>
                  <a:p>
                    <a:r>
                      <a:rPr lang="en-US" sz="1200" b="1" dirty="0"/>
                      <a:t>$286,616</a:t>
                    </a:r>
                    <a:r>
                      <a:rPr lang="en-US" sz="1200" b="1" baseline="0" dirty="0"/>
                      <a:t> or</a:t>
                    </a:r>
                    <a:r>
                      <a:rPr lang="en-US" sz="1200" b="1" dirty="0"/>
                      <a:t> 1.52%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96235837604329"/>
                      <c:h val="9.85385052841425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FF8A-46F4-9FB6-B8ED7786E46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'General Fund Data'!$B$12:$B$19</c:f>
              <c:strCache>
                <c:ptCount val="8"/>
                <c:pt idx="0">
                  <c:v>Operating expenses</c:v>
                </c:pt>
                <c:pt idx="1">
                  <c:v>Personnel expenses</c:v>
                </c:pt>
                <c:pt idx="2">
                  <c:v>Debt service transfers</c:v>
                </c:pt>
                <c:pt idx="3">
                  <c:v>Vfd transfers</c:v>
                </c:pt>
                <c:pt idx="4">
                  <c:v>Transportation transfers</c:v>
                </c:pt>
                <c:pt idx="5">
                  <c:v>Capital projects transfers</c:v>
                </c:pt>
                <c:pt idx="6">
                  <c:v>Capital outlay</c:v>
                </c:pt>
                <c:pt idx="7">
                  <c:v>Non-operating expenses</c:v>
                </c:pt>
              </c:strCache>
            </c:strRef>
          </c:cat>
          <c:val>
            <c:numRef>
              <c:f>'General Fund Data'!$C$12:$C$19</c:f>
              <c:numCache>
                <c:formatCode>"$"#,##0</c:formatCode>
                <c:ptCount val="8"/>
                <c:pt idx="0">
                  <c:v>11000158</c:v>
                </c:pt>
                <c:pt idx="1">
                  <c:v>2095941</c:v>
                </c:pt>
                <c:pt idx="2">
                  <c:v>417965</c:v>
                </c:pt>
                <c:pt idx="3">
                  <c:v>281634</c:v>
                </c:pt>
                <c:pt idx="4">
                  <c:v>826950</c:v>
                </c:pt>
                <c:pt idx="5">
                  <c:v>69500</c:v>
                </c:pt>
                <c:pt idx="6">
                  <c:v>3836432</c:v>
                </c:pt>
                <c:pt idx="7">
                  <c:v>286616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F8A-46F4-9FB6-B8ED7786E4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0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0.0267</cdr:x>
      <cdr:y>1.73171E-7</cdr:y>
    </cdr:from>
    <cdr:to>
      <cdr:x>0.95729</cdr:x>
      <cdr:y>0.11913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934" y="1"/>
          <a:ext cx="9442801" cy="687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i="0" baseline="0" dirty="0">
              <a:effectLst/>
              <a:latin typeface="+mn-lt"/>
              <a:ea typeface="+mn-ea"/>
              <a:cs typeface="+mn-cs"/>
            </a:rPr>
            <a:t>Total General Fund Expenditures: $18,815,195 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i="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n-US" sz="1800" b="1" i="0" baseline="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rPr>
            <a:t>Where Do the Funds Go?</a:t>
          </a:r>
        </a:p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0.29574</cdr:x>
      <cdr:y>0.19842</cdr:y>
    </cdr:from>
    <cdr:to>
      <cdr:x>0.34667</cdr:x>
      <cdr:y>0.19842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D341BA3-A34B-63DC-CADF-B0FFA814522A}"/>
            </a:ext>
          </a:extLst>
        </cdr:cNvPr>
        <cdr:cNvCxnSpPr/>
      </cdr:nvCxnSpPr>
      <cdr:spPr>
        <a:xfrm xmlns:a="http://schemas.openxmlformats.org/drawingml/2006/main" flipH="1">
          <a:off x="3000883" y="1145780"/>
          <a:ext cx="516834" cy="0"/>
        </a:xfrm>
        <a:prstGeom xmlns:a="http://schemas.openxmlformats.org/drawingml/2006/main" prst="line">
          <a:avLst/>
        </a:prstGeom>
        <a:ln xmlns:a="http://schemas.openxmlformats.org/drawingml/2006/main" cmpd="sng">
          <a:solidFill>
            <a:schemeClr val="tx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32A527-CD73-4C07-B110-51FFFF13EE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ED290-150F-440F-8FA2-1C58425441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7BC48B-0070-41EA-93F6-C589816C536A}" type="datetimeFigureOut">
              <a:rPr lang="en-US"/>
              <a:pPr>
                <a:defRPr/>
              </a:pPr>
              <a:t>4/11/2025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B7D97-CA99-450D-8AB3-C01150D10A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9C9F7-0585-46E9-9006-6B7D0C7F5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926" y="8829675"/>
            <a:ext cx="3036888" cy="465138"/>
          </a:xfrm>
          <a:prstGeom prst="rect">
            <a:avLst/>
          </a:prstGeom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FAA498-2DD9-41FF-8058-BBB53CC52D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2FF8FC-75AB-4E85-9D8D-0456F55BF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F1F75-38A6-4DEF-BD85-704A74CC59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1FA70B-1F65-43D8-AB53-2272D9DFE311}" type="datetimeFigureOut">
              <a:rPr lang="en-US"/>
              <a:pPr>
                <a:defRPr/>
              </a:pPr>
              <a:t>4/11/2025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080D40-58A5-473B-AF71-CB9F7F2A9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8" rIns="93158" bIns="465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D16500-0568-4C6C-826F-C194F6E5C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3158" tIns="46578" rIns="93158" bIns="4657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D0998-C968-4C67-92FB-5A6469EC84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21EBE-6062-4DC0-97B5-707F0F5D6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926" y="8829675"/>
            <a:ext cx="3036888" cy="465138"/>
          </a:xfrm>
          <a:prstGeom prst="rect">
            <a:avLst/>
          </a:prstGeom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ADB645-81B0-495C-8547-97A7376874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D7C34-7398-4EDA-B9A5-4983E2250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69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45038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65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0DC0F80-67DF-42CF-B40C-1F5F6175504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001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 revision in the population from 7,502 to 7,958 as per updated numbers provided.  Town’s ranking when from 22 place to 21</a:t>
            </a:r>
            <a:r>
              <a:rPr lang="en-US" altLang="en-US" baseline="30000" dirty="0"/>
              <a:t>st</a:t>
            </a:r>
            <a:r>
              <a:rPr lang="en-US" alt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24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04AE44A-3DE1-4477-8CF3-67376C35F0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565CBF3-BB39-4CF8-86AA-9F7CFCBF7F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792AE-8797-4841-9563-D1DAD52EC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4C5E-C319-43B1-AB3F-DC3B9169E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2140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BEDA91-E270-4347-9020-74203CC00ED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248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60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22533" name="Header Placeholder 1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9934" indent="-288436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53744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15242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76740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38237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99735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61233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22730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DRAFT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7517BF-486A-4475-A885-BD7C6DD7B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672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07B46F1-4175-4488-9F95-00B7FAE42A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65136D46-8B1C-4695-B7FA-67216EE91F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16AA5-BE20-4E39-A08D-1FEA1DE19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CA24D-D89F-4329-8318-A9837B7BA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7300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F4FDD63-E690-4047-8776-0536324F4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674E5CE-A8A0-449D-9404-C6321EDC96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9C4EA-AFBF-4003-A447-AB7AB1CD6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2723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6757CBE9-530E-4974-AA56-A3533A961C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555AA86A-04E2-426A-8396-06533EC002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9DCBB-1B28-4516-830C-A76DF23DC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97F07-4CE1-41FD-85B4-DFED692A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5393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4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8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E48180F-0F01-4BF9-8ACA-FC45E3B6D0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594001D0-D4CA-48B8-9C74-90898C82F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07FE0-EA45-45A9-9A00-19F70BFCE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95239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04262-FCB9-4698-96D6-0EAD527B7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7013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78464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71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7D4AD86-CB01-4B6E-B9A9-D5D205C71D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50FB0631-B71C-4DD2-BFD8-0A66A53139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5EB8A-D595-4333-A7EB-FB4C9A3A4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07DDD-5472-448C-AA62-9E98C1A45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026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56239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E3FEF-E2C2-4E9E-BB30-3B19C33E35D6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91D29-DDA5-4D01-BA49-CE72928E90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4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A2CD5B-F23B-4C5E-A652-EF26888FB5F8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20870-5FA4-4BDC-A830-AF8F01EA3D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89FA-2E81-4DC2-BB87-436FC893AC8E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1F021-7BD0-40C9-997E-44C365C890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6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04D66-0459-424A-ADBD-A0B3AE92BE31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36212-A7B4-4BBC-8F67-A3877FD512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94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F5EA5-6F64-4D8B-A2E6-FD4FFCB0AB40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35B12-6D36-4B63-B8D9-0BE8DC17D1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54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EADD6-8F03-44CA-A485-EA17C1DF1F42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850F-EA88-4B66-A6ED-76C31AD196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2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0844B-FBE5-41CE-8853-B3A4279D1D21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9968A-CC9E-4A90-BCD5-08D38B79F5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9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EBAFA-E74B-4CD1-8139-AB4975439443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30FA-8C17-4769-9F7C-9BF178D4C6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6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B79E-FA1C-4668-A14C-E84B26AE0588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02BD0-560B-4744-9789-A35966BC77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8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4ED05-5B18-4064-B4FE-071DE6DDC139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066DE-82B0-46BE-94A5-F7513BA823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2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645EF-97F5-42C2-BEF5-A99C2B3325E0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2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4AA74-48B7-492D-A324-15BDE63F998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05EC8-1EAA-4160-BBE6-73F7769A9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B1C9E-A69D-44B8-A030-60A901B94779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1327" y="6032302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D697D1-0F4B-49E4-8429-9AB1EB2344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5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E9AD2C-C1DE-4879-8D33-3CA39F958BA8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409E7-B92C-409C-B8DE-771F1C2C8C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1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1156F-CA05-4EA0-86E4-BB499DEF5F2C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062E5-A81C-43BE-8D25-052B3FC618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2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39831-F2CE-4DBF-A9F6-19552BC5E0FA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2FC5A-EE63-4E80-BF1D-0CF50F4CFE4F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  <p:sldLayoutId id="2147485157" r:id="rId12"/>
    <p:sldLayoutId id="2147485158" r:id="rId13"/>
    <p:sldLayoutId id="2147485159" r:id="rId14"/>
    <p:sldLayoutId id="2147485160" r:id="rId15"/>
    <p:sldLayoutId id="214748516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mmons.wikimedia.org/wiki/File:Alderfer_ranch_hous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1FD6-EEBC-4B87-844B-B809DF7E9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828800"/>
            <a:ext cx="8305800" cy="11001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+mn-lt"/>
              </a:rPr>
              <a:t>Town of Southwest Ranches, FL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E9761-8095-4A79-8B4B-710CE541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5888962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172" name="Picture 5" descr="swrlogo">
            <a:extLst>
              <a:ext uri="{FF2B5EF4-FFF2-40B4-BE49-F238E27FC236}">
                <a16:creationId xmlns:a16="http://schemas.microsoft.com/office/drawing/2014/main" id="{FA00D570-B09D-402E-8B05-F34230D6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2">
            <a:extLst>
              <a:ext uri="{FF2B5EF4-FFF2-40B4-BE49-F238E27FC236}">
                <a16:creationId xmlns:a16="http://schemas.microsoft.com/office/drawing/2014/main" id="{E829A8D4-4FC0-401D-812B-543A84BF8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9400"/>
            <a:ext cx="789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3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Fiscal Year 2022/2023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CE9A0E3-1DB7-C8C9-271F-B4D7737815EF}"/>
              </a:ext>
            </a:extLst>
          </p:cNvPr>
          <p:cNvSpPr txBox="1">
            <a:spLocks/>
          </p:cNvSpPr>
          <p:nvPr/>
        </p:nvSpPr>
        <p:spPr>
          <a:xfrm>
            <a:off x="2133600" y="3352800"/>
            <a:ext cx="7772400" cy="29012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Tentative Budget Initial Public Hearing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 Monday, September 12, 2022, at 6:00 PM</a:t>
            </a:r>
          </a:p>
          <a:p>
            <a:pPr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en-US" sz="5000" b="1" dirty="0">
                <a:solidFill>
                  <a:schemeClr val="tx1"/>
                </a:solidFill>
              </a:rPr>
              <a:t>Adoption of Final Solid Waste and Fire Protection Assessment Rates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en-US" sz="5000" b="1" dirty="0">
                <a:solidFill>
                  <a:schemeClr val="tx1"/>
                </a:solidFill>
              </a:rPr>
              <a:t>First Public Hearing for Tentative Millage and Budget Adoption </a:t>
            </a:r>
          </a:p>
        </p:txBody>
      </p:sp>
    </p:spTree>
    <p:extLst>
      <p:ext uri="{BB962C8B-B14F-4D97-AF65-F5344CB8AC3E}">
        <p14:creationId xmlns:p14="http://schemas.microsoft.com/office/powerpoint/2010/main" val="413609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1371600" y="986135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Residential Fire Assessment (FA) Rate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Reduction Breakdown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96E6C69-6FAD-4275-A03F-32ED4D68BC52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79B5F-1CAE-D8CA-5993-19F2ACFFA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52600"/>
            <a:ext cx="8029575" cy="41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2175936" y="642395"/>
            <a:ext cx="6612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Fire Assessment Residential and Acreage Category Rates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Three Year History and Proposed FY 2023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200141"/>
              </p:ext>
            </p:extLst>
          </p:nvPr>
        </p:nvGraphicFramePr>
        <p:xfrm>
          <a:off x="1364974" y="1842724"/>
          <a:ext cx="8203096" cy="41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78A4DDD-8512-4709-A303-4BD3F85C0B4A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4" name="TextBox 3"/>
          <p:cNvSpPr txBox="1">
            <a:spLocks noChangeArrowheads="1"/>
          </p:cNvSpPr>
          <p:nvPr/>
        </p:nvSpPr>
        <p:spPr bwMode="auto">
          <a:xfrm>
            <a:off x="1514902" y="139149"/>
            <a:ext cx="7301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Municipal Residential Fire Rates compared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(Rank based on FY 22/23 Proposed fee)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4F5E79-4E6D-4A87-B879-E4550FB8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48" y="6106512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59BAE-1AC2-12EE-79E2-81DD77BC2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62000"/>
            <a:ext cx="8610600" cy="59568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229552" y="99649"/>
            <a:ext cx="78568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Police &amp; Fire Cost per Capita - Municipal Cost Comparisons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>
                <a:solidFill>
                  <a:schemeClr val="tx2"/>
                </a:solidFill>
                <a:latin typeface="Arial" panose="020B0604020202020204" pitchFamily="34" charset="0"/>
              </a:rPr>
              <a:t>(ranked by Cost per Capita)</a:t>
            </a:r>
            <a:endParaRPr lang="en-US" altLang="en-US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47D6A-D3F1-4B8B-A2BF-1AB502F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0720" y="6209838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D7A83-577B-ECA9-2967-497C87D2C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42" y="715202"/>
            <a:ext cx="8597046" cy="5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F5EA9D07-BBF0-4436-885E-746D4E7E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33400"/>
            <a:ext cx="7467600" cy="19812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FY 2022-2023 FINAL FIRE ASSESSMENT</a:t>
            </a:r>
            <a:b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RATE ADOPTION</a:t>
            </a:r>
            <a:r>
              <a:rPr lang="en-US" altLang="en-US" sz="2800" b="1" dirty="0">
                <a:solidFill>
                  <a:srgbClr val="FF0000"/>
                </a:solidFill>
              </a:rPr>
              <a:t>  </a:t>
            </a:r>
            <a:br>
              <a:rPr lang="en-US" altLang="en-US" sz="2800" b="1" dirty="0">
                <a:solidFill>
                  <a:srgbClr val="FF0000"/>
                </a:solidFill>
              </a:rPr>
            </a:br>
            <a:br>
              <a:rPr lang="en-US" altLang="en-US" sz="2800" b="1" dirty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Comments and Questions 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Direction and Voting from Town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E42EC9-EB01-44DA-A661-5538EC25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5951537"/>
            <a:ext cx="683339" cy="365125"/>
          </a:xfrm>
        </p:spPr>
        <p:txBody>
          <a:bodyPr/>
          <a:lstStyle/>
          <a:p>
            <a:pPr>
              <a:defRPr/>
            </a:pPr>
            <a:fld id="{F8D697D1-0F4B-49E4-8429-9AB1EB2344C8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8131" name="Picture 2" descr="swrlogo">
            <a:extLst>
              <a:ext uri="{FF2B5EF4-FFF2-40B4-BE49-F238E27FC236}">
                <a16:creationId xmlns:a16="http://schemas.microsoft.com/office/drawing/2014/main" id="{1AA07300-2D64-482F-A87C-C0029F98D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200400"/>
            <a:ext cx="2514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7478A3-7835-496A-BD88-7556BD509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663" y="2895600"/>
            <a:ext cx="77724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32771" name="Subtitle 4">
            <a:extLst>
              <a:ext uri="{FF2B5EF4-FFF2-40B4-BE49-F238E27FC236}">
                <a16:creationId xmlns:a16="http://schemas.microsoft.com/office/drawing/2014/main" id="{C1B1E6DA-2873-4CA6-B05E-7C301A920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4267200"/>
            <a:ext cx="6400800" cy="25146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Fiscal Year 2022 / 2023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u="sng" dirty="0">
                <a:solidFill>
                  <a:schemeClr val="tx1"/>
                </a:solidFill>
              </a:rPr>
              <a:t>Tentative Millage Rate – 1st Public Hearing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September 12, 2022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E33C8C-4D3D-4513-AD40-5CF928A7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0960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4820" name="Picture 5" descr="swrlogo">
            <a:extLst>
              <a:ext uri="{FF2B5EF4-FFF2-40B4-BE49-F238E27FC236}">
                <a16:creationId xmlns:a16="http://schemas.microsoft.com/office/drawing/2014/main" id="{60450948-C40B-46F8-A5DC-9B9E03C8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33400"/>
            <a:ext cx="172556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53004" y="152401"/>
            <a:ext cx="77623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Municipal Millage Rate Comparison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>
                <a:solidFill>
                  <a:schemeClr val="tx2"/>
                </a:solidFill>
                <a:latin typeface="Arial" panose="020B0604020202020204" pitchFamily="34" charset="0"/>
              </a:rPr>
              <a:t>(ranked by FY 2023 PROPOSED COMBINED MILLAGES)</a:t>
            </a:r>
            <a:endParaRPr lang="en-US" altLang="en-US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E9F42-5CB2-417F-8F45-9BA4DF8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9890" y="6215533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209D1-32FA-7774-72ED-CB81ACE5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46" y="1123949"/>
            <a:ext cx="8641454" cy="52477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38640" y="527447"/>
            <a:ext cx="78568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Millage Rate Reduction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dirty="0">
                <a:solidFill>
                  <a:schemeClr val="tx2"/>
                </a:solidFill>
                <a:latin typeface="Arial" panose="020B0604020202020204" pitchFamily="34" charset="0"/>
              </a:rPr>
              <a:t>(How we got here?)</a:t>
            </a:r>
            <a:endParaRPr lang="en-US" altLang="en-US" sz="16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47D6A-D3F1-4B8B-A2BF-1AB502F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0720" y="6209838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13992-F893-08DC-E20C-9F10A6A0A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8382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295400" y="381000"/>
            <a:ext cx="8056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anose="020B0604020202020204" pitchFamily="34" charset="0"/>
              </a:rPr>
              <a:t>Southwest Ranches Historic &amp;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anose="020B0604020202020204" pitchFamily="34" charset="0"/>
              </a:rPr>
              <a:t>Proposed Total  Millage Rates</a:t>
            </a:r>
          </a:p>
        </p:txBody>
      </p:sp>
      <p:graphicFrame>
        <p:nvGraphicFramePr>
          <p:cNvPr id="3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155874"/>
              </p:ext>
            </p:extLst>
          </p:nvPr>
        </p:nvGraphicFramePr>
        <p:xfrm>
          <a:off x="1295400" y="1371600"/>
          <a:ext cx="8059737" cy="400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EF082-DE88-4873-A00C-CA966434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019800"/>
            <a:ext cx="683339" cy="365125"/>
          </a:xfrm>
        </p:spPr>
        <p:txBody>
          <a:bodyPr/>
          <a:lstStyle/>
          <a:p>
            <a:pPr>
              <a:defRPr/>
            </a:pPr>
            <a:fld id="{30B409E7-B92C-409C-B8DE-771F1C2C8C49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1296C-E6AE-13E1-2CC4-9C18D44BBD5D}"/>
              </a:ext>
            </a:extLst>
          </p:cNvPr>
          <p:cNvSpPr txBox="1">
            <a:spLocks/>
          </p:cNvSpPr>
          <p:nvPr/>
        </p:nvSpPr>
        <p:spPr>
          <a:xfrm>
            <a:off x="1219200" y="5613737"/>
            <a:ext cx="5715000" cy="6346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000" b="1" dirty="0">
                <a:solidFill>
                  <a:schemeClr val="tx1"/>
                </a:solidFill>
              </a:rPr>
              <a:t>* </a:t>
            </a:r>
            <a:r>
              <a:rPr lang="en-US" altLang="en-US" sz="1500" dirty="0">
                <a:solidFill>
                  <a:schemeClr val="tx1"/>
                </a:solidFill>
              </a:rPr>
              <a:t>TSDOR was an added component of the millage rate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42DD72-3BBF-46A1-80C8-866340FFD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86735"/>
              </p:ext>
            </p:extLst>
          </p:nvPr>
        </p:nvGraphicFramePr>
        <p:xfrm>
          <a:off x="1905000" y="84046"/>
          <a:ext cx="7930112" cy="6551814"/>
        </p:xfrm>
        <a:graphic>
          <a:graphicData uri="http://schemas.openxmlformats.org/drawingml/2006/table">
            <a:tbl>
              <a:tblPr/>
              <a:tblGrid>
                <a:gridCol w="57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98">
                  <a:extLst>
                    <a:ext uri="{9D8B030D-6E8A-4147-A177-3AD203B41FA5}">
                      <a16:colId xmlns:a16="http://schemas.microsoft.com/office/drawing/2014/main" val="349774887"/>
                    </a:ext>
                  </a:extLst>
                </a:gridCol>
                <a:gridCol w="27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53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5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98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05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8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898">
                  <a:extLst>
                    <a:ext uri="{9D8B030D-6E8A-4147-A177-3AD203B41FA5}">
                      <a16:colId xmlns:a16="http://schemas.microsoft.com/office/drawing/2014/main" val="2020458180"/>
                    </a:ext>
                  </a:extLst>
                </a:gridCol>
                <a:gridCol w="104265">
                  <a:extLst>
                    <a:ext uri="{9D8B030D-6E8A-4147-A177-3AD203B41FA5}">
                      <a16:colId xmlns:a16="http://schemas.microsoft.com/office/drawing/2014/main" val="449102758"/>
                    </a:ext>
                  </a:extLst>
                </a:gridCol>
                <a:gridCol w="65987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2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89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14563">
                  <a:extLst>
                    <a:ext uri="{9D8B030D-6E8A-4147-A177-3AD203B41FA5}">
                      <a16:colId xmlns:a16="http://schemas.microsoft.com/office/drawing/2014/main" val="1625527929"/>
                    </a:ext>
                  </a:extLst>
                </a:gridCol>
                <a:gridCol w="5309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6745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1055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94051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193541"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Town of Southwest Ranches, Florida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41"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 and Overlapping Property Tax Rates (SWR FY22/23 Proposed)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541"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(rate per $1,000 of assessed taxable value)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46"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24">
                <a:tc gridSpan="12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3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Overlapping Rates </a:t>
                      </a:r>
                      <a:r>
                        <a:rPr lang="en-US" sz="12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83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Broward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83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Broward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County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839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Direct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County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School Board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Total Direct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8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Southwest Ranches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Debt &amp;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Debt &amp;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South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Children's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Children's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Broward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Fiscal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Operating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(Incl.</a:t>
                      </a:r>
                      <a:r>
                        <a:rPr lang="en-US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TSDOR)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Operating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Operating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Florida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FIN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Services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Hospital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Overlapping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Millage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Millage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Millage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Water Mgmt.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District </a:t>
                      </a:r>
                      <a:r>
                        <a:rPr lang="en-US" sz="1200" b="1" i="0" u="none" strike="noStrike" baseline="30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District </a:t>
                      </a:r>
                      <a:r>
                        <a:rPr lang="en-US" sz="12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Council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Council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Millage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839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2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3.9000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5.6690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   6.1383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G Times"/>
                        </a:rPr>
                        <a:t>     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0.2301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G Time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0.0320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0.0320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G Times"/>
                        </a:rPr>
                        <a:t> 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0.4882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G Times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G Times"/>
                        </a:rPr>
                        <a:t> 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0.4699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G Times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0.1010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  16.5403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4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2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23.58%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chemeClr val="bg2"/>
                      </a:fgClr>
                      <a:bgClr>
                        <a:srgbClr val="FFFF00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34.27%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   37.11%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1.39%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0.19%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0.18%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2.78%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2.84%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83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0595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effectLst/>
                          <a:latin typeface="Times New Roman"/>
                        </a:rPr>
                        <a:t>Notes: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335">
                <a:tc gridSpan="24">
                  <a:txBody>
                    <a:bodyPr/>
                    <a:lstStyle/>
                    <a:p>
                      <a:pPr algn="just" fontAlgn="auto"/>
                      <a:r>
                        <a:rPr lang="en-US" sz="800" b="0" i="0" u="none" strike="noStrike" baseline="30000" dirty="0">
                          <a:effectLst/>
                          <a:latin typeface="Times New Roman"/>
                        </a:rPr>
                        <a:t>1</a:t>
                      </a:r>
                      <a:r>
                        <a:rPr lang="en-US" sz="800" b="0" i="0" u="none" strike="noStrike" dirty="0">
                          <a:effectLst/>
                          <a:latin typeface="Times New Roman"/>
                        </a:rPr>
                        <a:t> Overlapping rates are those of governments that overlap the Town's geographic boundaries.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0595">
                <a:tc gridSpan="24">
                  <a:txBody>
                    <a:bodyPr/>
                    <a:lstStyle/>
                    <a:p>
                      <a:pPr algn="just" fontAlgn="auto"/>
                      <a:r>
                        <a:rPr lang="en-US" sz="800" b="0" i="0" u="none" strike="noStrike" baseline="30000" dirty="0">
                          <a:effectLst/>
                          <a:latin typeface="Cambria"/>
                        </a:rPr>
                        <a:t>2</a:t>
                      </a:r>
                      <a:r>
                        <a:rPr lang="en-US" sz="800" b="0" i="0" u="none" strike="noStrike" dirty="0">
                          <a:effectLst/>
                          <a:latin typeface="Cambria"/>
                        </a:rPr>
                        <a:t> Florida Inland Navigational District.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059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05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 dirty="0">
                          <a:effectLst/>
                          <a:latin typeface="Times New Roman"/>
                        </a:rPr>
                        <a:t>Data Source:</a:t>
                      </a:r>
                      <a:r>
                        <a:rPr lang="en-US" sz="800" b="0" i="1" u="none" strike="noStrike" dirty="0">
                          <a:effectLst/>
                          <a:latin typeface="Times New Roman"/>
                        </a:rPr>
                        <a:t> </a:t>
                      </a:r>
                      <a:endParaRPr lang="en-US" sz="8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0595">
                <a:tc gridSpan="13">
                  <a:txBody>
                    <a:bodyPr/>
                    <a:lstStyle/>
                    <a:p>
                      <a:pPr algn="just" fontAlgn="t"/>
                      <a:r>
                        <a:rPr lang="en-US" sz="800" b="0" i="0" u="none" strike="noStrike" dirty="0">
                          <a:effectLst/>
                          <a:latin typeface="Times New Roman"/>
                        </a:rPr>
                        <a:t>Broward County Property Appraiser Office.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294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294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4CA0D-3753-46A7-A89B-6546CC3C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5943600"/>
            <a:ext cx="683339" cy="365125"/>
          </a:xfrm>
        </p:spPr>
        <p:txBody>
          <a:bodyPr/>
          <a:lstStyle/>
          <a:p>
            <a:pPr>
              <a:defRPr/>
            </a:pPr>
            <a:fld id="{30B409E7-B92C-409C-B8DE-771F1C2C8C49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005014" y="381001"/>
            <a:ext cx="6834187" cy="542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Budget Process Calendar Of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B9143-7630-452F-B896-0EE759DC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019800"/>
            <a:ext cx="683339" cy="365125"/>
          </a:xfrm>
        </p:spPr>
        <p:txBody>
          <a:bodyPr/>
          <a:lstStyle/>
          <a:p>
            <a:pPr>
              <a:defRPr/>
            </a:pPr>
            <a:fld id="{BADCECB7-52BD-46DA-B96E-DC1948412C8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28800" y="1066800"/>
            <a:ext cx="7793180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Thursday, July 28, 2022: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Preliminary Millage and Initial Fire/Solid Waste Assessment Adoption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Tuesday, August 16, 2022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(7 pm):</a:t>
            </a:r>
          </a:p>
          <a:p>
            <a:pPr marL="942975" marR="0" lvl="2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FY 2022/2023 Proposed Budget Workshop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indent="-257175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Monday, September 12, 2022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(6:00 pm)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 (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TONIGHT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):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00125" lvl="2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Final Fire Protection and Solid Waste Special Assessment Adoption  </a:t>
            </a:r>
          </a:p>
          <a:p>
            <a:pPr marL="1000125" marR="0" lvl="2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First Public Hearing for Tentative Millage and Budget Adoption</a:t>
            </a:r>
          </a:p>
          <a:p>
            <a:pPr marL="428625" marR="0" lvl="2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 </a:t>
            </a: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Saturday, Sept. 17 – Tuesday, Sept. 20, 2022: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Final Budget Advertised                                                   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Thursday, September 22, 2022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 pm): 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Second Public Hearing for Final Millage and Budget Adoption</a:t>
            </a:r>
          </a:p>
          <a:p>
            <a:pPr marL="428625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461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0C9AEF0C-4308-4AAE-8DD3-D4BE2A79B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83058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</a:rPr>
              <a:t>Combined Millage Rate History (Adopted)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u="sng" dirty="0">
                <a:solidFill>
                  <a:schemeClr val="tx1"/>
                </a:solidFill>
              </a:rPr>
              <a:t>All Taxing Authorities (Including TSWR)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89BC3-2357-4DA5-9F78-F78A82C3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016568"/>
            <a:ext cx="683339" cy="365125"/>
          </a:xfrm>
        </p:spPr>
        <p:txBody>
          <a:bodyPr/>
          <a:lstStyle/>
          <a:p>
            <a:pPr>
              <a:defRPr/>
            </a:pPr>
            <a:fld id="{F8D697D1-0F4B-49E4-8429-9AB1EB2344C8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473CA8C-2BA4-4F0B-90E7-49D9BFC63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129429"/>
              </p:ext>
            </p:extLst>
          </p:nvPr>
        </p:nvGraphicFramePr>
        <p:xfrm>
          <a:off x="1752600" y="1828801"/>
          <a:ext cx="7696200" cy="437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13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DA342DD0-2BA1-4CB1-8BF1-D8D1D147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33400"/>
            <a:ext cx="6858000" cy="20574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3100" b="1" dirty="0">
                <a:solidFill>
                  <a:schemeClr val="accent2">
                    <a:lumMod val="75000"/>
                  </a:schemeClr>
                </a:solidFill>
              </a:rPr>
              <a:t>FY 2022-2023 TENTATIVE</a:t>
            </a:r>
            <a:br>
              <a:rPr lang="en-US" altLang="en-US" sz="31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3100" b="1" dirty="0">
                <a:solidFill>
                  <a:schemeClr val="accent2">
                    <a:lumMod val="75000"/>
                  </a:schemeClr>
                </a:solidFill>
              </a:rPr>
              <a:t>MILLAGE ADOPTION</a:t>
            </a:r>
            <a:r>
              <a:rPr lang="en-US" altLang="en-US" sz="3100" b="1" dirty="0">
                <a:solidFill>
                  <a:srgbClr val="FF0000"/>
                </a:solidFill>
              </a:rPr>
              <a:t>    </a:t>
            </a:r>
            <a:br>
              <a:rPr lang="en-US" altLang="en-US" sz="2200" b="1" dirty="0">
                <a:solidFill>
                  <a:srgbClr val="FF0000"/>
                </a:solidFill>
              </a:rPr>
            </a:br>
            <a:br>
              <a:rPr lang="en-US" altLang="en-US" sz="2800" b="1" dirty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Comments and Questions 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Direction and Voting from Town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C987C-CFF4-4F4B-BB1F-FF495B4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5943600"/>
            <a:ext cx="683339" cy="365125"/>
          </a:xfrm>
        </p:spPr>
        <p:txBody>
          <a:bodyPr/>
          <a:lstStyle/>
          <a:p>
            <a:pPr>
              <a:defRPr/>
            </a:pPr>
            <a:fld id="{F8D697D1-0F4B-49E4-8429-9AB1EB2344C8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8131" name="Picture 2" descr="swrlogo">
            <a:extLst>
              <a:ext uri="{FF2B5EF4-FFF2-40B4-BE49-F238E27FC236}">
                <a16:creationId xmlns:a16="http://schemas.microsoft.com/office/drawing/2014/main" id="{EAFD2212-2819-40F8-AD41-49F38D97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30500"/>
            <a:ext cx="28194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64DD8A-2F0B-4C85-B48C-BA9E44BCE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550" y="2692400"/>
            <a:ext cx="77724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A2E55B-4359-47DC-B55B-56C921E6B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150" y="4114800"/>
            <a:ext cx="6400800" cy="25146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dirty="0">
                <a:solidFill>
                  <a:schemeClr val="tx1"/>
                </a:solidFill>
              </a:rPr>
              <a:t>Fiscal Year 2022 / 2023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u="sng" dirty="0">
                <a:solidFill>
                  <a:schemeClr val="tx1"/>
                </a:solidFill>
              </a:rPr>
              <a:t>Tentative Budget – 1st Public Hearing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dirty="0">
                <a:solidFill>
                  <a:schemeClr val="tx1"/>
                </a:solidFill>
              </a:rPr>
              <a:t>September 12, 2022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135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35872-1914-4C9C-B1D0-4AB100AD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0960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0180" name="Picture 5" descr="swrlogo">
            <a:extLst>
              <a:ext uri="{FF2B5EF4-FFF2-40B4-BE49-F238E27FC236}">
                <a16:creationId xmlns:a16="http://schemas.microsoft.com/office/drawing/2014/main" id="{41EB9E2F-98CC-4480-91AA-C435FCA6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1524000" cy="18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1118996" y="270646"/>
            <a:ext cx="8229600" cy="1096962"/>
          </a:xfrm>
          <a:prstGeom prst="rect">
            <a:avLst/>
          </a:prstGeom>
        </p:spPr>
        <p:txBody>
          <a:bodyPr rtlCol="0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700" b="1" spc="-40" dirty="0">
                <a:solidFill>
                  <a:schemeClr val="tx1"/>
                </a:solidFill>
              </a:rPr>
              <a:t>Southwest Ranches</a:t>
            </a:r>
            <a:br>
              <a:rPr lang="en-US" sz="2700" b="1" spc="-40" dirty="0">
                <a:solidFill>
                  <a:schemeClr val="tx1"/>
                </a:solidFill>
              </a:rPr>
            </a:br>
            <a:r>
              <a:rPr lang="en-US" sz="2700" b="1" spc="-40" dirty="0">
                <a:solidFill>
                  <a:schemeClr val="tx1"/>
                </a:solidFill>
              </a:rPr>
              <a:t>Proposed FY 2022/2023 Budget  </a:t>
            </a:r>
            <a:br>
              <a:rPr lang="en-US" sz="2700" b="1" spc="-40" dirty="0">
                <a:solidFill>
                  <a:schemeClr val="tx1"/>
                </a:solidFill>
              </a:rPr>
            </a:br>
            <a:r>
              <a:rPr lang="en-US" sz="2700" b="1" spc="-40" dirty="0">
                <a:solidFill>
                  <a:schemeClr val="tx1"/>
                </a:solidFill>
              </a:rPr>
              <a:t>Total General Fund Revenues by Function: $18,815,195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73C253F-51E2-443E-956F-740D75406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209" y="1062102"/>
            <a:ext cx="502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  <a:latin typeface="Arial" panose="020B0604020202020204" pitchFamily="34" charset="0"/>
              </a:rPr>
              <a:t>Where Do The Funds Come From?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F87C-B8D4-449B-9AD1-4C883705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460" y="6189551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84536"/>
              </p:ext>
            </p:extLst>
          </p:nvPr>
        </p:nvGraphicFramePr>
        <p:xfrm>
          <a:off x="304800" y="1094780"/>
          <a:ext cx="9297399" cy="549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7199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609599" y="342734"/>
            <a:ext cx="9176427" cy="921864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400" b="1" spc="-40">
                <a:solidFill>
                  <a:schemeClr val="tx1"/>
                </a:solidFill>
              </a:rPr>
              <a:t>Southwest Ranches</a:t>
            </a:r>
            <a:br>
              <a:rPr lang="en-US" sz="2400" b="1" spc="-40">
                <a:solidFill>
                  <a:schemeClr val="tx1"/>
                </a:solidFill>
              </a:rPr>
            </a:br>
            <a:r>
              <a:rPr lang="en-US" sz="2400" b="1" spc="-40">
                <a:solidFill>
                  <a:schemeClr val="tx1"/>
                </a:solidFill>
              </a:rPr>
              <a:t>Proposed FY 2022/2023 Budget  </a:t>
            </a:r>
            <a:br>
              <a:rPr lang="en-US" sz="2400" b="1" spc="-40">
                <a:solidFill>
                  <a:schemeClr val="tx1"/>
                </a:solidFill>
              </a:rPr>
            </a:br>
            <a:br>
              <a:rPr lang="en-US" sz="2000" b="1">
                <a:solidFill>
                  <a:srgbClr val="002060"/>
                </a:solidFill>
              </a:rPr>
            </a:br>
            <a:endParaRPr lang="en-U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904C9-8F0C-4D56-BC33-50A1727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29" y="6189770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453861"/>
              </p:ext>
            </p:extLst>
          </p:nvPr>
        </p:nvGraphicFramePr>
        <p:xfrm>
          <a:off x="338665" y="844827"/>
          <a:ext cx="10147118" cy="577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2827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0FA7CB53-812E-4B0D-B004-58C4FC24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33400"/>
            <a:ext cx="8229600" cy="17526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FY 2022-2023 TENTATIVE BUDGET ADOPTION </a:t>
            </a:r>
            <a:b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Comments and Questions 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Direction and Voting from Town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3EBF7-45C2-486A-A1C0-55B35405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019800"/>
            <a:ext cx="683339" cy="365125"/>
          </a:xfrm>
        </p:spPr>
        <p:txBody>
          <a:bodyPr/>
          <a:lstStyle/>
          <a:p>
            <a:pPr>
              <a:defRPr/>
            </a:pPr>
            <a:fld id="{F8D697D1-0F4B-49E4-8429-9AB1EB2344C8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8131" name="Picture 2" descr="swrlogo">
            <a:extLst>
              <a:ext uri="{FF2B5EF4-FFF2-40B4-BE49-F238E27FC236}">
                <a16:creationId xmlns:a16="http://schemas.microsoft.com/office/drawing/2014/main" id="{E0709F08-1A07-4FD2-BD7E-1B74021B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200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1" y="152400"/>
            <a:ext cx="8857350" cy="12384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Summary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 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Values are based on a single-family home with an assessed value of </a:t>
            </a:r>
            <a:r>
              <a:rPr lang="en-US" sz="2200" b="1" dirty="0">
                <a:solidFill>
                  <a:schemeClr val="tx1"/>
                </a:solidFill>
                <a:highlight>
                  <a:srgbClr val="00FF00"/>
                </a:highlight>
              </a:rPr>
              <a:t>$500,000 </a:t>
            </a:r>
            <a:r>
              <a:rPr lang="en-US" sz="2200" b="1" dirty="0">
                <a:solidFill>
                  <a:schemeClr val="tx1"/>
                </a:solidFill>
              </a:rPr>
              <a:t>(Assuming no year-over-year increase in assessed value)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AD87A-1A43-4379-B769-81E767B7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92" y="6177839"/>
            <a:ext cx="683339" cy="365125"/>
          </a:xfrm>
        </p:spPr>
        <p:txBody>
          <a:bodyPr/>
          <a:lstStyle/>
          <a:p>
            <a:pPr>
              <a:defRPr/>
            </a:pPr>
            <a:fld id="{059B6ACE-9CA3-4D34-B127-1E451B1C33CF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D4B34-3534-1B30-6790-46A69F9B2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66999" y="1371600"/>
            <a:ext cx="4495801" cy="123849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1C88A31-618E-334A-1757-E0A678ED6975}"/>
              </a:ext>
            </a:extLst>
          </p:cNvPr>
          <p:cNvSpPr txBox="1">
            <a:spLocks/>
          </p:cNvSpPr>
          <p:nvPr/>
        </p:nvSpPr>
        <p:spPr>
          <a:xfrm>
            <a:off x="457200" y="2514600"/>
            <a:ext cx="8857350" cy="3886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00" b="1" dirty="0">
                <a:solidFill>
                  <a:schemeClr val="tx1"/>
                </a:solidFill>
              </a:rPr>
              <a:t>					Adopted		 		Proposed			Final</a:t>
            </a:r>
          </a:p>
          <a:p>
            <a:pPr>
              <a:defRPr/>
            </a:pPr>
            <a:r>
              <a:rPr lang="en-US" sz="2600" b="1" dirty="0">
                <a:solidFill>
                  <a:schemeClr val="tx1"/>
                </a:solidFill>
              </a:rPr>
              <a:t>ITEM				FY21/22				TRIM Notice			FY22/23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</a:rPr>
              <a:t>Taxes (Millage)		$2,125 (4.2500)		$2,075 (4.1500)		$1,950 (3.9000)</a:t>
            </a:r>
            <a:endParaRPr lang="en-US" sz="26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600" u="sng" dirty="0">
                <a:solidFill>
                  <a:schemeClr val="tx1"/>
                </a:solidFill>
              </a:rPr>
              <a:t>Fire Assessment: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</a:rPr>
              <a:t>Residential			$690.00 				$889.66				$764.44</a:t>
            </a:r>
          </a:p>
          <a:p>
            <a:pPr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</a:rPr>
              <a:t>Solid Waste p/unit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2600" dirty="0">
                <a:solidFill>
                  <a:schemeClr val="tx1"/>
                </a:solidFill>
              </a:rPr>
              <a:t>$322.86				$540.53				$540.53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</a:rPr>
              <a:t>Bulk Waste (average)	</a:t>
            </a:r>
            <a:r>
              <a:rPr lang="en-US" sz="2600" u="sng" dirty="0">
                <a:solidFill>
                  <a:schemeClr val="tx1"/>
                </a:solidFill>
              </a:rPr>
              <a:t>$396.97</a:t>
            </a:r>
            <a:r>
              <a:rPr lang="en-US" sz="2600" dirty="0">
                <a:solidFill>
                  <a:schemeClr val="tx1"/>
                </a:solidFill>
              </a:rPr>
              <a:t>				</a:t>
            </a:r>
            <a:r>
              <a:rPr lang="en-US" sz="2600" u="sng" dirty="0">
                <a:solidFill>
                  <a:schemeClr val="tx1"/>
                </a:solidFill>
              </a:rPr>
              <a:t>$556.38</a:t>
            </a:r>
            <a:r>
              <a:rPr lang="en-US" sz="2600" dirty="0">
                <a:solidFill>
                  <a:schemeClr val="tx1"/>
                </a:solidFill>
              </a:rPr>
              <a:t>				</a:t>
            </a:r>
            <a:r>
              <a:rPr lang="en-US" sz="2600" u="sng" dirty="0">
                <a:solidFill>
                  <a:schemeClr val="tx1"/>
                </a:solidFill>
              </a:rPr>
              <a:t>$556.38</a:t>
            </a:r>
          </a:p>
          <a:p>
            <a:pPr>
              <a:lnSpc>
                <a:spcPct val="120000"/>
              </a:lnSpc>
              <a:defRPr/>
            </a:pPr>
            <a:endParaRPr lang="en-US" sz="2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500" b="1" dirty="0"/>
              <a:t>TOTALS				$3,534.83			$4,061.57			$3,811.35</a:t>
            </a:r>
          </a:p>
        </p:txBody>
      </p:sp>
    </p:spTree>
    <p:extLst>
      <p:ext uri="{BB962C8B-B14F-4D97-AF65-F5344CB8AC3E}">
        <p14:creationId xmlns:p14="http://schemas.microsoft.com/office/powerpoint/2010/main" val="322398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981843-C99D-4434-BED5-C24E9F767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792413"/>
            <a:ext cx="83820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23555" name="Subtitle 4">
            <a:extLst>
              <a:ext uri="{FF2B5EF4-FFF2-40B4-BE49-F238E27FC236}">
                <a16:creationId xmlns:a16="http://schemas.microsoft.com/office/drawing/2014/main" id="{25015898-733B-4C32-ACC2-C4E7EA162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4005263"/>
            <a:ext cx="6400800" cy="25146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Fiscal Year 2022/2023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800" u="sng" dirty="0">
                <a:solidFill>
                  <a:schemeClr val="tx1"/>
                </a:solidFill>
                <a:latin typeface="Calibri" panose="020F0502020204030204" pitchFamily="34" charset="0"/>
              </a:rPr>
              <a:t>Solid Waste Rates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September 12, 2022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D61370-1597-4313-BABA-BB9C985B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0198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5604" name="Picture 5" descr="swrlogo">
            <a:extLst>
              <a:ext uri="{FF2B5EF4-FFF2-40B4-BE49-F238E27FC236}">
                <a16:creationId xmlns:a16="http://schemas.microsoft.com/office/drawing/2014/main" id="{BB12FF6A-25AB-4DDF-8600-B4D1DE0E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2167926" y="617029"/>
            <a:ext cx="6197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Final Solid Waste Rates for FY 22/23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(with changes from FY 21/22)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2633"/>
              </p:ext>
            </p:extLst>
          </p:nvPr>
        </p:nvGraphicFramePr>
        <p:xfrm>
          <a:off x="612959" y="1656522"/>
          <a:ext cx="9109275" cy="4384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7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571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Based On Consultant Study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46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Assessment           Lot Sq. Ft.  </a:t>
                      </a:r>
                    </a:p>
                    <a:p>
                      <a:pPr lvl="0" algn="l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            Range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Number of Units in Range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Solid Waste   Cost                Per Unit (FY22/23)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Bulk Waste    Cost              Per Unit (FY22/23)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Total Proposed Rates      FY 22/23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Total Assessed Rates      FY 21/22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Difference:   Increase </a:t>
                      </a:r>
                      <a:r>
                        <a:rPr lang="en-US" sz="1400" u="none" strike="noStrike" kern="1200" baseline="0">
                          <a:ln w="1270" cmpd="sng">
                            <a:noFill/>
                          </a:ln>
                          <a:solidFill>
                            <a:schemeClr val="accent5"/>
                          </a:solidFill>
                          <a:effectLst>
                            <a:glow rad="63500">
                              <a:schemeClr val="accent2">
                                <a:lumMod val="20000"/>
                                <a:lumOff val="80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(Decrease)</a:t>
                      </a:r>
                    </a:p>
                    <a:p>
                      <a:pPr algn="ctr" fontAlgn="ctr"/>
                      <a:endParaRPr lang="en-US" sz="1400" b="1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A                 -            41,200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$540.53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$421.95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$962.48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$593.01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$369.47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B             41,201       46,999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$540.53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$472.20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$1,012.72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$638.88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$373.84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C             47,000       62,999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$540.53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$584.90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$1,125.43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$703.33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$422.10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D             63,000       95,999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$540.53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$604.30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$1,144.83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$730.85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$413.98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E             96,000      106,999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$540.53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$698.55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$1,239.07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$773.17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$465.90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F           107,000     &gt;107,000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$540.53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$874.44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$1,414.97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$879.74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$535.23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107B8B-2CB9-498F-8A82-4F825671645F}"/>
              </a:ext>
            </a:extLst>
          </p:cNvPr>
          <p:cNvCxnSpPr>
            <a:cxnSpLocks/>
          </p:cNvCxnSpPr>
          <p:nvPr/>
        </p:nvCxnSpPr>
        <p:spPr>
          <a:xfrm>
            <a:off x="1649328" y="1967948"/>
            <a:ext cx="0" cy="40734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96E6C69-6FAD-4275-A03F-32ED4D68BC52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Solid Waste (SW) Impact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399"/>
            <a:ext cx="8753211" cy="4896087"/>
          </a:xfrm>
        </p:spPr>
        <p:txBody>
          <a:bodyPr rtlCol="0"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Solid Waste Cost Per Unit Increase: $217.67 or 67.42% (FY22 $322.86 vs. FY23 $540.53).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Bulk Waste Cost Per Unit Increase: $212.42 average per parcel lot or 53.51% (FY22 average $396.97 vs. FY23 average $609.39).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/>
              <a:t>The average increase per parcel lot size (overall parcel lot average) is $430 or approximately 60%.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000" dirty="0"/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/>
              <a:t>Annual cost of an additional 96 gallons cart will be a </a:t>
            </a:r>
            <a:r>
              <a:rPr lang="en-US" sz="2000" b="1" dirty="0"/>
              <a:t>flat fee </a:t>
            </a:r>
            <a:r>
              <a:rPr lang="en-US" sz="2000" dirty="0"/>
              <a:t>of $300.12.  This represents the </a:t>
            </a:r>
            <a:r>
              <a:rPr lang="en-US" sz="2000" b="1" u="sng" dirty="0"/>
              <a:t>actual cost</a:t>
            </a:r>
            <a:r>
              <a:rPr lang="en-US" sz="2000" b="1" dirty="0"/>
              <a:t> </a:t>
            </a:r>
            <a:r>
              <a:rPr lang="en-US" sz="2000" dirty="0"/>
              <a:t>to the Town of collection and disposal for the additional solid waste generated.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1800" dirty="0"/>
              <a:t>This amount will be billed at the time of request and annually thereafter (Due on/before 09/30).</a:t>
            </a:r>
            <a:endParaRPr lang="en-US" sz="1800" dirty="0"/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en-US" sz="2000" dirty="0"/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>
              <a:buClr>
                <a:srgbClr val="5FCBEF"/>
              </a:buClr>
              <a:defRPr/>
            </a:pPr>
            <a:endParaRPr lang="en-US" sz="1950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A54DFB7-0BCD-4CA3-879E-13551A00175F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63879931-DBC6-474A-9A5F-E9A77B00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33400"/>
            <a:ext cx="7467600" cy="20574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FY 2022-2023 FINAL SOLID WASTE</a:t>
            </a:r>
            <a:b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 ASSESSMENT RATE ADOPTION</a:t>
            </a:r>
            <a:r>
              <a:rPr lang="en-US" altLang="en-US" sz="2800" b="1" dirty="0">
                <a:solidFill>
                  <a:srgbClr val="FF0000"/>
                </a:solidFill>
              </a:rPr>
              <a:t>  </a:t>
            </a:r>
            <a:br>
              <a:rPr lang="en-US" altLang="en-US" sz="2800" b="1" dirty="0">
                <a:solidFill>
                  <a:srgbClr val="FF0000"/>
                </a:solidFill>
              </a:rPr>
            </a:br>
            <a:br>
              <a:rPr lang="en-US" altLang="en-US" sz="2800" b="1" dirty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Comments and Questions 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Direction and Voting from Town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26B88-EF2E-43F6-812C-0E77619D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5994400"/>
            <a:ext cx="683339" cy="365125"/>
          </a:xfrm>
        </p:spPr>
        <p:txBody>
          <a:bodyPr/>
          <a:lstStyle/>
          <a:p>
            <a:pPr>
              <a:defRPr/>
            </a:pPr>
            <a:fld id="{F8D697D1-0F4B-49E4-8429-9AB1EB2344C8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8131" name="Picture 2" descr="swrlogo">
            <a:extLst>
              <a:ext uri="{FF2B5EF4-FFF2-40B4-BE49-F238E27FC236}">
                <a16:creationId xmlns:a16="http://schemas.microsoft.com/office/drawing/2014/main" id="{05516222-2899-425B-892C-CC8D3B6B2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25908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>
            <a:extLst>
              <a:ext uri="{FF2B5EF4-FFF2-40B4-BE49-F238E27FC236}">
                <a16:creationId xmlns:a16="http://schemas.microsoft.com/office/drawing/2014/main" id="{AF26A931-F156-41B2-99FF-5C70D70EFA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60613" y="2895600"/>
            <a:ext cx="77724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Town of Southwest Ranches, FL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F48C136-A545-4F4E-91EA-2ED4A4C41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288" y="4267200"/>
            <a:ext cx="6400800" cy="25146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Fiscal Year 2022/2023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800" u="sng" dirty="0">
                <a:solidFill>
                  <a:schemeClr val="tx1"/>
                </a:solidFill>
                <a:latin typeface="Calibri" panose="020F0502020204030204" pitchFamily="34" charset="0"/>
              </a:rPr>
              <a:t>Fire Assessment Rates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September 12, 2022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135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EF0545-535D-4945-95BF-1E21320F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59436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1268" name="Picture 5" descr="swrlogo">
            <a:extLst>
              <a:ext uri="{FF2B5EF4-FFF2-40B4-BE49-F238E27FC236}">
                <a16:creationId xmlns:a16="http://schemas.microsoft.com/office/drawing/2014/main" id="{BCB56029-7A16-49C2-84EC-C8A68DE9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2167926" y="617029"/>
            <a:ext cx="6197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Final Fire Assessment Rates for FY 22/23 (with changes from FY 21/22)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98905"/>
              </p:ext>
            </p:extLst>
          </p:nvPr>
        </p:nvGraphicFramePr>
        <p:xfrm>
          <a:off x="609600" y="1676400"/>
          <a:ext cx="9109275" cy="3462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36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571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Based On Consultant Study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469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Property Category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Proposed Rates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FY 22/23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Final Rates             FY 22/23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Adopted Rates</a:t>
                      </a:r>
                    </a:p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FY 21/22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Difference:   Increase </a:t>
                      </a:r>
                      <a:r>
                        <a:rPr lang="en-US" sz="1400" u="none" strike="noStrike" kern="1200" baseline="0">
                          <a:ln w="1270" cmpd="sng">
                            <a:noFill/>
                          </a:ln>
                          <a:solidFill>
                            <a:schemeClr val="accent5"/>
                          </a:solidFill>
                          <a:effectLst>
                            <a:glow rad="63500">
                              <a:schemeClr val="accent2">
                                <a:lumMod val="20000"/>
                                <a:lumOff val="80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(Decrease)</a:t>
                      </a:r>
                    </a:p>
                    <a:p>
                      <a:pPr algn="ctr" fontAlgn="ctr"/>
                      <a:endParaRPr lang="en-US" sz="1400" b="1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61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Combined Non- Residential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$0.8633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$0.7418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$ 0.8314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$0.0896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Acreage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$146.68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$126.04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$75.96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$50.08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Residential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$889.66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$764.44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$690.00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$74.44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96E6C69-6FAD-4275-A03F-32ED4D68BC52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92411"/>
      </p:ext>
    </p:extLst>
  </p:cSld>
  <p:clrMapOvr>
    <a:masterClrMapping/>
  </p:clrMapOvr>
</p:sld>
</file>

<file path=ppt/theme/theme1.xml><?xml version="1.0" encoding="utf-8"?>
<a:theme xmlns:a="http://schemas.openxmlformats.org/drawingml/2006/main" name="Yellow 2023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llow 2023" id="{69F9779D-33A4-4353-B354-73D910A174E7}" vid="{5A2D6C9F-34D2-4DE5-83D4-CBF443CBAE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995FA22BC254E99838C5F13604C1B" ma:contentTypeVersion="19" ma:contentTypeDescription="Create a new document." ma:contentTypeScope="" ma:versionID="8d536ddab154e835ceebd63c21883441">
  <xsd:schema xmlns:xsd="http://www.w3.org/2001/XMLSchema" xmlns:xs="http://www.w3.org/2001/XMLSchema" xmlns:p="http://schemas.microsoft.com/office/2006/metadata/properties" xmlns:ns2="a51a6e64-63ff-47e2-abfa-7e7a2957fec4" xmlns:ns3="83c37fab-d08a-4216-8f89-a791e2ba7737" targetNamespace="http://schemas.microsoft.com/office/2006/metadata/properties" ma:root="true" ma:fieldsID="6246c05f9fdd78a1fa31f5f26a7c81ee" ns2:_="" ns3:_="">
    <xsd:import namespace="a51a6e64-63ff-47e2-abfa-7e7a2957fec4"/>
    <xsd:import namespace="83c37fab-d08a-4216-8f89-a791e2ba77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DateandTim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a6e64-63ff-47e2-abfa-7e7a2957fe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3" nillable="true" ma:displayName="Taxonomy Catch All Column" ma:hidden="true" ma:list="{80052610-4cf5-4c3e-8864-c18657358070}" ma:internalName="TaxCatchAll" ma:showField="CatchAllData" ma:web="a51a6e64-63ff-47e2-abfa-7e7a2957f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37fab-d08a-4216-8f89-a791e2ba7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andTime" ma:index="20" nillable="true" ma:displayName="Date and Time" ma:format="DateTime" ma:internalName="DateandTim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8cd0f1-957f-48ab-a37e-5be9f7259c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83c37fab-d08a-4216-8f89-a791e2ba7737" xsi:nil="true"/>
    <lcf76f155ced4ddcb4097134ff3c332f xmlns="83c37fab-d08a-4216-8f89-a791e2ba7737">
      <Terms xmlns="http://schemas.microsoft.com/office/infopath/2007/PartnerControls"/>
    </lcf76f155ced4ddcb4097134ff3c332f>
    <TaxCatchAll xmlns="a51a6e64-63ff-47e2-abfa-7e7a2957fec4" xsi:nil="true"/>
  </documentManagement>
</p:properties>
</file>

<file path=customXml/itemProps1.xml><?xml version="1.0" encoding="utf-8"?>
<ds:datastoreItem xmlns:ds="http://schemas.openxmlformats.org/officeDocument/2006/customXml" ds:itemID="{C11FFFF5-1066-42C9-87A0-329CEA69B2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0E26DA-60F6-41AC-A070-B579948B31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a6e64-63ff-47e2-abfa-7e7a2957fec4"/>
    <ds:schemaRef ds:uri="83c37fab-d08a-4216-8f89-a791e2ba77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0D9417-20BF-4275-97A8-3ADA88D92E16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83c37fab-d08a-4216-8f89-a791e2ba7737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51a6e64-63ff-47e2-abfa-7e7a2957fe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9185</TotalTime>
  <Words>1328</Words>
  <Application>Microsoft Office PowerPoint</Application>
  <PresentationFormat>Widescreen</PresentationFormat>
  <Paragraphs>327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</vt:lpstr>
      <vt:lpstr>CG Times</vt:lpstr>
      <vt:lpstr>Copperplate Gothic Bold</vt:lpstr>
      <vt:lpstr>Times New Roman</vt:lpstr>
      <vt:lpstr>Trebuchet MS</vt:lpstr>
      <vt:lpstr>Wingdings</vt:lpstr>
      <vt:lpstr>Wingdings 3</vt:lpstr>
      <vt:lpstr>Yellow 2023</vt:lpstr>
      <vt:lpstr>Town of Southwest Ranches, FL</vt:lpstr>
      <vt:lpstr>Budget Process Calendar Of Events</vt:lpstr>
      <vt:lpstr>Summary     Values are based on a single-family home with an assessed value of $500,000 (Assuming no year-over-year increase in assessed value)</vt:lpstr>
      <vt:lpstr>Town of Southwest Ranches</vt:lpstr>
      <vt:lpstr>PowerPoint Presentation</vt:lpstr>
      <vt:lpstr>Solid Waste (SW) Impact </vt:lpstr>
      <vt:lpstr>FY 2022-2023 FINAL SOLID WASTE  ASSESSMENT RATE ADOPTION    Comments and Questions  Direction and Voting from Town Council</vt:lpstr>
      <vt:lpstr>Town of Southwest Ranches, FL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2022-2023 FINAL FIRE ASSESSMENT  RATE ADOPTION    Comments and Questions  Direction and Voting from Town Council</vt:lpstr>
      <vt:lpstr>Town of Southwest Ranches</vt:lpstr>
      <vt:lpstr>PowerPoint Presentation</vt:lpstr>
      <vt:lpstr>PowerPoint Presentation</vt:lpstr>
      <vt:lpstr>PowerPoint Presentation</vt:lpstr>
      <vt:lpstr>PowerPoint Presentation</vt:lpstr>
      <vt:lpstr>Combined Millage Rate History (Adopted) All Taxing Authorities (Including TSWR)</vt:lpstr>
      <vt:lpstr>FY 2022-2023 TENTATIVE MILLAGE ADOPTION      Comments and Questions  Direction and Voting from Town Council</vt:lpstr>
      <vt:lpstr>Town of Southwest Ranches</vt:lpstr>
      <vt:lpstr>PowerPoint Presentation</vt:lpstr>
      <vt:lpstr>PowerPoint Presentation</vt:lpstr>
      <vt:lpstr>FY 2022-2023 TENTATIVE BUDGET ADOPTION   Comments and Questions  Direction and Voting from Town Council</vt:lpstr>
    </vt:vector>
  </TitlesOfParts>
  <Company>Town of Southwest Ranches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SWR Integrated Finance PP initial Pub Hearing Final</dc:title>
  <dc:creator>MDS</dc:creator>
  <cp:lastModifiedBy>Emil Lopez</cp:lastModifiedBy>
  <cp:revision>600</cp:revision>
  <cp:lastPrinted>2022-09-12T15:47:44Z</cp:lastPrinted>
  <dcterms:created xsi:type="dcterms:W3CDTF">2012-07-18T15:00:47Z</dcterms:created>
  <dcterms:modified xsi:type="dcterms:W3CDTF">2025-04-11T20:53:43Z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0x01010013B995FA22BC254E99838C5F13604C1B</vt:lpwstr>
  </property>
  <property fmtid="{D5CDD505-2E9C-101B-9397-08002B2CF9AE}" pid="4" name="MediaServiceImageTags">
    <vt:lpwstr/>
  </property>
</Properties>
</file>