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1" r:id="rId4"/>
  </p:sldMasterIdLst>
  <p:notesMasterIdLst>
    <p:notesMasterId r:id="rId27"/>
  </p:notesMasterIdLst>
  <p:handoutMasterIdLst>
    <p:handoutMasterId r:id="rId28"/>
  </p:handoutMasterIdLst>
  <p:sldIdLst>
    <p:sldId id="256" r:id="rId5"/>
    <p:sldId id="276" r:id="rId6"/>
    <p:sldId id="277" r:id="rId7"/>
    <p:sldId id="257" r:id="rId8"/>
    <p:sldId id="272" r:id="rId9"/>
    <p:sldId id="281" r:id="rId10"/>
    <p:sldId id="288" r:id="rId11"/>
    <p:sldId id="289" r:id="rId12"/>
    <p:sldId id="284" r:id="rId13"/>
    <p:sldId id="337" r:id="rId14"/>
    <p:sldId id="260" r:id="rId15"/>
    <p:sldId id="333" r:id="rId16"/>
    <p:sldId id="261" r:id="rId17"/>
    <p:sldId id="262" r:id="rId18"/>
    <p:sldId id="336" r:id="rId19"/>
    <p:sldId id="335" r:id="rId20"/>
    <p:sldId id="264" r:id="rId21"/>
    <p:sldId id="266" r:id="rId22"/>
    <p:sldId id="338" r:id="rId23"/>
    <p:sldId id="267" r:id="rId24"/>
    <p:sldId id="268" r:id="rId25"/>
    <p:sldId id="270" r:id="rId26"/>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Berkey-Abbott" initials="CB" lastIdx="1" clrIdx="0">
    <p:extLst>
      <p:ext uri="{19B8F6BF-5375-455C-9EA6-DF929625EA0E}">
        <p15:presenceInfo xmlns:p15="http://schemas.microsoft.com/office/powerpoint/2012/main" userId="786042c4043603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DD"/>
    <a:srgbClr val="FFDAB5"/>
    <a:srgbClr val="FFFFCC"/>
    <a:srgbClr val="FF3300"/>
    <a:srgbClr val="C3D69B"/>
    <a:srgbClr val="00602B"/>
    <a:srgbClr val="0FEF34"/>
    <a:srgbClr val="FFFF50"/>
    <a:srgbClr val="FF5112"/>
    <a:srgbClr val="FE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1" autoAdjust="0"/>
    <p:restoredTop sz="76146" autoAdjust="0"/>
  </p:normalViewPr>
  <p:slideViewPr>
    <p:cSldViewPr snapToGrid="0">
      <p:cViewPr varScale="1">
        <p:scale>
          <a:sx n="52" d="100"/>
          <a:sy n="52" d="100"/>
        </p:scale>
        <p:origin x="1344" y="60"/>
      </p:cViewPr>
      <p:guideLst>
        <p:guide orient="horz" pos="2184"/>
        <p:guide pos="3840"/>
      </p:guideLst>
    </p:cSldViewPr>
  </p:slideViewPr>
  <p:notesTextViewPr>
    <p:cViewPr>
      <p:scale>
        <a:sx n="3" d="2"/>
        <a:sy n="3" d="2"/>
      </p:scale>
      <p:origin x="0" y="0"/>
    </p:cViewPr>
  </p:notesTextViewPr>
  <p:notesViewPr>
    <p:cSldViewPr snapToGrid="0">
      <p:cViewPr varScale="1">
        <p:scale>
          <a:sx n="85" d="100"/>
          <a:sy n="85" d="100"/>
        </p:scale>
        <p:origin x="3846" y="102"/>
      </p:cViewPr>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Lopez" userId="a1f944ac-5f27-44a2-84bb-96748bafd2df" providerId="ADAL" clId="{160FDC86-7FC4-4DD3-AA78-E8CBBA6E1093}"/>
    <pc:docChg chg="modSld">
      <pc:chgData name="Emil Lopez" userId="a1f944ac-5f27-44a2-84bb-96748bafd2df" providerId="ADAL" clId="{160FDC86-7FC4-4DD3-AA78-E8CBBA6E1093}" dt="2022-07-28T17:24:22.020" v="0" actId="6549"/>
      <pc:docMkLst>
        <pc:docMk/>
      </pc:docMkLst>
      <pc:sldChg chg="modNotesTx">
        <pc:chgData name="Emil Lopez" userId="a1f944ac-5f27-44a2-84bb-96748bafd2df" providerId="ADAL" clId="{160FDC86-7FC4-4DD3-AA78-E8CBBA6E1093}" dt="2022-07-28T17:24:22.020" v="0" actId="6549"/>
        <pc:sldMkLst>
          <pc:docMk/>
          <pc:sldMk cId="0" sldId="261"/>
        </pc:sldMkLst>
      </pc:sldChg>
    </pc:docChg>
  </pc:docChgLst>
  <pc:docChgLst>
    <pc:chgData name="Emil Lopez" userId="a1f944ac-5f27-44a2-84bb-96748bafd2df" providerId="ADAL" clId="{2A3C5770-BCF5-4FD7-BAFF-2BC4EB525784}"/>
    <pc:docChg chg="modSld">
      <pc:chgData name="Emil Lopez" userId="a1f944ac-5f27-44a2-84bb-96748bafd2df" providerId="ADAL" clId="{2A3C5770-BCF5-4FD7-BAFF-2BC4EB525784}" dt="2025-04-11T20:48:48.759" v="19" actId="6549"/>
      <pc:docMkLst>
        <pc:docMk/>
      </pc:docMkLst>
      <pc:sldChg chg="modNotesTx">
        <pc:chgData name="Emil Lopez" userId="a1f944ac-5f27-44a2-84bb-96748bafd2df" providerId="ADAL" clId="{2A3C5770-BCF5-4FD7-BAFF-2BC4EB525784}" dt="2025-04-11T20:47:37.730" v="0" actId="6549"/>
        <pc:sldMkLst>
          <pc:docMk/>
          <pc:sldMk cId="0" sldId="256"/>
        </pc:sldMkLst>
      </pc:sldChg>
      <pc:sldChg chg="modNotesTx">
        <pc:chgData name="Emil Lopez" userId="a1f944ac-5f27-44a2-84bb-96748bafd2df" providerId="ADAL" clId="{2A3C5770-BCF5-4FD7-BAFF-2BC4EB525784}" dt="2025-04-11T20:47:50.427" v="3" actId="6549"/>
        <pc:sldMkLst>
          <pc:docMk/>
          <pc:sldMk cId="0" sldId="257"/>
        </pc:sldMkLst>
      </pc:sldChg>
      <pc:sldChg chg="modNotesTx">
        <pc:chgData name="Emil Lopez" userId="a1f944ac-5f27-44a2-84bb-96748bafd2df" providerId="ADAL" clId="{2A3C5770-BCF5-4FD7-BAFF-2BC4EB525784}" dt="2025-04-11T20:48:15.193" v="10" actId="6549"/>
        <pc:sldMkLst>
          <pc:docMk/>
          <pc:sldMk cId="0" sldId="260"/>
        </pc:sldMkLst>
      </pc:sldChg>
      <pc:sldChg chg="modNotesTx">
        <pc:chgData name="Emil Lopez" userId="a1f944ac-5f27-44a2-84bb-96748bafd2df" providerId="ADAL" clId="{2A3C5770-BCF5-4FD7-BAFF-2BC4EB525784}" dt="2025-04-11T20:48:24.134" v="12" actId="6549"/>
        <pc:sldMkLst>
          <pc:docMk/>
          <pc:sldMk cId="0" sldId="261"/>
        </pc:sldMkLst>
      </pc:sldChg>
      <pc:sldChg chg="modNotesTx">
        <pc:chgData name="Emil Lopez" userId="a1f944ac-5f27-44a2-84bb-96748bafd2df" providerId="ADAL" clId="{2A3C5770-BCF5-4FD7-BAFF-2BC4EB525784}" dt="2025-04-11T20:48:27.591" v="13" actId="6549"/>
        <pc:sldMkLst>
          <pc:docMk/>
          <pc:sldMk cId="0" sldId="262"/>
        </pc:sldMkLst>
      </pc:sldChg>
      <pc:sldChg chg="modNotesTx">
        <pc:chgData name="Emil Lopez" userId="a1f944ac-5f27-44a2-84bb-96748bafd2df" providerId="ADAL" clId="{2A3C5770-BCF5-4FD7-BAFF-2BC4EB525784}" dt="2025-04-11T20:48:35.606" v="16" actId="6549"/>
        <pc:sldMkLst>
          <pc:docMk/>
          <pc:sldMk cId="0" sldId="264"/>
        </pc:sldMkLst>
      </pc:sldChg>
      <pc:sldChg chg="modNotesTx">
        <pc:chgData name="Emil Lopez" userId="a1f944ac-5f27-44a2-84bb-96748bafd2df" providerId="ADAL" clId="{2A3C5770-BCF5-4FD7-BAFF-2BC4EB525784}" dt="2025-04-11T20:48:39.278" v="17" actId="6549"/>
        <pc:sldMkLst>
          <pc:docMk/>
          <pc:sldMk cId="0" sldId="266"/>
        </pc:sldMkLst>
      </pc:sldChg>
      <pc:sldChg chg="modNotesTx">
        <pc:chgData name="Emil Lopez" userId="a1f944ac-5f27-44a2-84bb-96748bafd2df" providerId="ADAL" clId="{2A3C5770-BCF5-4FD7-BAFF-2BC4EB525784}" dt="2025-04-11T20:48:45.966" v="18" actId="6549"/>
        <pc:sldMkLst>
          <pc:docMk/>
          <pc:sldMk cId="0" sldId="267"/>
        </pc:sldMkLst>
      </pc:sldChg>
      <pc:sldChg chg="modNotesTx">
        <pc:chgData name="Emil Lopez" userId="a1f944ac-5f27-44a2-84bb-96748bafd2df" providerId="ADAL" clId="{2A3C5770-BCF5-4FD7-BAFF-2BC4EB525784}" dt="2025-04-11T20:48:48.759" v="19" actId="6549"/>
        <pc:sldMkLst>
          <pc:docMk/>
          <pc:sldMk cId="0" sldId="268"/>
        </pc:sldMkLst>
      </pc:sldChg>
      <pc:sldChg chg="modNotesTx">
        <pc:chgData name="Emil Lopez" userId="a1f944ac-5f27-44a2-84bb-96748bafd2df" providerId="ADAL" clId="{2A3C5770-BCF5-4FD7-BAFF-2BC4EB525784}" dt="2025-04-11T20:47:53.737" v="4" actId="6549"/>
        <pc:sldMkLst>
          <pc:docMk/>
          <pc:sldMk cId="0" sldId="272"/>
        </pc:sldMkLst>
      </pc:sldChg>
      <pc:sldChg chg="modNotesTx">
        <pc:chgData name="Emil Lopez" userId="a1f944ac-5f27-44a2-84bb-96748bafd2df" providerId="ADAL" clId="{2A3C5770-BCF5-4FD7-BAFF-2BC4EB525784}" dt="2025-04-11T20:47:42.089" v="1" actId="6549"/>
        <pc:sldMkLst>
          <pc:docMk/>
          <pc:sldMk cId="0" sldId="276"/>
        </pc:sldMkLst>
      </pc:sldChg>
      <pc:sldChg chg="modNotesTx">
        <pc:chgData name="Emil Lopez" userId="a1f944ac-5f27-44a2-84bb-96748bafd2df" providerId="ADAL" clId="{2A3C5770-BCF5-4FD7-BAFF-2BC4EB525784}" dt="2025-04-11T20:47:46.390" v="2" actId="6549"/>
        <pc:sldMkLst>
          <pc:docMk/>
          <pc:sldMk cId="3223982116" sldId="277"/>
        </pc:sldMkLst>
      </pc:sldChg>
      <pc:sldChg chg="modNotesTx">
        <pc:chgData name="Emil Lopez" userId="a1f944ac-5f27-44a2-84bb-96748bafd2df" providerId="ADAL" clId="{2A3C5770-BCF5-4FD7-BAFF-2BC4EB525784}" dt="2025-04-11T20:47:56.943" v="5" actId="6549"/>
        <pc:sldMkLst>
          <pc:docMk/>
          <pc:sldMk cId="3133146201" sldId="281"/>
        </pc:sldMkLst>
      </pc:sldChg>
      <pc:sldChg chg="modNotesTx">
        <pc:chgData name="Emil Lopez" userId="a1f944ac-5f27-44a2-84bb-96748bafd2df" providerId="ADAL" clId="{2A3C5770-BCF5-4FD7-BAFF-2BC4EB525784}" dt="2025-04-11T20:48:10.031" v="8" actId="6549"/>
        <pc:sldMkLst>
          <pc:docMk/>
          <pc:sldMk cId="2669339527" sldId="284"/>
        </pc:sldMkLst>
      </pc:sldChg>
      <pc:sldChg chg="modNotesTx">
        <pc:chgData name="Emil Lopez" userId="a1f944ac-5f27-44a2-84bb-96748bafd2df" providerId="ADAL" clId="{2A3C5770-BCF5-4FD7-BAFF-2BC4EB525784}" dt="2025-04-11T20:48:00.142" v="6" actId="6549"/>
        <pc:sldMkLst>
          <pc:docMk/>
          <pc:sldMk cId="2185548285" sldId="288"/>
        </pc:sldMkLst>
      </pc:sldChg>
      <pc:sldChg chg="modNotesTx">
        <pc:chgData name="Emil Lopez" userId="a1f944ac-5f27-44a2-84bb-96748bafd2df" providerId="ADAL" clId="{2A3C5770-BCF5-4FD7-BAFF-2BC4EB525784}" dt="2025-04-11T20:48:06.418" v="7" actId="6549"/>
        <pc:sldMkLst>
          <pc:docMk/>
          <pc:sldMk cId="2887903540" sldId="289"/>
        </pc:sldMkLst>
      </pc:sldChg>
      <pc:sldChg chg="modNotesTx">
        <pc:chgData name="Emil Lopez" userId="a1f944ac-5f27-44a2-84bb-96748bafd2df" providerId="ADAL" clId="{2A3C5770-BCF5-4FD7-BAFF-2BC4EB525784}" dt="2025-04-11T20:48:18.159" v="11" actId="6549"/>
        <pc:sldMkLst>
          <pc:docMk/>
          <pc:sldMk cId="0" sldId="333"/>
        </pc:sldMkLst>
      </pc:sldChg>
      <pc:sldChg chg="modNotesTx">
        <pc:chgData name="Emil Lopez" userId="a1f944ac-5f27-44a2-84bb-96748bafd2df" providerId="ADAL" clId="{2A3C5770-BCF5-4FD7-BAFF-2BC4EB525784}" dt="2025-04-11T20:48:32.712" v="15" actId="6549"/>
        <pc:sldMkLst>
          <pc:docMk/>
          <pc:sldMk cId="2909145325" sldId="335"/>
        </pc:sldMkLst>
      </pc:sldChg>
      <pc:sldChg chg="modNotesTx">
        <pc:chgData name="Emil Lopez" userId="a1f944ac-5f27-44a2-84bb-96748bafd2df" providerId="ADAL" clId="{2A3C5770-BCF5-4FD7-BAFF-2BC4EB525784}" dt="2025-04-11T20:48:30.277" v="14" actId="6549"/>
        <pc:sldMkLst>
          <pc:docMk/>
          <pc:sldMk cId="813793751" sldId="336"/>
        </pc:sldMkLst>
      </pc:sldChg>
      <pc:sldChg chg="modNotesTx">
        <pc:chgData name="Emil Lopez" userId="a1f944ac-5f27-44a2-84bb-96748bafd2df" providerId="ADAL" clId="{2A3C5770-BCF5-4FD7-BAFF-2BC4EB525784}" dt="2025-04-11T20:48:12.825" v="9" actId="6549"/>
        <pc:sldMkLst>
          <pc:docMk/>
          <pc:sldMk cId="485101915" sldId="337"/>
        </pc:sldMkLst>
      </pc:sldChg>
    </pc:docChg>
  </pc:docChgLst>
  <pc:docChgLst>
    <pc:chgData name="Emil Lopez" userId="a1f944ac-5f27-44a2-84bb-96748bafd2df" providerId="ADAL" clId="{C31698CB-87B9-41D7-BE59-24BE6E6AA2DF}"/>
    <pc:docChg chg="custSel modSld">
      <pc:chgData name="Emil Lopez" userId="a1f944ac-5f27-44a2-84bb-96748bafd2df" providerId="ADAL" clId="{C31698CB-87B9-41D7-BE59-24BE6E6AA2DF}" dt="2022-07-28T21:45:26.420" v="1165" actId="6549"/>
      <pc:docMkLst>
        <pc:docMk/>
      </pc:docMkLst>
      <pc:sldChg chg="modSp mod modNotesTx">
        <pc:chgData name="Emil Lopez" userId="a1f944ac-5f27-44a2-84bb-96748bafd2df" providerId="ADAL" clId="{C31698CB-87B9-41D7-BE59-24BE6E6AA2DF}" dt="2022-07-28T21:44:32.584" v="1164" actId="20577"/>
        <pc:sldMkLst>
          <pc:docMk/>
          <pc:sldMk cId="0" sldId="256"/>
        </pc:sldMkLst>
      </pc:sldChg>
      <pc:sldChg chg="modNotesTx">
        <pc:chgData name="Emil Lopez" userId="a1f944ac-5f27-44a2-84bb-96748bafd2df" providerId="ADAL" clId="{C31698CB-87B9-41D7-BE59-24BE6E6AA2DF}" dt="2022-07-28T20:09:44.741" v="317" actId="20577"/>
        <pc:sldMkLst>
          <pc:docMk/>
          <pc:sldMk cId="0" sldId="257"/>
        </pc:sldMkLst>
      </pc:sldChg>
      <pc:sldChg chg="modNotesTx">
        <pc:chgData name="Emil Lopez" userId="a1f944ac-5f27-44a2-84bb-96748bafd2df" providerId="ADAL" clId="{C31698CB-87B9-41D7-BE59-24BE6E6AA2DF}" dt="2022-07-28T21:45:26.420" v="1165" actId="6549"/>
        <pc:sldMkLst>
          <pc:docMk/>
          <pc:sldMk cId="0" sldId="260"/>
        </pc:sldMkLst>
      </pc:sldChg>
      <pc:sldChg chg="modNotesTx">
        <pc:chgData name="Emil Lopez" userId="a1f944ac-5f27-44a2-84bb-96748bafd2df" providerId="ADAL" clId="{C31698CB-87B9-41D7-BE59-24BE6E6AA2DF}" dt="2022-07-28T20:32:49.261" v="603" actId="20577"/>
        <pc:sldMkLst>
          <pc:docMk/>
          <pc:sldMk cId="0" sldId="261"/>
        </pc:sldMkLst>
      </pc:sldChg>
      <pc:sldChg chg="modNotesTx">
        <pc:chgData name="Emil Lopez" userId="a1f944ac-5f27-44a2-84bb-96748bafd2df" providerId="ADAL" clId="{C31698CB-87B9-41D7-BE59-24BE6E6AA2DF}" dt="2022-07-28T20:11:10.415" v="335" actId="6549"/>
        <pc:sldMkLst>
          <pc:docMk/>
          <pc:sldMk cId="0" sldId="272"/>
        </pc:sldMkLst>
      </pc:sldChg>
      <pc:sldChg chg="modNotesTx">
        <pc:chgData name="Emil Lopez" userId="a1f944ac-5f27-44a2-84bb-96748bafd2df" providerId="ADAL" clId="{C31698CB-87B9-41D7-BE59-24BE6E6AA2DF}" dt="2022-07-28T20:22:38.707" v="516" actId="20577"/>
        <pc:sldMkLst>
          <pc:docMk/>
          <pc:sldMk cId="2669339527" sldId="284"/>
        </pc:sldMkLst>
      </pc:sldChg>
      <pc:sldChg chg="modNotesTx">
        <pc:chgData name="Emil Lopez" userId="a1f944ac-5f27-44a2-84bb-96748bafd2df" providerId="ADAL" clId="{C31698CB-87B9-41D7-BE59-24BE6E6AA2DF}" dt="2022-07-28T20:27:00.266" v="526" actId="20577"/>
        <pc:sldMkLst>
          <pc:docMk/>
          <pc:sldMk cId="0" sldId="333"/>
        </pc:sldMkLst>
      </pc:sldChg>
      <pc:sldChg chg="modNotesTx">
        <pc:chgData name="Emil Lopez" userId="a1f944ac-5f27-44a2-84bb-96748bafd2df" providerId="ADAL" clId="{C31698CB-87B9-41D7-BE59-24BE6E6AA2DF}" dt="2022-07-28T20:48:43.145" v="1162" actId="20577"/>
        <pc:sldMkLst>
          <pc:docMk/>
          <pc:sldMk cId="2909145325" sldId="335"/>
        </pc:sldMkLst>
      </pc:sldChg>
      <pc:sldChg chg="modNotesTx">
        <pc:chgData name="Emil Lopez" userId="a1f944ac-5f27-44a2-84bb-96748bafd2df" providerId="ADAL" clId="{C31698CB-87B9-41D7-BE59-24BE6E6AA2DF}" dt="2022-07-28T20:38:45.147" v="878" actId="20577"/>
        <pc:sldMkLst>
          <pc:docMk/>
          <pc:sldMk cId="813793751" sldId="33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89731724496718"/>
          <c:y val="2.9577855513793657E-2"/>
          <c:w val="0.90998283264143975"/>
          <c:h val="0.8816232639635766"/>
        </c:manualLayout>
      </c:layout>
      <c:lineChart>
        <c:grouping val="standard"/>
        <c:varyColors val="0"/>
        <c:ser>
          <c:idx val="0"/>
          <c:order val="0"/>
          <c:spPr>
            <a:ln w="28542" cap="rnd">
              <a:solidFill>
                <a:schemeClr val="accent1"/>
              </a:solidFill>
              <a:round/>
            </a:ln>
            <a:effectLst/>
          </c:spPr>
          <c:marker>
            <c:symbol val="none"/>
          </c:marker>
          <c:dLbls>
            <c:dLbl>
              <c:idx val="0"/>
              <c:layout>
                <c:manualLayout>
                  <c:x val="-6.0718606574879555E-2"/>
                  <c:y val="9.2042461427618405E-2"/>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CEE9381C-E1A0-40D2-9FED-DA35B590F8F3}" type="VALUE">
                      <a:rPr lang="en-US" smtClean="0"/>
                      <a:pPr>
                        <a:defRPr sz="1598" b="1" i="0" u="none" strike="noStrike" kern="1200" baseline="0">
                          <a:solidFill>
                            <a:schemeClr val="tx1">
                              <a:lumMod val="75000"/>
                              <a:lumOff val="25000"/>
                            </a:schemeClr>
                          </a:solidFill>
                          <a:latin typeface="+mn-lt"/>
                          <a:ea typeface="+mn-ea"/>
                          <a:cs typeface="+mn-cs"/>
                        </a:defRPr>
                      </a:pPr>
                      <a:t>[VALUE]</a:t>
                    </a:fld>
                    <a:r>
                      <a:rPr lang="en-US" u="sng" dirty="0"/>
                      <a:t>0.3612</a:t>
                    </a:r>
                    <a:r>
                      <a:rPr lang="en-US" dirty="0"/>
                      <a:t>4.4629</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22670900734899727"/>
                    </c:manualLayout>
                  </c15:layout>
                  <c15:dlblFieldTable/>
                  <c15:showDataLabelsRange val="0"/>
                </c:ext>
                <c:ext xmlns:c16="http://schemas.microsoft.com/office/drawing/2014/chart" uri="{C3380CC4-5D6E-409C-BE32-E72D297353CC}">
                  <c16:uniqueId val="{00000000-24FF-47FC-969F-BA1E72C8FC6C}"/>
                </c:ext>
              </c:extLst>
            </c:dLbl>
            <c:dLbl>
              <c:idx val="1"/>
              <c:layout>
                <c:manualLayout>
                  <c:x val="-5.2368254843647592E-2"/>
                  <c:y val="0.17059039039571233"/>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7CA801CB-5BB1-43DF-9D26-C3F57A0D6667}"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r>
                      <a:rPr lang="en-US" u="sng" dirty="0"/>
                      <a:t>0.3342</a:t>
                    </a:r>
                  </a:p>
                  <a:p>
                    <a:pPr>
                      <a:defRPr sz="1598" b="1" i="0" u="none" strike="noStrike" kern="1200" baseline="0">
                        <a:solidFill>
                          <a:schemeClr val="tx1">
                            <a:lumMod val="75000"/>
                            <a:lumOff val="25000"/>
                          </a:schemeClr>
                        </a:solidFill>
                        <a:latin typeface="+mn-lt"/>
                        <a:ea typeface="+mn-ea"/>
                        <a:cs typeface="+mn-cs"/>
                      </a:defRPr>
                    </a:pPr>
                    <a:r>
                      <a:rPr lang="en-US" dirty="0"/>
                      <a:t>4.8311</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20136247585717928"/>
                    </c:manualLayout>
                  </c15:layout>
                  <c15:dlblFieldTable/>
                  <c15:showDataLabelsRange val="0"/>
                </c:ext>
                <c:ext xmlns:c16="http://schemas.microsoft.com/office/drawing/2014/chart" uri="{C3380CC4-5D6E-409C-BE32-E72D297353CC}">
                  <c16:uniqueId val="{00000001-24FF-47FC-969F-BA1E72C8FC6C}"/>
                </c:ext>
              </c:extLst>
            </c:dLbl>
            <c:dLbl>
              <c:idx val="2"/>
              <c:layout>
                <c:manualLayout>
                  <c:x val="-5.7803002753067503E-2"/>
                  <c:y val="0.12157403956354071"/>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CEA5CEB6-017C-4A02-88FA-3204460231D6}"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r>
                      <a:rPr lang="en-US" u="sng" dirty="0"/>
                      <a:t>0.4439</a:t>
                    </a:r>
                  </a:p>
                  <a:p>
                    <a:pPr>
                      <a:defRPr sz="1598" b="1" i="0" u="none" strike="noStrike" kern="1200" baseline="0">
                        <a:solidFill>
                          <a:schemeClr val="tx1">
                            <a:lumMod val="75000"/>
                            <a:lumOff val="25000"/>
                          </a:schemeClr>
                        </a:solidFill>
                        <a:latin typeface="+mn-lt"/>
                        <a:ea typeface="+mn-ea"/>
                        <a:cs typeface="+mn-cs"/>
                      </a:defRPr>
                    </a:pPr>
                    <a:r>
                      <a:rPr lang="en-US" dirty="0"/>
                      <a:t>4.6564</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20136247585717928"/>
                    </c:manualLayout>
                  </c15:layout>
                  <c15:dlblFieldTable/>
                  <c15:showDataLabelsRange val="0"/>
                </c:ext>
                <c:ext xmlns:c16="http://schemas.microsoft.com/office/drawing/2014/chart" uri="{C3380CC4-5D6E-409C-BE32-E72D297353CC}">
                  <c16:uniqueId val="{00000002-24FF-47FC-969F-BA1E72C8FC6C}"/>
                </c:ext>
              </c:extLst>
            </c:dLbl>
            <c:dLbl>
              <c:idx val="3"/>
              <c:layout>
                <c:manualLayout>
                  <c:x val="-5.5364545374967912E-2"/>
                  <c:y val="0.14656406501920524"/>
                </c:manualLayout>
              </c:layout>
              <c:tx>
                <c:rich>
                  <a:bodyPr rot="0" spcFirstLastPara="1" vertOverflow="ellipsis" vert="horz" wrap="square" lIns="38100" tIns="19050" rIns="38100" bIns="19050" anchor="ctr" anchorCtr="1">
                    <a:noAutofit/>
                  </a:bodyPr>
                  <a:lstStyle/>
                  <a:p>
                    <a:pPr>
                      <a:defRPr sz="1598" b="1" i="0" u="none" strike="noStrike" kern="1200" baseline="0">
                        <a:solidFill>
                          <a:schemeClr val="tx1">
                            <a:lumMod val="75000"/>
                            <a:lumOff val="25000"/>
                          </a:schemeClr>
                        </a:solidFill>
                        <a:latin typeface="+mn-lt"/>
                        <a:ea typeface="+mn-ea"/>
                        <a:cs typeface="+mn-cs"/>
                      </a:defRPr>
                    </a:pPr>
                    <a:fld id="{7492E321-96FD-428C-AB5B-04C6B3DB824B}" type="VALUE">
                      <a:rPr lang="en-US" smtClean="0"/>
                      <a:pPr>
                        <a:defRPr sz="1598" b="1" i="0" u="none" strike="noStrike" kern="1200" baseline="0">
                          <a:solidFill>
                            <a:schemeClr val="tx1">
                              <a:lumMod val="75000"/>
                              <a:lumOff val="25000"/>
                            </a:schemeClr>
                          </a:solidFill>
                          <a:latin typeface="+mn-lt"/>
                          <a:ea typeface="+mn-ea"/>
                          <a:cs typeface="+mn-cs"/>
                        </a:defRPr>
                      </a:pPr>
                      <a:t>[VALUE]</a:t>
                    </a:fld>
                    <a:endParaRPr lang="en-US" dirty="0"/>
                  </a:p>
                  <a:p>
                    <a:pPr>
                      <a:defRPr sz="1598" b="1" i="0" u="none" strike="noStrike" kern="1200" baseline="0">
                        <a:solidFill>
                          <a:schemeClr val="tx1">
                            <a:lumMod val="75000"/>
                            <a:lumOff val="25000"/>
                          </a:schemeClr>
                        </a:solidFill>
                        <a:latin typeface="+mn-lt"/>
                        <a:ea typeface="+mn-ea"/>
                        <a:cs typeface="+mn-cs"/>
                      </a:defRPr>
                    </a:pPr>
                    <a:r>
                      <a:rPr lang="en-US" dirty="0"/>
                      <a:t>0.0000</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layout>
                    <c:manualLayout>
                      <c:w val="9.2487633281334122E-2"/>
                      <c:h val="0.16334267861945223"/>
                    </c:manualLayout>
                  </c15:layout>
                  <c15:dlblFieldTable/>
                  <c15:showDataLabelsRange val="0"/>
                </c:ext>
                <c:ext xmlns:c16="http://schemas.microsoft.com/office/drawing/2014/chart" uri="{C3380CC4-5D6E-409C-BE32-E72D297353CC}">
                  <c16:uniqueId val="{00000003-24FF-47FC-969F-BA1E72C8FC6C}"/>
                </c:ext>
              </c:extLst>
            </c:dLbl>
            <c:dLbl>
              <c:idx val="4"/>
              <c:layout>
                <c:manualLayout>
                  <c:x val="-7.0010238917159504E-2"/>
                  <c:y val="0.1015475318508683"/>
                </c:manualLayout>
              </c:layout>
              <c:tx>
                <c:rich>
                  <a:bodyPr/>
                  <a:lstStyle/>
                  <a:p>
                    <a:fld id="{CDAC3D93-C1DA-4738-9978-B472B318369F}" type="VALUE">
                      <a:rPr lang="en-US" smtClean="0"/>
                      <a:pPr/>
                      <a:t>[VALUE]</a:t>
                    </a:fld>
                    <a:endParaRPr lang="en-US" dirty="0"/>
                  </a:p>
                  <a:p>
                    <a:r>
                      <a:rPr lang="en-US" dirty="0"/>
                      <a:t>0.0000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FF-47FC-969F-BA1E72C8FC6C}"/>
                </c:ext>
              </c:extLst>
            </c:dLbl>
            <c:dLbl>
              <c:idx val="5"/>
              <c:layout>
                <c:manualLayout>
                  <c:x val="-3.0965099154328542E-2"/>
                  <c:y val="0.10256419508054898"/>
                </c:manualLayout>
              </c:layout>
              <c:tx>
                <c:rich>
                  <a:bodyPr rot="0" spcFirstLastPara="1" vertOverflow="ellipsis" vert="horz" wrap="square" lIns="38100" tIns="19050" rIns="38100" bIns="19050" anchor="ctr" anchorCtr="1">
                    <a:spAutoFit/>
                  </a:bodyPr>
                  <a:lstStyle/>
                  <a:p>
                    <a:pPr>
                      <a:defRPr sz="1598" b="1" i="0" u="none" strike="noStrike" kern="1200" baseline="0">
                        <a:solidFill>
                          <a:schemeClr val="tx1"/>
                        </a:solidFill>
                        <a:latin typeface="+mn-lt"/>
                        <a:ea typeface="+mn-ea"/>
                        <a:cs typeface="+mn-cs"/>
                      </a:defRPr>
                    </a:pPr>
                    <a:fld id="{58B593D4-58FB-48CD-8282-D44EE5FE2CF8}" type="VALUE">
                      <a:rPr lang="en-US" smtClean="0">
                        <a:solidFill>
                          <a:schemeClr val="tx1"/>
                        </a:solidFill>
                      </a:rPr>
                      <a:pPr>
                        <a:defRPr sz="1598" b="1" i="0" u="none" strike="noStrike" kern="1200" baseline="0">
                          <a:solidFill>
                            <a:schemeClr val="tx1"/>
                          </a:solidFill>
                          <a:latin typeface="+mn-lt"/>
                          <a:ea typeface="+mn-ea"/>
                          <a:cs typeface="+mn-cs"/>
                        </a:defRPr>
                      </a:pPr>
                      <a:t>[VALUE]</a:t>
                    </a:fld>
                    <a:endParaRPr lang="en-US" dirty="0">
                      <a:solidFill>
                        <a:schemeClr val="tx1"/>
                      </a:solidFill>
                    </a:endParaRPr>
                  </a:p>
                  <a:p>
                    <a:pPr>
                      <a:defRPr sz="1598" b="1" i="0" u="none" strike="noStrike" kern="1200" baseline="0">
                        <a:solidFill>
                          <a:schemeClr val="tx1"/>
                        </a:solidFill>
                        <a:latin typeface="+mn-lt"/>
                        <a:ea typeface="+mn-ea"/>
                        <a:cs typeface="+mn-cs"/>
                      </a:defRPr>
                    </a:pPr>
                    <a:r>
                      <a:rPr lang="en-US" dirty="0">
                        <a:solidFill>
                          <a:schemeClr val="tx1"/>
                        </a:solidFill>
                      </a:rPr>
                      <a:t>0.0000</a:t>
                    </a:r>
                  </a:p>
                </c:rich>
              </c:tx>
              <c:spPr>
                <a:noFill/>
                <a:ln w="25371">
                  <a:noFill/>
                </a:ln>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4FF-47FC-969F-BA1E72C8FC6C}"/>
                </c:ext>
              </c:extLst>
            </c:dLbl>
            <c:spPr>
              <a:noFill/>
              <a:ln w="25371">
                <a:noFill/>
              </a:ln>
            </c:spPr>
            <c:txPr>
              <a:bodyPr rot="0" spcFirstLastPara="1" vertOverflow="ellipsis" vert="horz" wrap="square" lIns="38100" tIns="19050" rIns="38100" bIns="19050" anchor="ctr" anchorCtr="1">
                <a:spAutoFit/>
              </a:bodyPr>
              <a:lstStyle/>
              <a:p>
                <a:pPr>
                  <a:defRPr sz="1598"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'Non Departmental 3900'!$A$117:$A$122</c:f>
              <c:strCache>
                <c:ptCount val="6"/>
                <c:pt idx="0">
                  <c:v>FY 2018 Actual </c:v>
                </c:pt>
                <c:pt idx="1">
                  <c:v>FY 2019 Actual </c:v>
                </c:pt>
                <c:pt idx="2">
                  <c:v>FY 2020 Actual </c:v>
                </c:pt>
                <c:pt idx="3">
                  <c:v>FY 2021 Actual </c:v>
                </c:pt>
                <c:pt idx="4">
                  <c:v>FY 2022 Actual</c:v>
                </c:pt>
                <c:pt idx="5">
                  <c:v>FY 2023 Proposed</c:v>
                </c:pt>
              </c:strCache>
            </c:strRef>
          </c:cat>
          <c:val>
            <c:numRef>
              <c:f>'Non Departmental 3900'!$B$117:$B$122</c:f>
              <c:numCache>
                <c:formatCode>0.0000</c:formatCode>
                <c:ptCount val="6"/>
                <c:pt idx="0">
                  <c:v>4.1017000000000001</c:v>
                </c:pt>
                <c:pt idx="1">
                  <c:v>4.4969000000000001</c:v>
                </c:pt>
                <c:pt idx="2">
                  <c:v>4.2125000000000004</c:v>
                </c:pt>
                <c:pt idx="3">
                  <c:v>4.25</c:v>
                </c:pt>
                <c:pt idx="4">
                  <c:v>4.25</c:v>
                </c:pt>
                <c:pt idx="5">
                  <c:v>4.1500000000000004</c:v>
                </c:pt>
              </c:numCache>
            </c:numRef>
          </c:val>
          <c:smooth val="0"/>
          <c:extLst>
            <c:ext xmlns:c16="http://schemas.microsoft.com/office/drawing/2014/chart" uri="{C3380CC4-5D6E-409C-BE32-E72D297353CC}">
              <c16:uniqueId val="{00000006-24FF-47FC-969F-BA1E72C8FC6C}"/>
            </c:ext>
          </c:extLst>
        </c:ser>
        <c:dLbls>
          <c:showLegendKey val="0"/>
          <c:showVal val="0"/>
          <c:showCatName val="0"/>
          <c:showSerName val="0"/>
          <c:showPercent val="0"/>
          <c:showBubbleSize val="0"/>
        </c:dLbls>
        <c:smooth val="0"/>
        <c:axId val="282833944"/>
        <c:axId val="282834336"/>
      </c:lineChart>
      <c:catAx>
        <c:axId val="282833944"/>
        <c:scaling>
          <c:orientation val="minMax"/>
        </c:scaling>
        <c:delete val="0"/>
        <c:axPos val="b"/>
        <c:numFmt formatCode="General" sourceLinked="1"/>
        <c:majorTickMark val="out"/>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598" b="1" i="0" u="none" strike="noStrike" kern="1200" baseline="0">
                <a:solidFill>
                  <a:schemeClr val="tx1">
                    <a:lumMod val="65000"/>
                    <a:lumOff val="35000"/>
                  </a:schemeClr>
                </a:solidFill>
                <a:latin typeface="+mn-lt"/>
                <a:ea typeface="+mn-ea"/>
                <a:cs typeface="+mn-cs"/>
              </a:defRPr>
            </a:pPr>
            <a:endParaRPr lang="en-US"/>
          </a:p>
        </c:txPr>
        <c:crossAx val="282834336"/>
        <c:crosses val="autoZero"/>
        <c:auto val="1"/>
        <c:lblAlgn val="ctr"/>
        <c:lblOffset val="100"/>
        <c:noMultiLvlLbl val="0"/>
      </c:catAx>
      <c:valAx>
        <c:axId val="282834336"/>
        <c:scaling>
          <c:orientation val="minMax"/>
          <c:max val="5"/>
          <c:min val="2"/>
        </c:scaling>
        <c:delete val="0"/>
        <c:axPos val="l"/>
        <c:majorGridlines>
          <c:spPr>
            <a:ln w="9514" cap="flat" cmpd="sng" algn="ctr">
              <a:solidFill>
                <a:schemeClr val="tx1">
                  <a:lumMod val="15000"/>
                  <a:lumOff val="85000"/>
                </a:schemeClr>
              </a:solidFill>
              <a:round/>
            </a:ln>
            <a:effectLst/>
          </c:spPr>
        </c:majorGridlines>
        <c:numFmt formatCode="0.0000" sourceLinked="1"/>
        <c:majorTickMark val="out"/>
        <c:minorTickMark val="none"/>
        <c:tickLblPos val="nextTo"/>
        <c:spPr>
          <a:ln w="9514">
            <a:noFill/>
          </a:ln>
        </c:spPr>
        <c:txPr>
          <a:bodyPr rot="-60000000" spcFirstLastPara="1" vertOverflow="ellipsis" vert="horz" wrap="square" anchor="ctr" anchorCtr="1"/>
          <a:lstStyle/>
          <a:p>
            <a:pPr>
              <a:defRPr sz="1598" b="1" i="0" u="none" strike="noStrike" kern="1200" baseline="0">
                <a:solidFill>
                  <a:schemeClr val="tx1">
                    <a:lumMod val="65000"/>
                    <a:lumOff val="35000"/>
                  </a:schemeClr>
                </a:solidFill>
                <a:latin typeface="+mn-lt"/>
                <a:ea typeface="+mn-ea"/>
                <a:cs typeface="+mn-cs"/>
              </a:defRPr>
            </a:pPr>
            <a:endParaRPr lang="en-US"/>
          </a:p>
        </c:txPr>
        <c:crossAx val="282833944"/>
        <c:crosses val="autoZero"/>
        <c:crossBetween val="between"/>
      </c:valAx>
      <c:spPr>
        <a:noFill/>
        <a:ln w="25371">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506465363809"/>
          <c:y val="3.6683086277026024E-2"/>
          <c:w val="0.92325836531447569"/>
          <c:h val="0.80266630733207467"/>
        </c:manualLayout>
      </c:layout>
      <c:lineChart>
        <c:grouping val="standard"/>
        <c:varyColors val="0"/>
        <c:ser>
          <c:idx val="0"/>
          <c:order val="0"/>
          <c:tx>
            <c:strRef>
              <c:f>Sheet1!$A$2</c:f>
              <c:strCache>
                <c:ptCount val="1"/>
                <c:pt idx="0">
                  <c:v>Residential </c:v>
                </c:pt>
              </c:strCache>
            </c:strRef>
          </c:tx>
          <c:spPr>
            <a:ln w="28575" cap="rnd">
              <a:solidFill>
                <a:srgbClr val="00B0F0"/>
              </a:solidFill>
              <a:round/>
            </a:ln>
            <a:effectLst/>
          </c:spPr>
          <c:marker>
            <c:symbol val="none"/>
          </c:marker>
          <c:dLbls>
            <c:dLbl>
              <c:idx val="0"/>
              <c:layout>
                <c:manualLayout>
                  <c:x val="-4.1666666666666692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EE-4FA4-87D5-DE32DBD5488F}"/>
                </c:ext>
              </c:extLst>
            </c:dLbl>
            <c:dLbl>
              <c:idx val="1"/>
              <c:layout>
                <c:manualLayout>
                  <c:x val="-5.118469904533611E-2"/>
                  <c:y val="8.3769784391986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EE-4FA4-87D5-DE32DBD5488F}"/>
                </c:ext>
              </c:extLst>
            </c:dLbl>
            <c:dLbl>
              <c:idx val="2"/>
              <c:layout>
                <c:manualLayout>
                  <c:x val="-5.8333333333333334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EE-4FA4-87D5-DE32DBD5488F}"/>
                </c:ext>
              </c:extLst>
            </c:dLbl>
            <c:dLbl>
              <c:idx val="3"/>
              <c:layout>
                <c:manualLayout>
                  <c:x val="-5.022884042805302E-2"/>
                  <c:y val="9.1424171362236989E-2"/>
                </c:manualLayout>
              </c:layout>
              <c:tx>
                <c:rich>
                  <a:bodyPr rot="0" spcFirstLastPara="1" vertOverflow="ellipsis" vert="horz" wrap="square" lIns="38100" tIns="19050" rIns="38100" bIns="19050" anchor="ctr" anchorCtr="1">
                    <a:noAutofit/>
                  </a:bodyPr>
                  <a:lstStyle/>
                  <a:p>
                    <a:pPr>
                      <a:defRPr sz="1400" b="0" i="0" u="none" strike="noStrike" kern="1200" baseline="0">
                        <a:solidFill>
                          <a:srgbClr val="00B0F0"/>
                        </a:solidFill>
                        <a:latin typeface="+mn-lt"/>
                        <a:ea typeface="+mn-ea"/>
                        <a:cs typeface="+mn-cs"/>
                      </a:defRPr>
                    </a:pPr>
                    <a:fld id="{C2B00367-5670-4DB7-BEFF-16D27BB15F3C}" type="VALUE">
                      <a:rPr lang="en-US">
                        <a:solidFill>
                          <a:schemeClr val="tx1"/>
                        </a:solidFill>
                      </a:rPr>
                      <a:pPr>
                        <a:defRPr sz="1400">
                          <a:solidFill>
                            <a:srgbClr val="00B0F0"/>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5429452489645369E-2"/>
                      <c:h val="6.4292039466131642E-2"/>
                    </c:manualLayout>
                  </c15:layout>
                  <c15:dlblFieldTable/>
                  <c15:showDataLabelsRange val="0"/>
                </c:ext>
                <c:ext xmlns:c16="http://schemas.microsoft.com/office/drawing/2014/chart" uri="{C3380CC4-5D6E-409C-BE32-E72D297353CC}">
                  <c16:uniqueId val="{00000003-BDEE-4FA4-87D5-DE32DBD5488F}"/>
                </c:ext>
              </c:extLst>
            </c:dLbl>
            <c:dLbl>
              <c:idx val="4"/>
              <c:layout>
                <c:manualLayout>
                  <c:x val="-1.388888888888888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EE-4FA4-87D5-DE32DBD548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2020</c:v>
                </c:pt>
                <c:pt idx="1">
                  <c:v>FY 2021</c:v>
                </c:pt>
                <c:pt idx="2">
                  <c:v>FY 2022</c:v>
                </c:pt>
                <c:pt idx="3">
                  <c:v>Proposed FY 2023</c:v>
                </c:pt>
              </c:strCache>
            </c:strRef>
          </c:cat>
          <c:val>
            <c:numRef>
              <c:f>Sheet1!$B$2:$E$2</c:f>
              <c:numCache>
                <c:formatCode>"$"#,##0.00</c:formatCode>
                <c:ptCount val="4"/>
                <c:pt idx="0">
                  <c:v>523.51</c:v>
                </c:pt>
                <c:pt idx="1">
                  <c:v>629.14</c:v>
                </c:pt>
                <c:pt idx="2">
                  <c:v>690</c:v>
                </c:pt>
                <c:pt idx="3">
                  <c:v>889.66</c:v>
                </c:pt>
              </c:numCache>
            </c:numRef>
          </c:val>
          <c:smooth val="0"/>
          <c:extLst>
            <c:ext xmlns:c16="http://schemas.microsoft.com/office/drawing/2014/chart" uri="{C3380CC4-5D6E-409C-BE32-E72D297353CC}">
              <c16:uniqueId val="{00000005-BDEE-4FA4-87D5-DE32DBD5488F}"/>
            </c:ext>
          </c:extLst>
        </c:ser>
        <c:ser>
          <c:idx val="1"/>
          <c:order val="1"/>
          <c:tx>
            <c:strRef>
              <c:f>Sheet1!$A$3</c:f>
              <c:strCache>
                <c:ptCount val="1"/>
                <c:pt idx="0">
                  <c:v>Acreage</c:v>
                </c:pt>
              </c:strCache>
            </c:strRef>
          </c:tx>
          <c:spPr>
            <a:ln w="28575" cap="rnd">
              <a:solidFill>
                <a:schemeClr val="accent4"/>
              </a:solidFill>
              <a:round/>
            </a:ln>
            <a:effectLst/>
          </c:spPr>
          <c:marker>
            <c:symbol val="none"/>
          </c:marker>
          <c:dLbls>
            <c:dLbl>
              <c:idx val="0"/>
              <c:layout>
                <c:manualLayout>
                  <c:x val="-3.9526174020150441E-2"/>
                  <c:y val="-5.7966416728472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EE-4FA4-87D5-DE32DBD5488F}"/>
                </c:ext>
              </c:extLst>
            </c:dLbl>
            <c:dLbl>
              <c:idx val="1"/>
              <c:layout>
                <c:manualLayout>
                  <c:x val="-0.05"/>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EE-4FA4-87D5-DE32DBD5488F}"/>
                </c:ext>
              </c:extLst>
            </c:dLbl>
            <c:dLbl>
              <c:idx val="2"/>
              <c:layout>
                <c:manualLayout>
                  <c:x val="-5.0909680930224396E-2"/>
                  <c:y val="-6.5989018343567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EE-4FA4-87D5-DE32DBD5488F}"/>
                </c:ext>
              </c:extLst>
            </c:dLbl>
            <c:dLbl>
              <c:idx val="3"/>
              <c:layout>
                <c:manualLayout>
                  <c:x val="-6.0088288616883298E-2"/>
                  <c:y val="-7.3830847050877085E-2"/>
                </c:manualLayout>
              </c:layout>
              <c:tx>
                <c:rich>
                  <a:bodyPr rot="0" spcFirstLastPara="1" vertOverflow="ellipsis" vert="horz" wrap="square" lIns="38100" tIns="19050" rIns="38100" bIns="19050" anchor="ctr" anchorCtr="1">
                    <a:spAutoFit/>
                  </a:bodyPr>
                  <a:lstStyle/>
                  <a:p>
                    <a:pPr>
                      <a:defRPr sz="1400" b="0" i="0" u="none" strike="noStrike" kern="1200" baseline="0">
                        <a:solidFill>
                          <a:srgbClr val="00B0F0"/>
                        </a:solidFill>
                        <a:latin typeface="+mn-lt"/>
                        <a:ea typeface="+mn-ea"/>
                        <a:cs typeface="+mn-cs"/>
                      </a:defRPr>
                    </a:pPr>
                    <a:fld id="{0647CB85-0CDC-4249-B099-1A606D8DB177}" type="VALUE">
                      <a:rPr lang="en-US">
                        <a:solidFill>
                          <a:schemeClr val="tx1"/>
                        </a:solidFill>
                      </a:rPr>
                      <a:pPr>
                        <a:defRPr sz="1400">
                          <a:solidFill>
                            <a:srgbClr val="00B0F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DEE-4FA4-87D5-DE32DBD5488F}"/>
                </c:ext>
              </c:extLst>
            </c:dLbl>
            <c:dLbl>
              <c:idx val="4"/>
              <c:layout>
                <c:manualLayout>
                  <c:x val="-4.7170542262832613E-2"/>
                  <c:y val="6.7614141321521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EE-4FA4-87D5-DE32DBD548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2020</c:v>
                </c:pt>
                <c:pt idx="1">
                  <c:v>FY 2021</c:v>
                </c:pt>
                <c:pt idx="2">
                  <c:v>FY 2022</c:v>
                </c:pt>
                <c:pt idx="3">
                  <c:v>Proposed FY 2023</c:v>
                </c:pt>
              </c:strCache>
            </c:strRef>
          </c:cat>
          <c:val>
            <c:numRef>
              <c:f>Sheet1!$B$3:$E$3</c:f>
              <c:numCache>
                <c:formatCode>"$"#,##0.00</c:formatCode>
                <c:ptCount val="4"/>
                <c:pt idx="0">
                  <c:v>95.21</c:v>
                </c:pt>
                <c:pt idx="1">
                  <c:v>84.76</c:v>
                </c:pt>
                <c:pt idx="2">
                  <c:v>75.959999999999994</c:v>
                </c:pt>
                <c:pt idx="3">
                  <c:v>146.68</c:v>
                </c:pt>
              </c:numCache>
            </c:numRef>
          </c:val>
          <c:smooth val="0"/>
          <c:extLst>
            <c:ext xmlns:c16="http://schemas.microsoft.com/office/drawing/2014/chart" uri="{C3380CC4-5D6E-409C-BE32-E72D297353CC}">
              <c16:uniqueId val="{0000000B-BDEE-4FA4-87D5-DE32DBD5488F}"/>
            </c:ext>
          </c:extLst>
        </c:ser>
        <c:dLbls>
          <c:showLegendKey val="0"/>
          <c:showVal val="0"/>
          <c:showCatName val="0"/>
          <c:showSerName val="0"/>
          <c:showPercent val="0"/>
          <c:showBubbleSize val="0"/>
        </c:dLbls>
        <c:smooth val="0"/>
        <c:axId val="468942808"/>
        <c:axId val="468946336"/>
      </c:lineChart>
      <c:catAx>
        <c:axId val="46894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8946336"/>
        <c:crosses val="autoZero"/>
        <c:auto val="1"/>
        <c:lblAlgn val="ctr"/>
        <c:lblOffset val="100"/>
        <c:noMultiLvlLbl val="0"/>
      </c:catAx>
      <c:valAx>
        <c:axId val="468946336"/>
        <c:scaling>
          <c:orientation val="minMax"/>
        </c:scaling>
        <c:delete val="0"/>
        <c:axPos val="l"/>
        <c:majorGridlines>
          <c:spPr>
            <a:ln w="9525" cap="flat" cmpd="sng" algn="ctr">
              <a:solidFill>
                <a:srgbClr val="00602B"/>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8942808"/>
        <c:crosses val="autoZero"/>
        <c:crossBetween val="between"/>
      </c:valAx>
      <c:spPr>
        <a:noFill/>
        <a:ln>
          <a:noFill/>
        </a:ln>
        <a:effectLst/>
      </c:spPr>
    </c:plotArea>
    <c:legend>
      <c:legendPos val="b"/>
      <c:layout>
        <c:manualLayout>
          <c:xMode val="edge"/>
          <c:yMode val="edge"/>
          <c:x val="0.34719985620512606"/>
          <c:y val="0.90576541405301148"/>
          <c:w val="0.34855776819659856"/>
          <c:h val="9.423458594698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Fire Assessment Rate: </a:t>
            </a:r>
          </a:p>
          <a:p>
            <a:pPr>
              <a:defRPr/>
            </a:pPr>
            <a:r>
              <a:rPr lang="en-US" dirty="0"/>
              <a:t>Per Square Foot Building Area by Category </a:t>
            </a:r>
          </a:p>
          <a:p>
            <a:pPr>
              <a:defRPr/>
            </a:pPr>
            <a:r>
              <a:rPr lang="en-US" dirty="0"/>
              <a:t> Three Year History and Proposed FY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Institutional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2020</c:v>
                </c:pt>
                <c:pt idx="1">
                  <c:v>FY 2021</c:v>
                </c:pt>
                <c:pt idx="2">
                  <c:v>FY 2022</c:v>
                </c:pt>
                <c:pt idx="3">
                  <c:v>FY 2023</c:v>
                </c:pt>
              </c:strCache>
            </c:strRef>
          </c:cat>
          <c:val>
            <c:numRef>
              <c:f>Sheet1!$B$2:$B$5</c:f>
              <c:numCache>
                <c:formatCode>"$"#,##0.00</c:formatCode>
                <c:ptCount val="4"/>
                <c:pt idx="0">
                  <c:v>0.25</c:v>
                </c:pt>
                <c:pt idx="1">
                  <c:v>1.21</c:v>
                </c:pt>
                <c:pt idx="2">
                  <c:v>1.04</c:v>
                </c:pt>
                <c:pt idx="3">
                  <c:v>1.04</c:v>
                </c:pt>
              </c:numCache>
            </c:numRef>
          </c:val>
          <c:smooth val="0"/>
          <c:extLst>
            <c:ext xmlns:c16="http://schemas.microsoft.com/office/drawing/2014/chart" uri="{C3380CC4-5D6E-409C-BE32-E72D297353CC}">
              <c16:uniqueId val="{00000000-0B68-49FC-9138-AD78DD33B428}"/>
            </c:ext>
          </c:extLst>
        </c:ser>
        <c:ser>
          <c:idx val="1"/>
          <c:order val="1"/>
          <c:tx>
            <c:strRef>
              <c:f>Sheet1!$C$1</c:f>
              <c:strCache>
                <c:ptCount val="1"/>
                <c:pt idx="0">
                  <c:v>Commercial</c:v>
                </c:pt>
              </c:strCache>
            </c:strRef>
          </c:tx>
          <c:spPr>
            <a:ln w="28575" cap="rnd">
              <a:solidFill>
                <a:schemeClr val="accent2"/>
              </a:solidFill>
              <a:round/>
            </a:ln>
            <a:effectLst/>
          </c:spPr>
          <c:marker>
            <c:symbol val="none"/>
          </c:marker>
          <c:dLbls>
            <c:dLbl>
              <c:idx val="1"/>
              <c:layout>
                <c:manualLayout>
                  <c:x val="-2.6117688506127588E-2"/>
                  <c:y val="6.8085933311642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68-49FC-9138-AD78DD33B4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2020</c:v>
                </c:pt>
                <c:pt idx="1">
                  <c:v>FY 2021</c:v>
                </c:pt>
                <c:pt idx="2">
                  <c:v>FY 2022</c:v>
                </c:pt>
                <c:pt idx="3">
                  <c:v>FY 2023</c:v>
                </c:pt>
              </c:strCache>
            </c:strRef>
          </c:cat>
          <c:val>
            <c:numRef>
              <c:f>Sheet1!$C$2:$C$5</c:f>
              <c:numCache>
                <c:formatCode>"$"#,##0.00</c:formatCode>
                <c:ptCount val="4"/>
                <c:pt idx="0">
                  <c:v>0.9</c:v>
                </c:pt>
                <c:pt idx="1">
                  <c:v>1.1299999999999999</c:v>
                </c:pt>
                <c:pt idx="2">
                  <c:v>0.69</c:v>
                </c:pt>
                <c:pt idx="3">
                  <c:v>0.69</c:v>
                </c:pt>
              </c:numCache>
            </c:numRef>
          </c:val>
          <c:smooth val="0"/>
          <c:extLst>
            <c:ext xmlns:c16="http://schemas.microsoft.com/office/drawing/2014/chart" uri="{C3380CC4-5D6E-409C-BE32-E72D297353CC}">
              <c16:uniqueId val="{00000001-0B68-49FC-9138-AD78DD33B428}"/>
            </c:ext>
          </c:extLst>
        </c:ser>
        <c:ser>
          <c:idx val="2"/>
          <c:order val="2"/>
          <c:tx>
            <c:strRef>
              <c:f>Sheet1!$D$1</c:f>
              <c:strCache>
                <c:ptCount val="1"/>
                <c:pt idx="0">
                  <c:v>industrial / Warehouse</c:v>
                </c:pt>
              </c:strCache>
            </c:strRef>
          </c:tx>
          <c:spPr>
            <a:ln w="28575" cap="rnd">
              <a:solidFill>
                <a:schemeClr val="accent3"/>
              </a:solidFill>
              <a:round/>
            </a:ln>
            <a:effectLst/>
          </c:spPr>
          <c:marker>
            <c:symbol val="none"/>
          </c:marker>
          <c:dLbls>
            <c:dLbl>
              <c:idx val="1"/>
              <c:layout>
                <c:manualLayout>
                  <c:x val="-3.3274176786899048E-2"/>
                  <c:y val="4.2304684897595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68-49FC-9138-AD78DD33B4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2020</c:v>
                </c:pt>
                <c:pt idx="1">
                  <c:v>FY 2021</c:v>
                </c:pt>
                <c:pt idx="2">
                  <c:v>FY 2022</c:v>
                </c:pt>
                <c:pt idx="3">
                  <c:v>FY 2023</c:v>
                </c:pt>
              </c:strCache>
            </c:strRef>
          </c:cat>
          <c:val>
            <c:numRef>
              <c:f>Sheet1!$D$2:$D$5</c:f>
              <c:numCache>
                <c:formatCode>"$"#,##0.00</c:formatCode>
                <c:ptCount val="4"/>
                <c:pt idx="0">
                  <c:v>1.6</c:v>
                </c:pt>
                <c:pt idx="1">
                  <c:v>0.54</c:v>
                </c:pt>
                <c:pt idx="2">
                  <c:v>0.21</c:v>
                </c:pt>
                <c:pt idx="3">
                  <c:v>0.19</c:v>
                </c:pt>
              </c:numCache>
            </c:numRef>
          </c:val>
          <c:smooth val="0"/>
          <c:extLst>
            <c:ext xmlns:c16="http://schemas.microsoft.com/office/drawing/2014/chart" uri="{C3380CC4-5D6E-409C-BE32-E72D297353CC}">
              <c16:uniqueId val="{00000002-0B68-49FC-9138-AD78DD33B428}"/>
            </c:ext>
          </c:extLst>
        </c:ser>
        <c:dLbls>
          <c:dLblPos val="t"/>
          <c:showLegendKey val="0"/>
          <c:showVal val="1"/>
          <c:showCatName val="0"/>
          <c:showSerName val="0"/>
          <c:showPercent val="0"/>
          <c:showBubbleSize val="0"/>
        </c:dLbls>
        <c:smooth val="0"/>
        <c:axId val="1805694287"/>
        <c:axId val="1805696783"/>
      </c:lineChart>
      <c:catAx>
        <c:axId val="1805694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696783"/>
        <c:crosses val="autoZero"/>
        <c:auto val="1"/>
        <c:lblAlgn val="ctr"/>
        <c:lblOffset val="100"/>
        <c:noMultiLvlLbl val="0"/>
      </c:catAx>
      <c:valAx>
        <c:axId val="180569678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694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en-US" dirty="0"/>
              <a:t>DRAFT</a:t>
            </a:r>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05F5824-0A13-4AD0-A4B4-310F96FF61DB}" type="datetimeFigureOut">
              <a:rPr lang="en-US"/>
              <a:pPr>
                <a:defRPr/>
              </a:pPr>
              <a:t>4/11/2025</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E4BBD3-37F6-4EF1-8A23-AD1F9F006B5D}" type="slidenum">
              <a:rPr lang="en-US"/>
              <a:pPr>
                <a:defRPr/>
              </a:pPr>
              <a:t>‹#›</a:t>
            </a:fld>
            <a:endParaRPr lang="en-US" dirty="0"/>
          </a:p>
        </p:txBody>
      </p:sp>
    </p:spTree>
    <p:extLst>
      <p:ext uri="{BB962C8B-B14F-4D97-AF65-F5344CB8AC3E}">
        <p14:creationId xmlns:p14="http://schemas.microsoft.com/office/powerpoint/2010/main" val="3235710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en-US" dirty="0"/>
              <a:t>DRAFT</a:t>
            </a:r>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AE1F721-0A50-4920-B04E-FD98A4C3252E}" type="datetimeFigureOut">
              <a:rPr lang="en-US"/>
              <a:pPr>
                <a:defRPr/>
              </a:pPr>
              <a:t>4/11/2025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4A22D28-06A1-4DC5-87BB-C3B9E1635681}" type="slidenum">
              <a:rPr lang="en-US"/>
              <a:pPr>
                <a:defRPr/>
              </a:pPr>
              <a:t>‹#›</a:t>
            </a:fld>
            <a:endParaRPr lang="en-US" dirty="0"/>
          </a:p>
        </p:txBody>
      </p:sp>
    </p:spTree>
    <p:extLst>
      <p:ext uri="{BB962C8B-B14F-4D97-AF65-F5344CB8AC3E}">
        <p14:creationId xmlns:p14="http://schemas.microsoft.com/office/powerpoint/2010/main" val="61398715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4255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11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933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302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aseline="0" dirty="0"/>
          </a:p>
        </p:txBody>
      </p:sp>
    </p:spTree>
    <p:extLst>
      <p:ext uri="{BB962C8B-B14F-4D97-AF65-F5344CB8AC3E}">
        <p14:creationId xmlns:p14="http://schemas.microsoft.com/office/powerpoint/2010/main" val="130048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576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578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34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2709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0897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5134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26944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a:p>
        </p:txBody>
      </p:sp>
    </p:spTree>
    <p:extLst>
      <p:ext uri="{BB962C8B-B14F-4D97-AF65-F5344CB8AC3E}">
        <p14:creationId xmlns:p14="http://schemas.microsoft.com/office/powerpoint/2010/main" val="784645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26471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32644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5239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6422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09945-E3BC-4611-9FC4-CB10AC975B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2533" name="Header Placeholder 1"/>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9934" indent="-288436">
              <a:defRPr>
                <a:solidFill>
                  <a:schemeClr val="tx1"/>
                </a:solidFill>
                <a:latin typeface="Trebuchet MS" panose="020B0603020202020204" pitchFamily="34" charset="0"/>
              </a:defRPr>
            </a:lvl2pPr>
            <a:lvl3pPr marL="1153744" indent="-230749">
              <a:defRPr>
                <a:solidFill>
                  <a:schemeClr val="tx1"/>
                </a:solidFill>
                <a:latin typeface="Trebuchet MS" panose="020B0603020202020204" pitchFamily="34" charset="0"/>
              </a:defRPr>
            </a:lvl3pPr>
            <a:lvl4pPr marL="1615242" indent="-230749">
              <a:defRPr>
                <a:solidFill>
                  <a:schemeClr val="tx1"/>
                </a:solidFill>
                <a:latin typeface="Trebuchet MS" panose="020B0603020202020204" pitchFamily="34" charset="0"/>
              </a:defRPr>
            </a:lvl4pPr>
            <a:lvl5pPr marL="2076740" indent="-230749">
              <a:defRPr>
                <a:solidFill>
                  <a:schemeClr val="tx1"/>
                </a:solidFill>
                <a:latin typeface="Trebuchet MS" panose="020B0603020202020204" pitchFamily="34" charset="0"/>
              </a:defRPr>
            </a:lvl5pPr>
            <a:lvl6pPr marL="2538237" indent="-230749" fontAlgn="base">
              <a:spcBef>
                <a:spcPct val="0"/>
              </a:spcBef>
              <a:spcAft>
                <a:spcPct val="0"/>
              </a:spcAft>
              <a:defRPr>
                <a:solidFill>
                  <a:schemeClr val="tx1"/>
                </a:solidFill>
                <a:latin typeface="Trebuchet MS" panose="020B0603020202020204" pitchFamily="34" charset="0"/>
              </a:defRPr>
            </a:lvl6pPr>
            <a:lvl7pPr marL="2999735" indent="-230749" fontAlgn="base">
              <a:spcBef>
                <a:spcPct val="0"/>
              </a:spcBef>
              <a:spcAft>
                <a:spcPct val="0"/>
              </a:spcAft>
              <a:defRPr>
                <a:solidFill>
                  <a:schemeClr val="tx1"/>
                </a:solidFill>
                <a:latin typeface="Trebuchet MS" panose="020B0603020202020204" pitchFamily="34" charset="0"/>
              </a:defRPr>
            </a:lvl7pPr>
            <a:lvl8pPr marL="3461233" indent="-230749" fontAlgn="base">
              <a:spcBef>
                <a:spcPct val="0"/>
              </a:spcBef>
              <a:spcAft>
                <a:spcPct val="0"/>
              </a:spcAft>
              <a:defRPr>
                <a:solidFill>
                  <a:schemeClr val="tx1"/>
                </a:solidFill>
                <a:latin typeface="Trebuchet MS" panose="020B0603020202020204" pitchFamily="34" charset="0"/>
              </a:defRPr>
            </a:lvl8pPr>
            <a:lvl9pPr marL="3922730" indent="-230749" fontAlgn="base">
              <a:spcBef>
                <a:spcPct val="0"/>
              </a:spcBef>
              <a:spcAft>
                <a:spcPct val="0"/>
              </a:spcAft>
              <a:defRPr>
                <a:solidFill>
                  <a:schemeClr val="tx1"/>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DRAFT</a:t>
            </a:r>
          </a:p>
        </p:txBody>
      </p:sp>
    </p:spTree>
    <p:extLst>
      <p:ext uri="{BB962C8B-B14F-4D97-AF65-F5344CB8AC3E}">
        <p14:creationId xmlns:p14="http://schemas.microsoft.com/office/powerpoint/2010/main" val="76367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062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36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4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86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D592C10-6167-412B-838A-E9C13CF324B8}"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109A203-8B0C-4215-A769-C6CE2333761D}" type="slidenum">
              <a:rPr lang="en-US" smtClean="0"/>
              <a:pPr>
                <a:defRPr/>
              </a:pPr>
              <a:t>‹#›</a:t>
            </a:fld>
            <a:endParaRPr lang="en-US" dirty="0"/>
          </a:p>
        </p:txBody>
      </p:sp>
    </p:spTree>
    <p:extLst>
      <p:ext uri="{BB962C8B-B14F-4D97-AF65-F5344CB8AC3E}">
        <p14:creationId xmlns:p14="http://schemas.microsoft.com/office/powerpoint/2010/main" val="183048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A779CD-500F-4030-99AF-3D3CCD5095DB}"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87013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89DC514-5561-46AB-AA7E-1392D5A6F48F}"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027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E027D9-2C0D-406E-BF45-DD850A963FC3}"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136099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E7AAB79-C6A2-4050-AA90-8514C6D881B8}"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120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B65EE9-3097-4F87-B72B-AEACE6DAD2DE}"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141714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5900B08-E90B-4D89-B7D8-AF4B4825F2E5}"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D3DF61-0856-47C4-BE10-7EAA721E0F09}" type="slidenum">
              <a:rPr lang="en-US" smtClean="0"/>
              <a:pPr>
                <a:defRPr/>
              </a:pPr>
              <a:t>‹#›</a:t>
            </a:fld>
            <a:endParaRPr lang="en-US" dirty="0"/>
          </a:p>
        </p:txBody>
      </p:sp>
    </p:spTree>
    <p:extLst>
      <p:ext uri="{BB962C8B-B14F-4D97-AF65-F5344CB8AC3E}">
        <p14:creationId xmlns:p14="http://schemas.microsoft.com/office/powerpoint/2010/main" val="343761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393776-382A-4935-95E0-482450FB2FCA}"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C4BC771-97EA-48C5-B7DE-113AE9CE1F8E}" type="slidenum">
              <a:rPr lang="en-US" smtClean="0"/>
              <a:pPr>
                <a:defRPr/>
              </a:pPr>
              <a:t>‹#›</a:t>
            </a:fld>
            <a:endParaRPr lang="en-US" dirty="0"/>
          </a:p>
        </p:txBody>
      </p:sp>
    </p:spTree>
    <p:extLst>
      <p:ext uri="{BB962C8B-B14F-4D97-AF65-F5344CB8AC3E}">
        <p14:creationId xmlns:p14="http://schemas.microsoft.com/office/powerpoint/2010/main" val="216061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818A5F-9DEE-4E83-80AA-777B8ABEB909}"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0A5DB3-69A9-4A85-96E0-CD31E43EC6FD}" type="slidenum">
              <a:rPr lang="en-US" smtClean="0"/>
              <a:pPr>
                <a:defRPr/>
              </a:pPr>
              <a:t>‹#›</a:t>
            </a:fld>
            <a:endParaRPr lang="en-US" dirty="0"/>
          </a:p>
        </p:txBody>
      </p:sp>
    </p:spTree>
    <p:extLst>
      <p:ext uri="{BB962C8B-B14F-4D97-AF65-F5344CB8AC3E}">
        <p14:creationId xmlns:p14="http://schemas.microsoft.com/office/powerpoint/2010/main" val="425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B87927F-6FE2-4688-8A63-3A5F9B0907B8}" type="datetime1">
              <a:rPr lang="en-US" smtClean="0"/>
              <a:t>4/11/2025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AE39FA-C3AC-46D6-B7CF-8319282C04D6}" type="slidenum">
              <a:rPr lang="en-US" smtClean="0"/>
              <a:pPr>
                <a:defRPr/>
              </a:pPr>
              <a:t>‹#›</a:t>
            </a:fld>
            <a:endParaRPr lang="en-US" dirty="0"/>
          </a:p>
        </p:txBody>
      </p:sp>
    </p:spTree>
    <p:extLst>
      <p:ext uri="{BB962C8B-B14F-4D97-AF65-F5344CB8AC3E}">
        <p14:creationId xmlns:p14="http://schemas.microsoft.com/office/powerpoint/2010/main" val="418600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09294D8-BD0C-4D30-A6B9-78AE0C747312}" type="datetime1">
              <a:rPr lang="en-US" smtClean="0"/>
              <a:t>4/11/2025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5716835-58C8-466C-BC7F-CA639535AA9A}" type="slidenum">
              <a:rPr lang="en-US" smtClean="0"/>
              <a:pPr>
                <a:defRPr/>
              </a:pPr>
              <a:t>‹#›</a:t>
            </a:fld>
            <a:endParaRPr lang="en-US" dirty="0"/>
          </a:p>
        </p:txBody>
      </p:sp>
    </p:spTree>
    <p:extLst>
      <p:ext uri="{BB962C8B-B14F-4D97-AF65-F5344CB8AC3E}">
        <p14:creationId xmlns:p14="http://schemas.microsoft.com/office/powerpoint/2010/main" val="69420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49D2B31-D671-4BDF-AEF5-391F838A981D}" type="datetime1">
              <a:rPr lang="en-US" smtClean="0"/>
              <a:t>4/11/2025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59B6ACE-9CA3-4D34-B127-1E451B1C33CF}" type="slidenum">
              <a:rPr lang="en-US" smtClean="0"/>
              <a:pPr>
                <a:defRPr/>
              </a:pPr>
              <a:t>‹#›</a:t>
            </a:fld>
            <a:endParaRPr lang="en-US" dirty="0"/>
          </a:p>
        </p:txBody>
      </p:sp>
    </p:spTree>
    <p:extLst>
      <p:ext uri="{BB962C8B-B14F-4D97-AF65-F5344CB8AC3E}">
        <p14:creationId xmlns:p14="http://schemas.microsoft.com/office/powerpoint/2010/main" val="198684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1AE9090-79CE-4170-B42E-DF26D717E455}" type="datetime1">
              <a:rPr lang="en-US" smtClean="0"/>
              <a:t>4/11/2025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DCECB7-52BD-46DA-B96E-DC1948412C86}" type="slidenum">
              <a:rPr lang="en-US" smtClean="0"/>
              <a:pPr>
                <a:defRPr/>
              </a:pPr>
              <a:t>‹#›</a:t>
            </a:fld>
            <a:endParaRPr lang="en-US" dirty="0"/>
          </a:p>
        </p:txBody>
      </p:sp>
    </p:spTree>
    <p:extLst>
      <p:ext uri="{BB962C8B-B14F-4D97-AF65-F5344CB8AC3E}">
        <p14:creationId xmlns:p14="http://schemas.microsoft.com/office/powerpoint/2010/main" val="19140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2D724E-AAC0-431C-9F73-F37A3DA8FE18}" type="datetime1">
              <a:rPr lang="en-US" smtClean="0"/>
              <a:t>4/11/2025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4943912-C17D-4F6F-9B93-C050513D0C97}" type="slidenum">
              <a:rPr lang="en-US" smtClean="0"/>
              <a:pPr>
                <a:defRPr/>
              </a:pPr>
              <a:t>‹#›</a:t>
            </a:fld>
            <a:endParaRPr lang="en-US" dirty="0"/>
          </a:p>
        </p:txBody>
      </p:sp>
    </p:spTree>
    <p:extLst>
      <p:ext uri="{BB962C8B-B14F-4D97-AF65-F5344CB8AC3E}">
        <p14:creationId xmlns:p14="http://schemas.microsoft.com/office/powerpoint/2010/main" val="6201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17CDADD-9AA6-44B7-9442-CBB324CF9947}" type="datetime1">
              <a:rPr lang="en-US" smtClean="0"/>
              <a:t>4/11/2025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82382D-4741-4B91-8FAB-65A5594DFCBD}" type="slidenum">
              <a:rPr lang="en-US" smtClean="0"/>
              <a:pPr>
                <a:defRPr/>
              </a:pPr>
              <a:t>‹#›</a:t>
            </a:fld>
            <a:endParaRPr lang="en-US" dirty="0"/>
          </a:p>
        </p:txBody>
      </p:sp>
    </p:spTree>
    <p:extLst>
      <p:ext uri="{BB962C8B-B14F-4D97-AF65-F5344CB8AC3E}">
        <p14:creationId xmlns:p14="http://schemas.microsoft.com/office/powerpoint/2010/main" val="367801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6BC35B4-9AEF-4D25-85D3-BE924487FFC1}" type="datetime1">
              <a:rPr lang="en-US" smtClean="0"/>
              <a:t>4/11/2025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1784D97-9D7E-45BE-8FE5-8A5671219109}" type="slidenum">
              <a:rPr lang="en-US" smtClean="0"/>
              <a:pPr>
                <a:defRPr/>
              </a:pPr>
              <a:t>‹#›</a:t>
            </a:fld>
            <a:endParaRPr lang="en-US" dirty="0"/>
          </a:p>
        </p:txBody>
      </p:sp>
    </p:spTree>
    <p:extLst>
      <p:ext uri="{BB962C8B-B14F-4D97-AF65-F5344CB8AC3E}">
        <p14:creationId xmlns:p14="http://schemas.microsoft.com/office/powerpoint/2010/main" val="410953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93AB7E-74B4-4FC5-83DA-37A1EFCC4ABB}" type="datetime1">
              <a:rPr lang="en-US" smtClean="0"/>
              <a:t>4/11/2025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2B3EF47-21DF-44D5-8A83-C2A219553897}" type="slidenum">
              <a:rPr lang="en-US" smtClean="0"/>
              <a:pPr>
                <a:defRPr/>
              </a:pPr>
              <a:t>‹#›</a:t>
            </a:fld>
            <a:endParaRPr lang="en-US" dirty="0"/>
          </a:p>
        </p:txBody>
      </p:sp>
    </p:spTree>
    <p:extLst>
      <p:ext uri="{BB962C8B-B14F-4D97-AF65-F5344CB8AC3E}">
        <p14:creationId xmlns:p14="http://schemas.microsoft.com/office/powerpoint/2010/main" val="578767921"/>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504709" y="2182646"/>
            <a:ext cx="8275899" cy="627876"/>
          </a:xfrm>
        </p:spPr>
        <p:txBody>
          <a:bodyPr>
            <a:noAutofit/>
          </a:bodyPr>
          <a:lstStyle/>
          <a:p>
            <a:pPr algn="ctr" eaLnBrk="1" hangingPunct="1"/>
            <a:r>
              <a:rPr lang="en-US" altLang="en-US" sz="3600" dirty="0">
                <a:solidFill>
                  <a:schemeClr val="tx1"/>
                </a:solidFill>
              </a:rPr>
              <a:t>Town of Southwest Ranches, FL </a:t>
            </a:r>
          </a:p>
        </p:txBody>
      </p:sp>
      <p:sp>
        <p:nvSpPr>
          <p:cNvPr id="7171" name="Subtitle 2"/>
          <p:cNvSpPr>
            <a:spLocks noGrp="1"/>
          </p:cNvSpPr>
          <p:nvPr>
            <p:ph type="subTitle" idx="1"/>
          </p:nvPr>
        </p:nvSpPr>
        <p:spPr>
          <a:xfrm>
            <a:off x="1504709" y="2764822"/>
            <a:ext cx="7407797" cy="303610"/>
          </a:xfrm>
        </p:spPr>
        <p:txBody>
          <a:bodyPr>
            <a:normAutofit fontScale="85000" lnSpcReduction="20000"/>
          </a:bodyPr>
          <a:lstStyle/>
          <a:p>
            <a:pPr eaLnBrk="1" hangingPunct="1"/>
            <a:r>
              <a:rPr lang="en-US" altLang="en-US" sz="1900" dirty="0">
                <a:solidFill>
                  <a:schemeClr val="tx1"/>
                </a:solidFill>
              </a:rPr>
              <a:t>   Fiscal Year 2022/2023: July 28th, 2022, Council Meeting</a:t>
            </a:r>
          </a:p>
          <a:p>
            <a:pPr eaLnBrk="1" hangingPunct="1"/>
            <a:endParaRPr lang="en-US" altLang="en-US" dirty="0">
              <a:solidFill>
                <a:schemeClr val="accent3">
                  <a:lumMod val="50000"/>
                </a:schemeClr>
              </a:solidFill>
            </a:endParaRPr>
          </a:p>
        </p:txBody>
      </p:sp>
      <p:sp>
        <p:nvSpPr>
          <p:cNvPr id="2" name="Slide Number Placeholder 1">
            <a:extLst>
              <a:ext uri="{FF2B5EF4-FFF2-40B4-BE49-F238E27FC236}">
                <a16:creationId xmlns:a16="http://schemas.microsoft.com/office/drawing/2014/main" id="{4A65707F-8465-474D-A31F-F795AFABDF1D}"/>
              </a:ext>
            </a:extLst>
          </p:cNvPr>
          <p:cNvSpPr>
            <a:spLocks noGrp="1"/>
          </p:cNvSpPr>
          <p:nvPr>
            <p:ph type="sldNum" sz="quarter" idx="12"/>
          </p:nvPr>
        </p:nvSpPr>
        <p:spPr>
          <a:xfrm>
            <a:off x="10890311" y="6199370"/>
            <a:ext cx="683339" cy="283318"/>
          </a:xfrm>
        </p:spPr>
        <p:txBody>
          <a:bodyPr/>
          <a:lstStyle/>
          <a:p>
            <a:pPr>
              <a:defRPr/>
            </a:pPr>
            <a:fld id="{1109A203-8B0C-4215-A769-C6CE2333761D}" type="slidenum">
              <a:rPr lang="en-US" sz="1600" b="1" smtClean="0">
                <a:solidFill>
                  <a:schemeClr val="bg1"/>
                </a:solidFill>
              </a:rPr>
              <a:pPr>
                <a:defRPr/>
              </a:pPr>
              <a:t>1</a:t>
            </a:fld>
            <a:endParaRPr lang="en-US" sz="1600" b="1" dirty="0">
              <a:solidFill>
                <a:schemeClr val="bg1"/>
              </a:solidFill>
            </a:endParaRPr>
          </a:p>
        </p:txBody>
      </p:sp>
      <p:sp>
        <p:nvSpPr>
          <p:cNvPr id="7173" name="TextBox 5"/>
          <p:cNvSpPr txBox="1">
            <a:spLocks noChangeArrowheads="1"/>
          </p:cNvSpPr>
          <p:nvPr/>
        </p:nvSpPr>
        <p:spPr bwMode="auto">
          <a:xfrm>
            <a:off x="1068637" y="3650608"/>
            <a:ext cx="8593156" cy="1985159"/>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Proposed Operating Millage           		      	   	4.1500 mills</a:t>
            </a:r>
          </a:p>
          <a:p>
            <a:pPr>
              <a:lnSpc>
                <a:spcPts val="1800"/>
              </a:lnSpc>
              <a:spcBef>
                <a:spcPct val="0"/>
              </a:spcBef>
              <a:buClrTx/>
              <a:buSz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Proposed TSDOR: Non-Surtax Millage (9th FY)	       0.0000 mills</a:t>
            </a:r>
          </a:p>
          <a:p>
            <a:pPr>
              <a:lnSpc>
                <a:spcPts val="1800"/>
              </a:lnSpc>
              <a:spcBef>
                <a:spcPct val="0"/>
              </a:spcBef>
              <a:buClrTx/>
              <a:buSz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Initial Fire Assessment                                   		Rate change increase </a:t>
            </a:r>
          </a:p>
          <a:p>
            <a:pPr>
              <a:lnSpc>
                <a:spcPts val="1800"/>
              </a:lnSpc>
              <a:spcBef>
                <a:spcPct val="0"/>
              </a:spcBef>
              <a:buClrTx/>
              <a:buSzTx/>
              <a:buNone/>
            </a:pPr>
            <a:endParaRPr lang="en-US" altLang="en-US" b="1" dirty="0">
              <a:solidFill>
                <a:schemeClr val="tx1"/>
              </a:solidFill>
            </a:endParaRPr>
          </a:p>
          <a:p>
            <a:pPr>
              <a:lnSpc>
                <a:spcPts val="1800"/>
              </a:lnSpc>
              <a:spcBef>
                <a:spcPct val="0"/>
              </a:spcBef>
              <a:buClrTx/>
              <a:buSzTx/>
              <a:buNone/>
            </a:pPr>
            <a:r>
              <a:rPr lang="en-US" altLang="en-US" b="1" dirty="0">
                <a:solidFill>
                  <a:schemeClr val="tx1"/>
                </a:solidFill>
              </a:rPr>
              <a:t>Initial Solid Waste Assessment (Per Month) 			</a:t>
            </a:r>
            <a:r>
              <a:rPr lang="en-US" altLang="en-US" sz="1800" b="1" dirty="0">
                <a:solidFill>
                  <a:schemeClr val="tx1"/>
                </a:solidFill>
              </a:rPr>
              <a:t>$45.61 to $82.45 increase</a:t>
            </a:r>
            <a:endParaRPr lang="en-US" altLang="en-US" b="1" dirty="0">
              <a:solidFill>
                <a:schemeClr val="tx1"/>
              </a:solidFill>
            </a:endParaRPr>
          </a:p>
        </p:txBody>
      </p:sp>
      <p:pic>
        <p:nvPicPr>
          <p:cNvPr id="1027" name="Picture 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8122" y="382841"/>
            <a:ext cx="1355756" cy="1630209"/>
          </a:xfrm>
          <a:prstGeom prst="rect">
            <a:avLst/>
          </a:prstGeom>
          <a:noFill/>
          <a:ln>
            <a:noFill/>
          </a:ln>
          <a:effectLst/>
          <a:extLst>
            <a:ext uri="{909E8E84-426E-40DD-AFC4-6F175D3DCCD1}">
              <a14:hiddenFill xmlns:a14="http://schemas.microsoft.com/office/drawing/2010/main">
                <a:solidFill>
                  <a:srgbClr val="EBD799"/>
                </a:solidFill>
              </a14:hiddenFill>
            </a:ext>
            <a:ext uri="{91240B29-F687-4F45-9708-019B960494DF}">
              <a14:hiddenLine xmlns:a14="http://schemas.microsoft.com/office/drawing/2010/main" w="9525" algn="in">
                <a:solidFill>
                  <a:srgbClr val="EBD7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13" y="1846971"/>
            <a:ext cx="7872752" cy="5032147"/>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u="sng" dirty="0"/>
              <a:t>Transportation Projects: </a:t>
            </a:r>
          </a:p>
          <a:p>
            <a:pPr marL="742950" lvl="1" indent="-285750">
              <a:buClr>
                <a:schemeClr val="accent1"/>
              </a:buClr>
              <a:buFont typeface="Wingdings" panose="05000000000000000000" pitchFamily="2" charset="2"/>
              <a:buChar char="Ø"/>
            </a:pPr>
            <a:r>
              <a:rPr lang="en-US" dirty="0"/>
              <a:t>Drainage Improvement Projects: Non-Surtax $2,807,744 (only $200K is millage impact related)</a:t>
            </a:r>
          </a:p>
          <a:p>
            <a:pPr lvl="1">
              <a:buClr>
                <a:schemeClr val="accent1"/>
              </a:buClr>
            </a:pPr>
            <a:endParaRPr lang="en-US" dirty="0"/>
          </a:p>
          <a:p>
            <a:pPr marL="742950" lvl="1" indent="-285750">
              <a:buClr>
                <a:schemeClr val="accent1"/>
              </a:buClr>
              <a:buFont typeface="Wingdings" panose="05000000000000000000" pitchFamily="2" charset="2"/>
              <a:buChar char="Ø"/>
            </a:pPr>
            <a:r>
              <a:rPr lang="en-US" dirty="0"/>
              <a:t>Surface &amp; Drainage Ongoing Rehabilitation TSDOR Non-Surtax </a:t>
            </a:r>
            <a:r>
              <a:rPr lang="en-US" i="1" dirty="0"/>
              <a:t> $155,000 </a:t>
            </a:r>
            <a:r>
              <a:rPr lang="en-US" dirty="0"/>
              <a:t>(no millage impact)</a:t>
            </a:r>
          </a:p>
          <a:p>
            <a:pPr lvl="1">
              <a:buClr>
                <a:schemeClr val="accent1"/>
              </a:buClr>
            </a:pPr>
            <a:endParaRPr lang="en-US" i="1" dirty="0"/>
          </a:p>
          <a:p>
            <a:pPr marL="742950" lvl="1" indent="-285750">
              <a:buClr>
                <a:schemeClr val="accent1"/>
              </a:buClr>
              <a:buFont typeface="Wingdings" panose="05000000000000000000" pitchFamily="2" charset="2"/>
              <a:buChar char="Ø"/>
            </a:pPr>
            <a:r>
              <a:rPr lang="en-US" dirty="0"/>
              <a:t>Municipal Capital Surtax Projects $43,000 (no millage impact)</a:t>
            </a:r>
          </a:p>
          <a:p>
            <a:pPr lvl="1">
              <a:buClr>
                <a:schemeClr val="accent1"/>
              </a:buClr>
            </a:pPr>
            <a:endParaRPr lang="en-US" i="1" dirty="0"/>
          </a:p>
          <a:p>
            <a:pPr marL="285750" indent="-285750">
              <a:buClr>
                <a:schemeClr val="accent1"/>
              </a:buClr>
              <a:buFont typeface="Wingdings" panose="05000000000000000000" pitchFamily="2" charset="2"/>
              <a:buChar char="Ø"/>
            </a:pPr>
            <a:r>
              <a:rPr lang="en-US" u="sng" dirty="0"/>
              <a:t>ARPA Projects – no millage impact: </a:t>
            </a:r>
            <a:endParaRPr lang="en-US" i="1" u="sng" dirty="0"/>
          </a:p>
          <a:p>
            <a:pPr marL="742950" lvl="1" indent="-285750">
              <a:buClr>
                <a:schemeClr val="accent1"/>
              </a:buClr>
              <a:buFont typeface="Wingdings" panose="05000000000000000000" pitchFamily="2" charset="2"/>
              <a:buChar char="Ø"/>
            </a:pPr>
            <a:r>
              <a:rPr lang="en-US" dirty="0"/>
              <a:t>Public Safety Facility\Emergency Operations Center (EOC)  $1,730,500</a:t>
            </a:r>
          </a:p>
          <a:p>
            <a:pPr lvl="1">
              <a:buClr>
                <a:schemeClr val="accent1"/>
              </a:buClr>
            </a:pPr>
            <a:endParaRPr lang="en-US" i="1" dirty="0"/>
          </a:p>
          <a:p>
            <a:pPr marL="742950" lvl="1" indent="-285750">
              <a:buClr>
                <a:schemeClr val="accent1"/>
              </a:buClr>
              <a:buFont typeface="Wingdings" panose="05000000000000000000" pitchFamily="2" charset="2"/>
              <a:buChar char="Ø"/>
            </a:pPr>
            <a:r>
              <a:rPr lang="en-US" dirty="0"/>
              <a:t>SW Meadows Sanctuary Park - Roadway, Parking and Restroom Facilities $1,300,000</a:t>
            </a:r>
          </a:p>
          <a:p>
            <a:pPr lvl="1">
              <a:buClr>
                <a:schemeClr val="accent1"/>
              </a:buClr>
            </a:pPr>
            <a:endParaRPr lang="en-US" i="1" dirty="0"/>
          </a:p>
          <a:p>
            <a:pPr marL="742950" lvl="1" indent="-285750">
              <a:buClr>
                <a:schemeClr val="accent1"/>
              </a:buClr>
              <a:buFont typeface="Wingdings" panose="05000000000000000000" pitchFamily="2" charset="2"/>
              <a:buChar char="Ø"/>
            </a:pPr>
            <a:r>
              <a:rPr lang="en-US" dirty="0"/>
              <a:t>Dykes Road Piping $571,050</a:t>
            </a:r>
          </a:p>
          <a:p>
            <a:endParaRPr lang="en-US" sz="1500" dirty="0"/>
          </a:p>
        </p:txBody>
      </p:sp>
      <p:sp>
        <p:nvSpPr>
          <p:cNvPr id="3" name="TextBox 2"/>
          <p:cNvSpPr txBox="1"/>
          <p:nvPr/>
        </p:nvSpPr>
        <p:spPr>
          <a:xfrm>
            <a:off x="548760" y="615240"/>
            <a:ext cx="9734967" cy="1200329"/>
          </a:xfrm>
          <a:prstGeom prst="rect">
            <a:avLst/>
          </a:prstGeom>
          <a:noFill/>
        </p:spPr>
        <p:txBody>
          <a:bodyPr wrap="square" rtlCol="0">
            <a:spAutoFit/>
          </a:bodyPr>
          <a:lstStyle/>
          <a:p>
            <a:r>
              <a:rPr lang="en-US" sz="3600" b="1" i="1" dirty="0">
                <a:solidFill>
                  <a:schemeClr val="accent1"/>
                </a:solidFill>
                <a:latin typeface="+mj-lt"/>
                <a:ea typeface="+mj-ea"/>
                <a:cs typeface="+mj-cs"/>
              </a:rPr>
              <a:t>Eleven (11) Capital Improvement Projects Funded - continue:</a:t>
            </a: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8" name="Picture 7" descr="Picture of Town hall Parking lot">
            <a:extLst>
              <a:ext uri="{FF2B5EF4-FFF2-40B4-BE49-F238E27FC236}">
                <a16:creationId xmlns:a16="http://schemas.microsoft.com/office/drawing/2014/main" id="{CEEDD7F4-6093-4263-BF1D-B7609584B60B}"/>
              </a:ext>
            </a:extLst>
          </p:cNvPr>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8577165" y="1623228"/>
            <a:ext cx="2864934" cy="1939715"/>
          </a:xfrm>
          <a:prstGeom prst="rect">
            <a:avLst/>
          </a:prstGeom>
          <a:ln w="19050" cap="sq">
            <a:solidFill>
              <a:schemeClr val="accent3">
                <a:lumMod val="60000"/>
                <a:lumOff val="40000"/>
              </a:schemeClr>
            </a:solidFill>
            <a:prstDash val="solid"/>
            <a:miter lim="800000"/>
          </a:ln>
          <a:effectLst/>
        </p:spPr>
      </p:pic>
      <p:sp>
        <p:nvSpPr>
          <p:cNvPr id="9" name="Slide Number Placeholder 3">
            <a:extLst>
              <a:ext uri="{FF2B5EF4-FFF2-40B4-BE49-F238E27FC236}">
                <a16:creationId xmlns:a16="http://schemas.microsoft.com/office/drawing/2014/main" id="{C1724FD2-2F2D-4F39-A276-1959028FE6C3}"/>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10</a:t>
            </a:fld>
            <a:endParaRPr lang="en-US" sz="1600" b="1" dirty="0">
              <a:solidFill>
                <a:schemeClr val="bg1"/>
              </a:solidFill>
            </a:endParaRPr>
          </a:p>
        </p:txBody>
      </p:sp>
    </p:spTree>
    <p:extLst>
      <p:ext uri="{BB962C8B-B14F-4D97-AF65-F5344CB8AC3E}">
        <p14:creationId xmlns:p14="http://schemas.microsoft.com/office/powerpoint/2010/main" val="48510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86618" y="362928"/>
            <a:ext cx="6172200" cy="594122"/>
          </a:xfrm>
        </p:spPr>
        <p:txBody>
          <a:bodyPr rtlCol="0">
            <a:normAutofit fontScale="90000"/>
          </a:bodyPr>
          <a:lstStyle/>
          <a:p>
            <a:pPr algn="ctr">
              <a:defRPr/>
            </a:pPr>
            <a:r>
              <a:rPr lang="en-US" altLang="en-US" dirty="0">
                <a:solidFill>
                  <a:schemeClr val="tx1"/>
                </a:solidFill>
                <a:latin typeface="Copperplate Gothic Bold" panose="020E0705020206020404" pitchFamily="34" charset="0"/>
              </a:rPr>
              <a:t>Millage Rate Impact</a:t>
            </a:r>
          </a:p>
        </p:txBody>
      </p:sp>
      <p:sp>
        <p:nvSpPr>
          <p:cNvPr id="3" name="Content Placeholder 2"/>
          <p:cNvSpPr>
            <a:spLocks noGrp="1"/>
          </p:cNvSpPr>
          <p:nvPr>
            <p:ph idx="1"/>
          </p:nvPr>
        </p:nvSpPr>
        <p:spPr>
          <a:xfrm>
            <a:off x="638822" y="1093836"/>
            <a:ext cx="9152878" cy="5401236"/>
          </a:xfrm>
        </p:spPr>
        <p:txBody>
          <a:bodyPr rtlCol="0">
            <a:noAutofit/>
          </a:bodyPr>
          <a:lstStyle/>
          <a:p>
            <a:pPr algn="just">
              <a:defRPr/>
            </a:pPr>
            <a:r>
              <a:rPr lang="en-US" sz="2800" b="1" u="sng" dirty="0">
                <a:solidFill>
                  <a:srgbClr val="00B0F0"/>
                </a:solidFill>
              </a:rPr>
              <a:t>Operating &amp; TSDOR Millage:</a:t>
            </a:r>
          </a:p>
          <a:p>
            <a:pPr marL="557226" lvl="2" indent="-257182" algn="just">
              <a:defRPr/>
            </a:pPr>
            <a:r>
              <a:rPr lang="en-US" sz="2400" dirty="0">
                <a:solidFill>
                  <a:srgbClr val="00B0F0"/>
                </a:solidFill>
              </a:rPr>
              <a:t>The proposed millage rate reduction from 4.2500 (FY22) to 4.1500 for Operating purposes will result in a decrease in ad valorem revenue to the Town of $182,458.</a:t>
            </a:r>
          </a:p>
          <a:p>
            <a:pPr marL="300044" lvl="2" indent="0" algn="just">
              <a:buNone/>
              <a:defRPr/>
            </a:pPr>
            <a:r>
              <a:rPr lang="en-US" sz="1800" i="1" dirty="0">
                <a:solidFill>
                  <a:schemeClr val="tx1"/>
                </a:solidFill>
              </a:rPr>
              <a:t>	</a:t>
            </a:r>
          </a:p>
          <a:p>
            <a:pPr marL="557226" lvl="2" indent="-257182" algn="just">
              <a:defRPr/>
            </a:pPr>
            <a:r>
              <a:rPr lang="en-US" sz="2400" dirty="0">
                <a:solidFill>
                  <a:srgbClr val="00B0F0"/>
                </a:solidFill>
              </a:rPr>
              <a:t>On every $500,000 of taxable value, this rate represents a combined $197 dollar increase from “current year rollback rate” of 3.7561 mills and represents a decrease of $50 from last year (FY21/22) adopted millage rate (4.2500 $247 vs. 4.1500 $197)</a:t>
            </a:r>
          </a:p>
          <a:p>
            <a:pPr marL="300044" lvl="2" indent="0" algn="just">
              <a:buNone/>
              <a:defRPr/>
            </a:pPr>
            <a:endParaRPr lang="en-US" sz="2400" dirty="0">
              <a:solidFill>
                <a:srgbClr val="00B0F0"/>
              </a:solidFill>
            </a:endParaRPr>
          </a:p>
          <a:p>
            <a:pPr marL="557226" lvl="2" indent="-257182" algn="just">
              <a:defRPr/>
            </a:pPr>
            <a:r>
              <a:rPr lang="en-US" sz="2400" b="1" dirty="0">
                <a:solidFill>
                  <a:srgbClr val="00B0F0"/>
                </a:solidFill>
              </a:rPr>
              <a:t>However, eligible “Save our Homes” exemption property owners change in net taxable value will not exceed 1.4%.</a:t>
            </a:r>
          </a:p>
        </p:txBody>
      </p:sp>
      <p:sp>
        <p:nvSpPr>
          <p:cNvPr id="5" name="Slide Number Placeholder 3">
            <a:extLst>
              <a:ext uri="{FF2B5EF4-FFF2-40B4-BE49-F238E27FC236}">
                <a16:creationId xmlns:a16="http://schemas.microsoft.com/office/drawing/2014/main" id="{298DEFCA-39F0-40DE-95D5-7C4D8BA3A6C7}"/>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11</a:t>
            </a:fld>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12F0AB-E6F4-4CCF-BC5C-953D1914CA67}"/>
              </a:ext>
            </a:extLst>
          </p:cNvPr>
          <p:cNvSpPr txBox="1"/>
          <p:nvPr/>
        </p:nvSpPr>
        <p:spPr>
          <a:xfrm>
            <a:off x="10142515" y="2923557"/>
            <a:ext cx="163290" cy="323165"/>
          </a:xfrm>
          <a:prstGeom prst="rect">
            <a:avLst/>
          </a:prstGeom>
          <a:noFill/>
        </p:spPr>
        <p:txBody>
          <a:bodyPr wrap="square" rtlCol="0">
            <a:spAutoFit/>
          </a:bodyPr>
          <a:lstStyle/>
          <a:p>
            <a:endParaRPr lang="en-US" sz="1500" dirty="0"/>
          </a:p>
        </p:txBody>
      </p:sp>
      <p:graphicFrame>
        <p:nvGraphicFramePr>
          <p:cNvPr id="6" name="Table 5">
            <a:extLst>
              <a:ext uri="{FF2B5EF4-FFF2-40B4-BE49-F238E27FC236}">
                <a16:creationId xmlns:a16="http://schemas.microsoft.com/office/drawing/2014/main" id="{23CBF2F6-FD86-46D2-9046-73AC707C4727}"/>
              </a:ext>
            </a:extLst>
          </p:cNvPr>
          <p:cNvGraphicFramePr>
            <a:graphicFrameLocks noGrp="1"/>
          </p:cNvGraphicFramePr>
          <p:nvPr>
            <p:extLst>
              <p:ext uri="{D42A27DB-BD31-4B8C-83A1-F6EECF244321}">
                <p14:modId xmlns:p14="http://schemas.microsoft.com/office/powerpoint/2010/main" val="4212478351"/>
              </p:ext>
            </p:extLst>
          </p:nvPr>
        </p:nvGraphicFramePr>
        <p:xfrm>
          <a:off x="786744" y="387855"/>
          <a:ext cx="9007250" cy="5803631"/>
        </p:xfrm>
        <a:graphic>
          <a:graphicData uri="http://schemas.openxmlformats.org/drawingml/2006/table">
            <a:tbl>
              <a:tblPr bandRow="1">
                <a:tableStyleId>{2D5ABB26-0587-4C30-8999-92F81FD0307C}</a:tableStyleId>
              </a:tblPr>
              <a:tblGrid>
                <a:gridCol w="2703379">
                  <a:extLst>
                    <a:ext uri="{9D8B030D-6E8A-4147-A177-3AD203B41FA5}">
                      <a16:colId xmlns:a16="http://schemas.microsoft.com/office/drawing/2014/main" val="2187373881"/>
                    </a:ext>
                  </a:extLst>
                </a:gridCol>
                <a:gridCol w="951397">
                  <a:extLst>
                    <a:ext uri="{9D8B030D-6E8A-4147-A177-3AD203B41FA5}">
                      <a16:colId xmlns:a16="http://schemas.microsoft.com/office/drawing/2014/main" val="2870032865"/>
                    </a:ext>
                  </a:extLst>
                </a:gridCol>
                <a:gridCol w="986053">
                  <a:extLst>
                    <a:ext uri="{9D8B030D-6E8A-4147-A177-3AD203B41FA5}">
                      <a16:colId xmlns:a16="http://schemas.microsoft.com/office/drawing/2014/main" val="552323780"/>
                    </a:ext>
                  </a:extLst>
                </a:gridCol>
                <a:gridCol w="1339954">
                  <a:extLst>
                    <a:ext uri="{9D8B030D-6E8A-4147-A177-3AD203B41FA5}">
                      <a16:colId xmlns:a16="http://schemas.microsoft.com/office/drawing/2014/main" val="1096900339"/>
                    </a:ext>
                  </a:extLst>
                </a:gridCol>
                <a:gridCol w="1613198">
                  <a:extLst>
                    <a:ext uri="{9D8B030D-6E8A-4147-A177-3AD203B41FA5}">
                      <a16:colId xmlns:a16="http://schemas.microsoft.com/office/drawing/2014/main" val="3355386856"/>
                    </a:ext>
                  </a:extLst>
                </a:gridCol>
                <a:gridCol w="1413269">
                  <a:extLst>
                    <a:ext uri="{9D8B030D-6E8A-4147-A177-3AD203B41FA5}">
                      <a16:colId xmlns:a16="http://schemas.microsoft.com/office/drawing/2014/main" val="3784491263"/>
                    </a:ext>
                  </a:extLst>
                </a:gridCol>
              </a:tblGrid>
              <a:tr h="919574">
                <a:tc gridSpan="6">
                  <a:txBody>
                    <a:bodyPr/>
                    <a:lstStyle/>
                    <a:p>
                      <a:pPr algn="ctr" fontAlgn="ctr"/>
                      <a:r>
                        <a:rPr lang="en-US" sz="1400" b="1" u="none" strike="noStrike" dirty="0">
                          <a:solidFill>
                            <a:srgbClr val="00B0F0"/>
                          </a:solidFill>
                          <a:effectLst/>
                        </a:rPr>
                        <a:t>Fiscal Year 2023 Millage Maximums and Related Information                                                                                  (Based on Certified Assessment Information)                                                                                       </a:t>
                      </a:r>
                      <a:endParaRPr lang="en-US" sz="1400" b="1" i="0" u="none" strike="noStrike" dirty="0">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9448078"/>
                  </a:ext>
                </a:extLst>
              </a:tr>
              <a:tr h="1130280">
                <a:tc>
                  <a:txBody>
                    <a:bodyPr/>
                    <a:lstStyle/>
                    <a:p>
                      <a:pPr algn="ctr" fontAlgn="ctr"/>
                      <a:r>
                        <a:rPr lang="en-US" sz="1200" b="1" u="none" strike="noStrike" dirty="0">
                          <a:solidFill>
                            <a:srgbClr val="00B0F0"/>
                          </a:solidFill>
                          <a:effectLst/>
                        </a:rPr>
                        <a:t>Millage Name </a:t>
                      </a:r>
                      <a:endParaRPr lang="en-US" sz="1200" b="1" i="0" u="none" strike="noStrike" dirty="0">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solidFill>
                            <a:srgbClr val="00B0F0"/>
                          </a:solidFill>
                          <a:effectLst/>
                        </a:rPr>
                        <a:t>Votes Required </a:t>
                      </a:r>
                      <a:endParaRPr lang="en-US" sz="1200" b="1" i="0" u="none" strike="noStrike">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B0F0"/>
                          </a:solidFill>
                          <a:effectLst/>
                        </a:rPr>
                        <a:t>Maximum Millage</a:t>
                      </a:r>
                      <a:endParaRPr lang="en-US" sz="1200" b="1" i="0" u="none" strike="noStrike" dirty="0">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B0F0"/>
                          </a:solidFill>
                          <a:effectLst/>
                        </a:rPr>
                        <a:t>Total Resulting Net Revenues</a:t>
                      </a:r>
                      <a:endParaRPr lang="en-US" sz="1200" b="1" i="0" u="none" strike="noStrike" dirty="0">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B0F0"/>
                          </a:solidFill>
                          <a:effectLst/>
                        </a:rPr>
                        <a:t>Net Revenue Change (from proposed and prior year adopted rates funding level)</a:t>
                      </a:r>
                      <a:endParaRPr lang="en-US" sz="1200" b="1" i="0" u="none" strike="noStrike" dirty="0">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B0F0"/>
                          </a:solidFill>
                          <a:effectLst/>
                        </a:rPr>
                        <a:t>FY 2023 levy increase per $500,000 of taxable value*</a:t>
                      </a:r>
                      <a:endParaRPr lang="en-US" sz="1200" b="1" i="0" u="none" strike="noStrike" dirty="0">
                        <a:solidFill>
                          <a:srgbClr val="00B0F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45496"/>
                  </a:ext>
                </a:extLst>
              </a:tr>
              <a:tr h="634437">
                <a:tc>
                  <a:txBody>
                    <a:bodyPr/>
                    <a:lstStyle/>
                    <a:p>
                      <a:pPr algn="ctr" fontAlgn="ctr"/>
                      <a:r>
                        <a:rPr lang="en-US" sz="1000" b="1" i="0" u="none" strike="noStrike" dirty="0">
                          <a:effectLst/>
                          <a:latin typeface="Arial" panose="020B0604020202020204" pitchFamily="34" charset="0"/>
                        </a:rPr>
                        <a:t>Current Year Roll-Back Rate                             (Town of SWR Operating 3.7561 + TSDOR .0000 Rates)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3.7561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$6,853,250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($718,766)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283895"/>
                  </a:ext>
                </a:extLst>
              </a:tr>
              <a:tr h="623868">
                <a:tc>
                  <a:txBody>
                    <a:bodyPr/>
                    <a:lstStyle/>
                    <a:p>
                      <a:pPr algn="ctr" fontAlgn="ctr"/>
                      <a:r>
                        <a:rPr lang="en-US" sz="1000" b="1" i="0" u="none" strike="noStrike">
                          <a:effectLst/>
                          <a:latin typeface="Arial" panose="020B0604020202020204" pitchFamily="34" charset="0"/>
                        </a:rPr>
                        <a:t>FY 2022-2023 Proposed Rates </a:t>
                      </a:r>
                      <a:br>
                        <a:rPr lang="en-US" sz="1000" b="1" i="0" u="none" strike="noStrike">
                          <a:effectLst/>
                          <a:latin typeface="Arial" panose="020B0604020202020204" pitchFamily="34" charset="0"/>
                        </a:rPr>
                      </a:br>
                      <a:r>
                        <a:rPr lang="en-US" sz="1000" b="1" i="0" u="none" strike="noStrike">
                          <a:effectLst/>
                          <a:latin typeface="Arial" panose="020B0604020202020204" pitchFamily="34" charset="0"/>
                        </a:rPr>
                        <a:t>(Town of SWR Operating 4.1500 + TSDOR .0000 Rates)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000" b="0" i="0" u="none" strike="noStrike">
                          <a:effectLst/>
                          <a:latin typeface="Arial" panose="020B060402020202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0" i="0" u="none" strike="noStrike">
                          <a:effectLst/>
                          <a:latin typeface="Arial" panose="020B0604020202020204" pitchFamily="34" charset="0"/>
                        </a:rPr>
                        <a:t>4.1500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100" b="0" i="0" u="none" strike="noStrike">
                          <a:effectLst/>
                          <a:latin typeface="Arial" panose="020B0604020202020204" pitchFamily="34" charset="0"/>
                        </a:rPr>
                        <a:t>$7,572,016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100" b="0" i="0" u="none" strike="noStrike">
                          <a:effectLst/>
                          <a:latin typeface="Arial" panose="020B0604020202020204" pitchFamily="34" charset="0"/>
                        </a:rPr>
                        <a:t>$774,005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100" b="0" i="0" u="none" strike="noStrike">
                          <a:effectLst/>
                          <a:latin typeface="Arial" panose="020B0604020202020204" pitchFamily="34" charset="0"/>
                        </a:rPr>
                        <a:t>$197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99086929"/>
                  </a:ext>
                </a:extLst>
              </a:tr>
              <a:tr h="623868">
                <a:tc>
                  <a:txBody>
                    <a:bodyPr/>
                    <a:lstStyle/>
                    <a:p>
                      <a:pPr algn="ctr" fontAlgn="ctr"/>
                      <a:r>
                        <a:rPr lang="en-US" sz="1000" b="1" i="0" u="none" strike="noStrike">
                          <a:effectLst/>
                          <a:latin typeface="Arial" panose="020B0604020202020204" pitchFamily="34" charset="0"/>
                        </a:rPr>
                        <a:t>Adjusted Current Year Roll-Back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4.2295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$7,717,071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$145,054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$237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19799"/>
                  </a:ext>
                </a:extLst>
              </a:tr>
              <a:tr h="623868">
                <a:tc>
                  <a:txBody>
                    <a:bodyPr/>
                    <a:lstStyle/>
                    <a:p>
                      <a:pPr algn="ctr" fontAlgn="ctr"/>
                      <a:r>
                        <a:rPr lang="en-US" sz="1000" b="1" i="0" u="none" strike="noStrike">
                          <a:effectLst/>
                          <a:latin typeface="Arial" panose="020B0604020202020204" pitchFamily="34" charset="0"/>
                        </a:rPr>
                        <a:t>Maximum Majority Vote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4.4887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$8,190,003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$617,986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$366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668382"/>
                  </a:ext>
                </a:extLst>
              </a:tr>
              <a:tr h="623868">
                <a:tc>
                  <a:txBody>
                    <a:bodyPr/>
                    <a:lstStyle/>
                    <a:p>
                      <a:pPr algn="ctr" fontAlgn="ctr"/>
                      <a:r>
                        <a:rPr lang="en-US" sz="1000" b="1" i="0" u="none" strike="noStrike">
                          <a:effectLst/>
                          <a:latin typeface="Arial" panose="020B0604020202020204" pitchFamily="34" charset="0"/>
                        </a:rPr>
                        <a:t>Maximum Super Majority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4.9376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$9,009,058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$1,437,041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panose="020B0604020202020204" pitchFamily="34" charset="0"/>
                        </a:rPr>
                        <a:t>$591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055151"/>
                  </a:ext>
                </a:extLst>
              </a:tr>
              <a:tr h="623868">
                <a:tc>
                  <a:txBody>
                    <a:bodyPr/>
                    <a:lstStyle/>
                    <a:p>
                      <a:pPr algn="ctr" fontAlgn="ctr"/>
                      <a:r>
                        <a:rPr lang="en-US" sz="1000" b="1" i="0" u="none" strike="noStrike" dirty="0">
                          <a:effectLst/>
                          <a:latin typeface="Arial" panose="020B0604020202020204" pitchFamily="34" charset="0"/>
                        </a:rPr>
                        <a:t>Unanimous (Maximum)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10.0000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$18,245,823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effectLst/>
                          <a:latin typeface="Arial" panose="020B0604020202020204" pitchFamily="34" charset="0"/>
                        </a:rPr>
                        <a:t>$10,673,806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effectLst/>
                          <a:latin typeface="Arial" panose="020B0604020202020204" pitchFamily="34" charset="0"/>
                        </a:rPr>
                        <a:t>$3,122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535700"/>
                  </a:ext>
                </a:extLst>
              </a:tr>
            </a:tbl>
          </a:graphicData>
        </a:graphic>
      </p:graphicFrame>
      <p:sp>
        <p:nvSpPr>
          <p:cNvPr id="7" name="Slide Number Placeholder 3">
            <a:extLst>
              <a:ext uri="{FF2B5EF4-FFF2-40B4-BE49-F238E27FC236}">
                <a16:creationId xmlns:a16="http://schemas.microsoft.com/office/drawing/2014/main" id="{1E6E88A4-4380-4B8E-AF6D-F8DAC391F20E}"/>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12</a:t>
            </a:fld>
            <a:endParaRPr lang="en-US" sz="16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6229" y="478504"/>
            <a:ext cx="6447234" cy="488156"/>
          </a:xfrm>
        </p:spPr>
        <p:txBody>
          <a:bodyPr>
            <a:normAutofit fontScale="90000"/>
          </a:bodyPr>
          <a:lstStyle/>
          <a:p>
            <a:pPr eaLnBrk="1" hangingPunct="1"/>
            <a:r>
              <a:rPr lang="en-US" altLang="en-US" dirty="0">
                <a:solidFill>
                  <a:schemeClr val="tx1"/>
                </a:solidFill>
              </a:rPr>
              <a:t>Fire Assessment </a:t>
            </a:r>
          </a:p>
        </p:txBody>
      </p:sp>
      <p:sp>
        <p:nvSpPr>
          <p:cNvPr id="3" name="Content Placeholder 2"/>
          <p:cNvSpPr>
            <a:spLocks noGrp="1"/>
          </p:cNvSpPr>
          <p:nvPr>
            <p:ph idx="1"/>
          </p:nvPr>
        </p:nvSpPr>
        <p:spPr>
          <a:xfrm>
            <a:off x="805218" y="1134737"/>
            <a:ext cx="8944710" cy="5244759"/>
          </a:xfrm>
        </p:spPr>
        <p:txBody>
          <a:bodyPr rtlCol="0">
            <a:normAutofit fontScale="92500" lnSpcReduction="10000"/>
          </a:bodyPr>
          <a:lstStyle/>
          <a:p>
            <a:pPr algn="just">
              <a:defRPr/>
            </a:pPr>
            <a:r>
              <a:rPr lang="en-US" sz="2000" dirty="0">
                <a:solidFill>
                  <a:schemeClr val="tx1"/>
                </a:solidFill>
              </a:rPr>
              <a:t>This assessment is permitted by Florida Statute Chapters 166.021 and 166.041 and is adopted by Town Ordinance 2001-09 which requires that the annual rate be established each year. </a:t>
            </a:r>
          </a:p>
          <a:p>
            <a:pPr algn="just">
              <a:defRPr/>
            </a:pPr>
            <a:r>
              <a:rPr lang="en-US" sz="2000" dirty="0">
                <a:solidFill>
                  <a:schemeClr val="tx1"/>
                </a:solidFill>
              </a:rPr>
              <a:t>Resolution 2020-045 adopted a fire assessment methodology impacting all categories due to allocable fire protection costs from the most recent 5-years rolling average of response data.</a:t>
            </a:r>
          </a:p>
          <a:p>
            <a:pPr algn="just">
              <a:defRPr/>
            </a:pPr>
            <a:r>
              <a:rPr lang="en-US" sz="2000" dirty="0">
                <a:solidFill>
                  <a:schemeClr val="tx1"/>
                </a:solidFill>
              </a:rPr>
              <a:t>The proposed Resolution tonight will continue with established fire protection methodology combining (blending) the Commercial, Institutional, Warehouse &amp; Industrial categories.  </a:t>
            </a:r>
            <a:endParaRPr lang="en-US" sz="2400" dirty="0">
              <a:solidFill>
                <a:schemeClr val="tx1"/>
              </a:solidFill>
            </a:endParaRPr>
          </a:p>
          <a:p>
            <a:pPr algn="just">
              <a:defRPr/>
            </a:pPr>
            <a:r>
              <a:rPr lang="en-US" sz="2100" dirty="0">
                <a:solidFill>
                  <a:schemeClr val="tx1"/>
                </a:solidFill>
              </a:rPr>
              <a:t>Fourteen (14) homesteaded properties owned by total and permanent service - connected disabled U.S. veterans are proposed to be exempted tonight to Town Council. The Town impact resulting from adopting this 100% tax exemption is $12,455 and is absorbed within the General Fund. </a:t>
            </a:r>
          </a:p>
          <a:p>
            <a:pPr algn="just">
              <a:defRPr/>
            </a:pPr>
            <a:r>
              <a:rPr lang="en-US" sz="2000" dirty="0">
                <a:solidFill>
                  <a:schemeClr val="tx1"/>
                </a:solidFill>
              </a:rPr>
              <a:t>Per Florida Statute 170.01(4), the Town may not levy the fire assessment on lands classified as agricultural lands without a dwelling or farm building under FS 193.461. The General Fund millage impact pertaining to this tax exemption is approximately $163,548.</a:t>
            </a:r>
          </a:p>
          <a:p>
            <a:pPr>
              <a:defRPr/>
            </a:pPr>
            <a:endParaRPr lang="en-US" dirty="0">
              <a:solidFill>
                <a:schemeClr val="tx1"/>
              </a:solidFill>
            </a:endParaRPr>
          </a:p>
          <a:p>
            <a:pPr>
              <a:buNone/>
              <a:defRPr/>
            </a:pPr>
            <a:endParaRPr lang="en-US" dirty="0">
              <a:solidFill>
                <a:schemeClr val="accent6">
                  <a:lumMod val="75000"/>
                </a:schemeClr>
              </a:solidFill>
            </a:endParaRPr>
          </a:p>
          <a:p>
            <a:pPr>
              <a:defRPr/>
            </a:pPr>
            <a:endParaRPr lang="en-US" dirty="0">
              <a:solidFill>
                <a:schemeClr val="accent6">
                  <a:lumMod val="75000"/>
                </a:schemeClr>
              </a:solidFill>
            </a:endParaRPr>
          </a:p>
          <a:p>
            <a:pPr>
              <a:defRPr/>
            </a:pP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92A66124-11AF-4FF7-862B-C5676E9B0354}"/>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13</a:t>
            </a:fld>
            <a:endParaRPr lang="en-US" sz="1600" b="1" dirty="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80">
                                          <p:stCondLst>
                                            <p:cond delay="0"/>
                                          </p:stCondLst>
                                        </p:cTn>
                                        <p:tgtEl>
                                          <p:spTgt spid="3">
                                            <p:txEl>
                                              <p:pRg st="4" end="4"/>
                                            </p:txEl>
                                          </p:spTgt>
                                        </p:tgtEl>
                                      </p:cBhvr>
                                    </p:animEffect>
                                    <p:anim calcmode="lin" valueType="num">
                                      <p:cBhvr>
                                        <p:cTn id="3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4" end="4"/>
                                            </p:txEl>
                                          </p:spTgt>
                                        </p:tgtEl>
                                      </p:cBhvr>
                                      <p:to x="100000" y="60000"/>
                                    </p:animScale>
                                    <p:animScale>
                                      <p:cBhvr>
                                        <p:cTn id="42" dur="166" decel="50000">
                                          <p:stCondLst>
                                            <p:cond delay="676"/>
                                          </p:stCondLst>
                                        </p:cTn>
                                        <p:tgtEl>
                                          <p:spTgt spid="3">
                                            <p:txEl>
                                              <p:pRg st="4" end="4"/>
                                            </p:txEl>
                                          </p:spTgt>
                                        </p:tgtEl>
                                      </p:cBhvr>
                                      <p:to x="100000" y="100000"/>
                                    </p:animScale>
                                    <p:animScale>
                                      <p:cBhvr>
                                        <p:cTn id="43" dur="26">
                                          <p:stCondLst>
                                            <p:cond delay="1312"/>
                                          </p:stCondLst>
                                        </p:cTn>
                                        <p:tgtEl>
                                          <p:spTgt spid="3">
                                            <p:txEl>
                                              <p:pRg st="4" end="4"/>
                                            </p:txEl>
                                          </p:spTgt>
                                        </p:tgtEl>
                                      </p:cBhvr>
                                      <p:to x="100000" y="80000"/>
                                    </p:animScale>
                                    <p:animScale>
                                      <p:cBhvr>
                                        <p:cTn id="44" dur="166" decel="50000">
                                          <p:stCondLst>
                                            <p:cond delay="1338"/>
                                          </p:stCondLst>
                                        </p:cTn>
                                        <p:tgtEl>
                                          <p:spTgt spid="3">
                                            <p:txEl>
                                              <p:pRg st="4" end="4"/>
                                            </p:txEl>
                                          </p:spTgt>
                                        </p:tgtEl>
                                      </p:cBhvr>
                                      <p:to x="100000" y="100000"/>
                                    </p:animScale>
                                    <p:animScale>
                                      <p:cBhvr>
                                        <p:cTn id="45" dur="26">
                                          <p:stCondLst>
                                            <p:cond delay="1642"/>
                                          </p:stCondLst>
                                        </p:cTn>
                                        <p:tgtEl>
                                          <p:spTgt spid="3">
                                            <p:txEl>
                                              <p:pRg st="4" end="4"/>
                                            </p:txEl>
                                          </p:spTgt>
                                        </p:tgtEl>
                                      </p:cBhvr>
                                      <p:to x="100000" y="90000"/>
                                    </p:animScale>
                                    <p:animScale>
                                      <p:cBhvr>
                                        <p:cTn id="46" dur="166" decel="50000">
                                          <p:stCondLst>
                                            <p:cond delay="1668"/>
                                          </p:stCondLst>
                                        </p:cTn>
                                        <p:tgtEl>
                                          <p:spTgt spid="3">
                                            <p:txEl>
                                              <p:pRg st="4" end="4"/>
                                            </p:txEl>
                                          </p:spTgt>
                                        </p:tgtEl>
                                      </p:cBhvr>
                                      <p:to x="100000" y="100000"/>
                                    </p:animScale>
                                    <p:animScale>
                                      <p:cBhvr>
                                        <p:cTn id="47" dur="26">
                                          <p:stCondLst>
                                            <p:cond delay="1808"/>
                                          </p:stCondLst>
                                        </p:cTn>
                                        <p:tgtEl>
                                          <p:spTgt spid="3">
                                            <p:txEl>
                                              <p:pRg st="4" end="4"/>
                                            </p:txEl>
                                          </p:spTgt>
                                        </p:tgtEl>
                                      </p:cBhvr>
                                      <p:to x="100000" y="95000"/>
                                    </p:animScale>
                                    <p:animScale>
                                      <p:cBhvr>
                                        <p:cTn id="4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2175936" y="642395"/>
            <a:ext cx="66127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dirty="0">
                <a:solidFill>
                  <a:schemeClr val="tx1"/>
                </a:solidFill>
              </a:rPr>
              <a:t>Fire Assessment Residential and Acreage Category Rates </a:t>
            </a:r>
          </a:p>
          <a:p>
            <a:pPr algn="ctr" eaLnBrk="1" hangingPunct="1">
              <a:spcBef>
                <a:spcPct val="0"/>
              </a:spcBef>
              <a:buClrTx/>
              <a:buSzTx/>
              <a:buFontTx/>
              <a:buNone/>
            </a:pPr>
            <a:r>
              <a:rPr lang="en-US" altLang="en-US" sz="2400" b="1" dirty="0">
                <a:solidFill>
                  <a:schemeClr val="tx1"/>
                </a:solidFill>
              </a:rPr>
              <a:t>Three Year History and Proposed FY 2023</a:t>
            </a:r>
          </a:p>
        </p:txBody>
      </p:sp>
      <p:graphicFrame>
        <p:nvGraphicFramePr>
          <p:cNvPr id="8" name="Chart 7"/>
          <p:cNvGraphicFramePr>
            <a:graphicFrameLocks/>
          </p:cNvGraphicFramePr>
          <p:nvPr>
            <p:extLst>
              <p:ext uri="{D42A27DB-BD31-4B8C-83A1-F6EECF244321}">
                <p14:modId xmlns:p14="http://schemas.microsoft.com/office/powerpoint/2010/main" val="3312736640"/>
              </p:ext>
            </p:extLst>
          </p:nvPr>
        </p:nvGraphicFramePr>
        <p:xfrm>
          <a:off x="1364974" y="1842724"/>
          <a:ext cx="8203096" cy="41986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a:extLst>
              <a:ext uri="{FF2B5EF4-FFF2-40B4-BE49-F238E27FC236}">
                <a16:creationId xmlns:a16="http://schemas.microsoft.com/office/drawing/2014/main" id="{578A4DDD-8512-4709-A303-4BD3F85C0B4A}"/>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14</a:t>
            </a:fld>
            <a:endParaRPr lang="en-US" sz="16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F01992D-D2C7-4A67-9F7F-D7923D06D740}"/>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15</a:t>
            </a:fld>
            <a:endParaRPr lang="en-US" sz="1600" b="1" dirty="0">
              <a:solidFill>
                <a:schemeClr val="bg1"/>
              </a:solidFill>
            </a:endParaRPr>
          </a:p>
        </p:txBody>
      </p:sp>
      <p:graphicFrame>
        <p:nvGraphicFramePr>
          <p:cNvPr id="6" name="Chart 5">
            <a:extLst>
              <a:ext uri="{FF2B5EF4-FFF2-40B4-BE49-F238E27FC236}">
                <a16:creationId xmlns:a16="http://schemas.microsoft.com/office/drawing/2014/main" id="{AA593082-C89A-C9EF-C8CD-5355596C20C1}"/>
              </a:ext>
            </a:extLst>
          </p:cNvPr>
          <p:cNvGraphicFramePr/>
          <p:nvPr>
            <p:extLst>
              <p:ext uri="{D42A27DB-BD31-4B8C-83A1-F6EECF244321}">
                <p14:modId xmlns:p14="http://schemas.microsoft.com/office/powerpoint/2010/main" val="932587326"/>
              </p:ext>
            </p:extLst>
          </p:nvPr>
        </p:nvGraphicFramePr>
        <p:xfrm>
          <a:off x="1286933" y="719666"/>
          <a:ext cx="8873067"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379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5383-8093-7D45-B8FD-22AF5ABB41B9}"/>
              </a:ext>
            </a:extLst>
          </p:cNvPr>
          <p:cNvSpPr>
            <a:spLocks noGrp="1"/>
          </p:cNvSpPr>
          <p:nvPr>
            <p:ph type="title"/>
          </p:nvPr>
        </p:nvSpPr>
        <p:spPr>
          <a:xfrm>
            <a:off x="1435100" y="332197"/>
            <a:ext cx="8169276" cy="901691"/>
          </a:xfrm>
        </p:spPr>
        <p:txBody>
          <a:bodyPr>
            <a:normAutofit fontScale="90000"/>
          </a:bodyPr>
          <a:lstStyle/>
          <a:p>
            <a:pPr algn="ctr"/>
            <a:r>
              <a:rPr lang="en-US" sz="3200" dirty="0"/>
              <a:t>Changes in Call Distribution: </a:t>
            </a:r>
            <a:br>
              <a:rPr lang="en-US" sz="3200" dirty="0"/>
            </a:br>
            <a:r>
              <a:rPr lang="en-US" sz="3200" dirty="0"/>
              <a:t>         FY 2022  vs FY 2023</a:t>
            </a:r>
          </a:p>
        </p:txBody>
      </p:sp>
      <p:graphicFrame>
        <p:nvGraphicFramePr>
          <p:cNvPr id="6" name="Object 5">
            <a:extLst>
              <a:ext uri="{FF2B5EF4-FFF2-40B4-BE49-F238E27FC236}">
                <a16:creationId xmlns:a16="http://schemas.microsoft.com/office/drawing/2014/main" id="{263AF8B5-8075-E647-B8FA-8F1353AA9A1B}"/>
              </a:ext>
            </a:extLst>
          </p:cNvPr>
          <p:cNvGraphicFramePr>
            <a:graphicFrameLocks noChangeAspect="1"/>
          </p:cNvGraphicFramePr>
          <p:nvPr>
            <p:extLst>
              <p:ext uri="{D42A27DB-BD31-4B8C-83A1-F6EECF244321}">
                <p14:modId xmlns:p14="http://schemas.microsoft.com/office/powerpoint/2010/main" val="1266764982"/>
              </p:ext>
            </p:extLst>
          </p:nvPr>
        </p:nvGraphicFramePr>
        <p:xfrm>
          <a:off x="1435100" y="1357313"/>
          <a:ext cx="8169275" cy="4527550"/>
        </p:xfrm>
        <a:graphic>
          <a:graphicData uri="http://schemas.openxmlformats.org/presentationml/2006/ole">
            <mc:AlternateContent xmlns:mc="http://schemas.openxmlformats.org/markup-compatibility/2006">
              <mc:Choice xmlns:v="urn:schemas-microsoft-com:vml" Requires="v">
                <p:oleObj name="Worksheet" r:id="rId3" imgW="4762514" imgH="2638476" progId="Excel.Sheet.12">
                  <p:embed/>
                </p:oleObj>
              </mc:Choice>
              <mc:Fallback>
                <p:oleObj name="Worksheet" r:id="rId3" imgW="4762514" imgH="2638476" progId="Excel.Sheet.12">
                  <p:embed/>
                  <p:pic>
                    <p:nvPicPr>
                      <p:cNvPr id="6" name="Object 5">
                        <a:extLst>
                          <a:ext uri="{FF2B5EF4-FFF2-40B4-BE49-F238E27FC236}">
                            <a16:creationId xmlns:a16="http://schemas.microsoft.com/office/drawing/2014/main" id="{263AF8B5-8075-E647-B8FA-8F1353AA9A1B}"/>
                          </a:ext>
                        </a:extLst>
                      </p:cNvPr>
                      <p:cNvPicPr/>
                      <p:nvPr/>
                    </p:nvPicPr>
                    <p:blipFill>
                      <a:blip r:embed="rId4"/>
                      <a:stretch>
                        <a:fillRect/>
                      </a:stretch>
                    </p:blipFill>
                    <p:spPr>
                      <a:xfrm>
                        <a:off x="1435100" y="1357313"/>
                        <a:ext cx="8169275" cy="4527550"/>
                      </a:xfrm>
                      <a:prstGeom prst="rect">
                        <a:avLst/>
                      </a:prstGeom>
                    </p:spPr>
                  </p:pic>
                </p:oleObj>
              </mc:Fallback>
            </mc:AlternateContent>
          </a:graphicData>
        </a:graphic>
      </p:graphicFrame>
      <p:sp>
        <p:nvSpPr>
          <p:cNvPr id="7" name="Slide Number Placeholder 3">
            <a:extLst>
              <a:ext uri="{FF2B5EF4-FFF2-40B4-BE49-F238E27FC236}">
                <a16:creationId xmlns:a16="http://schemas.microsoft.com/office/drawing/2014/main" id="{429CF04E-A010-4723-8AB1-9EAECA5A419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16</a:t>
            </a:fld>
            <a:endParaRPr lang="en-US" sz="1600" b="1" dirty="0">
              <a:solidFill>
                <a:schemeClr val="bg1"/>
              </a:solidFill>
            </a:endParaRPr>
          </a:p>
        </p:txBody>
      </p:sp>
    </p:spTree>
    <p:extLst>
      <p:ext uri="{BB962C8B-B14F-4D97-AF65-F5344CB8AC3E}">
        <p14:creationId xmlns:p14="http://schemas.microsoft.com/office/powerpoint/2010/main" val="290914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31553" y="600518"/>
            <a:ext cx="7705099" cy="990600"/>
          </a:xfrm>
        </p:spPr>
        <p:txBody>
          <a:bodyPr/>
          <a:lstStyle/>
          <a:p>
            <a:pPr eaLnBrk="1" hangingPunct="1"/>
            <a:r>
              <a:rPr lang="en-US" altLang="en-US" b="1" dirty="0">
                <a:solidFill>
                  <a:schemeClr val="tx1"/>
                </a:solidFill>
              </a:rPr>
              <a:t>Fire Assessment Impact(s)</a:t>
            </a:r>
          </a:p>
        </p:txBody>
      </p:sp>
      <p:sp>
        <p:nvSpPr>
          <p:cNvPr id="3" name="Content Placeholder 2"/>
          <p:cNvSpPr>
            <a:spLocks noGrp="1"/>
          </p:cNvSpPr>
          <p:nvPr>
            <p:ph idx="1"/>
          </p:nvPr>
        </p:nvSpPr>
        <p:spPr>
          <a:xfrm>
            <a:off x="931505" y="1586427"/>
            <a:ext cx="8972658" cy="4322731"/>
          </a:xfrm>
        </p:spPr>
        <p:txBody>
          <a:bodyPr rtlCol="0">
            <a:normAutofit fontScale="92500" lnSpcReduction="20000"/>
          </a:bodyPr>
          <a:lstStyle/>
          <a:p>
            <a:pPr algn="just">
              <a:lnSpc>
                <a:spcPct val="150000"/>
              </a:lnSpc>
              <a:defRPr/>
            </a:pPr>
            <a:r>
              <a:rPr lang="en-US" sz="2200" dirty="0">
                <a:solidFill>
                  <a:schemeClr val="tx1"/>
                </a:solidFill>
              </a:rPr>
              <a:t>Residential</a:t>
            </a:r>
            <a:r>
              <a:rPr lang="en-US" sz="2200" dirty="0">
                <a:solidFill>
                  <a:srgbClr val="002060"/>
                </a:solidFill>
              </a:rPr>
              <a:t>: </a:t>
            </a:r>
            <a:r>
              <a:rPr lang="en-US" sz="2200" dirty="0">
                <a:solidFill>
                  <a:schemeClr val="tx1"/>
                </a:solidFill>
              </a:rPr>
              <a:t>$199.66 increase </a:t>
            </a:r>
            <a:r>
              <a:rPr lang="en-US" sz="2200" dirty="0">
                <a:solidFill>
                  <a:schemeClr val="accent2">
                    <a:lumMod val="50000"/>
                  </a:schemeClr>
                </a:solidFill>
              </a:rPr>
              <a:t>(per dwelling unit). </a:t>
            </a:r>
            <a:r>
              <a:rPr lang="en-US" sz="1900" dirty="0">
                <a:solidFill>
                  <a:schemeClr val="tx1"/>
                </a:solidFill>
              </a:rPr>
              <a:t>The proposed rate increase is primarily due to the Town of Davie contractual escalator at 7.5% and last year rate reduction approved by the Council ($306,310 – From $764.44 to $690.00).</a:t>
            </a:r>
            <a:endParaRPr lang="en-US" sz="1900" dirty="0">
              <a:solidFill>
                <a:schemeClr val="accent2">
                  <a:lumMod val="50000"/>
                </a:schemeClr>
              </a:solidFill>
            </a:endParaRPr>
          </a:p>
          <a:p>
            <a:pPr algn="just">
              <a:lnSpc>
                <a:spcPct val="150000"/>
              </a:lnSpc>
              <a:defRPr/>
            </a:pPr>
            <a:r>
              <a:rPr lang="en-US" sz="2200" dirty="0">
                <a:solidFill>
                  <a:schemeClr val="tx1"/>
                </a:solidFill>
              </a:rPr>
              <a:t>Acreage: </a:t>
            </a:r>
            <a:r>
              <a:rPr lang="en-US" sz="1900" dirty="0">
                <a:solidFill>
                  <a:schemeClr val="tx1"/>
                </a:solidFill>
              </a:rPr>
              <a:t>$70.72 increase </a:t>
            </a:r>
            <a:r>
              <a:rPr lang="en-US" sz="2200" dirty="0">
                <a:solidFill>
                  <a:schemeClr val="accent2">
                    <a:lumMod val="50000"/>
                  </a:schemeClr>
                </a:solidFill>
              </a:rPr>
              <a:t>(per acre)</a:t>
            </a:r>
          </a:p>
          <a:p>
            <a:pPr marL="0" indent="0" algn="just">
              <a:lnSpc>
                <a:spcPct val="150000"/>
              </a:lnSpc>
              <a:buNone/>
              <a:defRPr/>
            </a:pPr>
            <a:r>
              <a:rPr lang="en-US" sz="2200" u="sng" dirty="0">
                <a:solidFill>
                  <a:schemeClr val="tx1"/>
                </a:solidFill>
              </a:rPr>
              <a:t>COMBINED/BLENDED Methodology (a/k/a “Combined Non-Residential”):</a:t>
            </a:r>
          </a:p>
          <a:p>
            <a:pPr algn="just">
              <a:lnSpc>
                <a:spcPct val="150000"/>
              </a:lnSpc>
              <a:defRPr/>
            </a:pPr>
            <a:r>
              <a:rPr lang="en-US" sz="2200" dirty="0">
                <a:solidFill>
                  <a:schemeClr val="tx1"/>
                </a:solidFill>
              </a:rPr>
              <a:t>Commercial: $0.0319 increase </a:t>
            </a:r>
            <a:r>
              <a:rPr lang="en-US" sz="2200" dirty="0">
                <a:solidFill>
                  <a:schemeClr val="accent2">
                    <a:lumMod val="50000"/>
                  </a:schemeClr>
                </a:solidFill>
              </a:rPr>
              <a:t>(per square foot Bldg. area)</a:t>
            </a:r>
            <a:endParaRPr lang="en-US" sz="2400" dirty="0">
              <a:solidFill>
                <a:schemeClr val="accent2"/>
              </a:solidFill>
            </a:endParaRPr>
          </a:p>
          <a:p>
            <a:pPr algn="just">
              <a:lnSpc>
                <a:spcPct val="150000"/>
              </a:lnSpc>
              <a:defRPr/>
            </a:pPr>
            <a:r>
              <a:rPr lang="en-US" sz="2200" dirty="0">
                <a:solidFill>
                  <a:schemeClr val="tx1"/>
                </a:solidFill>
              </a:rPr>
              <a:t>Institutional: $0.0319 increase </a:t>
            </a:r>
            <a:r>
              <a:rPr lang="en-US" sz="2200" dirty="0">
                <a:solidFill>
                  <a:schemeClr val="accent2">
                    <a:lumMod val="50000"/>
                  </a:schemeClr>
                </a:solidFill>
              </a:rPr>
              <a:t>(per square foot Bldg. area)</a:t>
            </a:r>
            <a:endParaRPr lang="en-US" sz="2400" dirty="0">
              <a:solidFill>
                <a:schemeClr val="accent2"/>
              </a:solidFill>
            </a:endParaRPr>
          </a:p>
          <a:p>
            <a:pPr algn="just">
              <a:lnSpc>
                <a:spcPct val="150000"/>
              </a:lnSpc>
              <a:defRPr/>
            </a:pPr>
            <a:r>
              <a:rPr lang="en-US" sz="2200" dirty="0">
                <a:solidFill>
                  <a:schemeClr val="tx1"/>
                </a:solidFill>
              </a:rPr>
              <a:t>Warehouse/Industrial</a:t>
            </a:r>
            <a:r>
              <a:rPr lang="en-US" sz="2200" dirty="0">
                <a:solidFill>
                  <a:srgbClr val="002060"/>
                </a:solidFill>
              </a:rPr>
              <a:t>: </a:t>
            </a:r>
            <a:r>
              <a:rPr lang="en-US" sz="2200" dirty="0">
                <a:solidFill>
                  <a:schemeClr val="tx1"/>
                </a:solidFill>
              </a:rPr>
              <a:t>$0.0319 increase </a:t>
            </a:r>
            <a:r>
              <a:rPr lang="en-US" sz="2200" dirty="0">
                <a:solidFill>
                  <a:schemeClr val="accent2">
                    <a:lumMod val="50000"/>
                  </a:schemeClr>
                </a:solidFill>
              </a:rPr>
              <a:t>(per square foot Bldg. area)</a:t>
            </a:r>
          </a:p>
          <a:p>
            <a:pPr>
              <a:buNone/>
              <a:defRPr/>
            </a:pPr>
            <a:endParaRPr lang="en-US" dirty="0">
              <a:solidFill>
                <a:schemeClr val="accent6">
                  <a:lumMod val="75000"/>
                </a:schemeClr>
              </a:solidFill>
            </a:endParaRPr>
          </a:p>
          <a:p>
            <a:pPr marL="0" indent="0">
              <a:buNone/>
              <a:defRPr/>
            </a:pPr>
            <a:endParaRPr lang="en-US" dirty="0">
              <a:solidFill>
                <a:schemeClr val="accent6">
                  <a:lumMod val="75000"/>
                </a:schemeClr>
              </a:solidFill>
            </a:endParaRPr>
          </a:p>
          <a:p>
            <a:pPr>
              <a:defRPr/>
            </a:pP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EE4C20D7-1BA1-49B9-8749-E5AAAF0CA1DB}"/>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17</a:t>
            </a:fld>
            <a:endParaRPr lang="en-US" sz="1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5000">
        <p:sndAc>
          <p:stSnd>
            <p:snd r:embed="rId3" name="hammer.wav"/>
          </p:stSnd>
        </p:sndAc>
      </p:transition>
    </mc:Choice>
    <mc:Fallback xmlns="">
      <p:transition spd="slow">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dirty="0">
                <a:solidFill>
                  <a:schemeClr val="tx1"/>
                </a:solidFill>
              </a:rPr>
              <a:t>Solid Waste (Garbage) Assessment</a:t>
            </a:r>
          </a:p>
        </p:txBody>
      </p:sp>
      <p:sp>
        <p:nvSpPr>
          <p:cNvPr id="3" name="Content Placeholder 2"/>
          <p:cNvSpPr>
            <a:spLocks noGrp="1"/>
          </p:cNvSpPr>
          <p:nvPr>
            <p:ph idx="1"/>
          </p:nvPr>
        </p:nvSpPr>
        <p:spPr>
          <a:xfrm>
            <a:off x="1070812" y="1467853"/>
            <a:ext cx="8987588" cy="4678303"/>
          </a:xfrm>
        </p:spPr>
        <p:txBody>
          <a:bodyPr rtlCol="0">
            <a:normAutofit lnSpcReduction="10000"/>
          </a:bodyPr>
          <a:lstStyle/>
          <a:p>
            <a:pPr>
              <a:lnSpc>
                <a:spcPct val="150000"/>
              </a:lnSpc>
              <a:defRPr/>
            </a:pPr>
            <a:r>
              <a:rPr lang="en-US" sz="1900" dirty="0">
                <a:solidFill>
                  <a:schemeClr val="tx1"/>
                </a:solidFill>
              </a:rPr>
              <a:t>Permitted by Florida Statute Chapters 197.3632. </a:t>
            </a:r>
            <a:endParaRPr lang="en-US" sz="1900" dirty="0">
              <a:solidFill>
                <a:srgbClr val="002060"/>
              </a:solidFill>
            </a:endParaRPr>
          </a:p>
          <a:p>
            <a:pPr>
              <a:lnSpc>
                <a:spcPct val="150000"/>
              </a:lnSpc>
              <a:defRPr/>
            </a:pPr>
            <a:r>
              <a:rPr lang="en-US" sz="1900" dirty="0">
                <a:solidFill>
                  <a:schemeClr val="tx1"/>
                </a:solidFill>
              </a:rPr>
              <a:t>Annual rate establishment required by Town Ordinance 2002-08.</a:t>
            </a:r>
          </a:p>
          <a:p>
            <a:pPr>
              <a:lnSpc>
                <a:spcPct val="150000"/>
              </a:lnSpc>
              <a:defRPr/>
            </a:pPr>
            <a:r>
              <a:rPr lang="en-US" sz="1900" dirty="0">
                <a:solidFill>
                  <a:schemeClr val="tx1"/>
                </a:solidFill>
              </a:rPr>
              <a:t>The only residential parcels proposed to be 50% exempted to Town Council tonight are fourteen (14) homesteaded properties owned by total and permanent service-connected disabled U.S. veterans. The Town impact resulting from this tax exemption is approximately $8,050 vs. $3,239 last year.  This amount is absorbed within the General Fund.</a:t>
            </a:r>
          </a:p>
          <a:p>
            <a:pPr>
              <a:lnSpc>
                <a:spcPct val="150000"/>
              </a:lnSpc>
              <a:defRPr/>
            </a:pPr>
            <a:r>
              <a:rPr lang="en-US" sz="1900" dirty="0">
                <a:solidFill>
                  <a:schemeClr val="tx1"/>
                </a:solidFill>
              </a:rPr>
              <a:t>Initial resolution is also needed tonight for the assessment to comply with Florida Statutes and use for Truth In Millage (TRIM) notices distributed by the Broward County Property Appraiser’s office.</a:t>
            </a:r>
          </a:p>
          <a:p>
            <a:pPr>
              <a:defRPr/>
            </a:pP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3F8A6238-8779-4936-951C-FA46BADC177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18</a:t>
            </a:fld>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84110" y="609600"/>
            <a:ext cx="8596668" cy="858254"/>
          </a:xfrm>
        </p:spPr>
        <p:txBody>
          <a:bodyPr/>
          <a:lstStyle/>
          <a:p>
            <a:pPr eaLnBrk="1" hangingPunct="1"/>
            <a:r>
              <a:rPr lang="en-US" altLang="en-US" b="1" dirty="0">
                <a:solidFill>
                  <a:schemeClr val="tx1"/>
                </a:solidFill>
              </a:rPr>
              <a:t>Solid Waste (Garbage) Assessment</a:t>
            </a:r>
          </a:p>
        </p:txBody>
      </p:sp>
      <p:sp>
        <p:nvSpPr>
          <p:cNvPr id="3" name="Content Placeholder 2"/>
          <p:cNvSpPr>
            <a:spLocks noGrp="1"/>
          </p:cNvSpPr>
          <p:nvPr>
            <p:ph idx="1"/>
          </p:nvPr>
        </p:nvSpPr>
        <p:spPr>
          <a:xfrm>
            <a:off x="1070812" y="1467854"/>
            <a:ext cx="8596668" cy="4128716"/>
          </a:xfrm>
        </p:spPr>
        <p:txBody>
          <a:bodyPr rtlCol="0">
            <a:normAutofit/>
          </a:bodyPr>
          <a:lstStyle/>
          <a:p>
            <a:pPr algn="just">
              <a:lnSpc>
                <a:spcPct val="150000"/>
              </a:lnSpc>
              <a:defRPr/>
            </a:pPr>
            <a:r>
              <a:rPr lang="en-US" dirty="0"/>
              <a:t>Town Administration presented to Council earlier this evening, an agreement with Waste Management Inc of Florida for review and approval.</a:t>
            </a:r>
          </a:p>
          <a:p>
            <a:pPr marL="0" indent="0" algn="just">
              <a:buNone/>
              <a:defRPr/>
            </a:pPr>
            <a:endParaRPr lang="en-US" dirty="0"/>
          </a:p>
          <a:p>
            <a:pPr algn="just">
              <a:lnSpc>
                <a:spcPct val="150000"/>
              </a:lnSpc>
              <a:defRPr/>
            </a:pPr>
            <a:r>
              <a:rPr lang="en-US" dirty="0"/>
              <a:t>Administration expects a significant cost increase combined with a much-anticipated improvement in services.  The FY 2022-2023 Proposed Budget includes a firm estimate of the total solid waste assessment expenses which have been estimated at $2,947,722 from $1,700,171 in FY2021-2022.  This is primarily due to an increase in rates across all lines of services (Solid Waste, Recyclables, and Bulk Waste).</a:t>
            </a: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3F8A6238-8779-4936-951C-FA46BADC177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19</a:t>
            </a:fld>
            <a:endParaRPr lang="en-US" sz="1600" b="1" dirty="0">
              <a:solidFill>
                <a:schemeClr val="bg1"/>
              </a:solidFill>
            </a:endParaRPr>
          </a:p>
        </p:txBody>
      </p:sp>
    </p:spTree>
    <p:extLst>
      <p:ext uri="{BB962C8B-B14F-4D97-AF65-F5344CB8AC3E}">
        <p14:creationId xmlns:p14="http://schemas.microsoft.com/office/powerpoint/2010/main" val="309575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60419" y="891771"/>
            <a:ext cx="7207394" cy="542925"/>
          </a:xfrm>
        </p:spPr>
        <p:txBody>
          <a:bodyPr>
            <a:normAutofit fontScale="90000"/>
          </a:bodyPr>
          <a:lstStyle/>
          <a:p>
            <a:pPr eaLnBrk="1" hangingPunct="1"/>
            <a:r>
              <a:rPr lang="en-US" altLang="en-US" b="1" dirty="0">
                <a:solidFill>
                  <a:schemeClr val="tx1"/>
                </a:solidFill>
              </a:rPr>
              <a:t>Budget Process Calendar Of Events</a:t>
            </a:r>
          </a:p>
        </p:txBody>
      </p:sp>
      <p:sp>
        <p:nvSpPr>
          <p:cNvPr id="2" name="Slide Number Placeholder 1">
            <a:extLst>
              <a:ext uri="{FF2B5EF4-FFF2-40B4-BE49-F238E27FC236}">
                <a16:creationId xmlns:a16="http://schemas.microsoft.com/office/drawing/2014/main" id="{75D344DC-65D2-4054-AB0F-17DA62755BB0}"/>
              </a:ext>
            </a:extLst>
          </p:cNvPr>
          <p:cNvSpPr>
            <a:spLocks noGrp="1"/>
          </p:cNvSpPr>
          <p:nvPr>
            <p:ph type="sldNum" sz="quarter" idx="12"/>
          </p:nvPr>
        </p:nvSpPr>
        <p:spPr>
          <a:xfrm>
            <a:off x="10909110" y="6169416"/>
            <a:ext cx="683339" cy="365125"/>
          </a:xfrm>
        </p:spPr>
        <p:txBody>
          <a:bodyPr/>
          <a:lstStyle/>
          <a:p>
            <a:pPr>
              <a:defRPr/>
            </a:pPr>
            <a:fld id="{BADCECB7-52BD-46DA-B96E-DC1948412C86}" type="slidenum">
              <a:rPr lang="en-US" sz="1600" b="1" smtClean="0">
                <a:solidFill>
                  <a:schemeClr val="bg1"/>
                </a:solidFill>
              </a:rPr>
              <a:pPr>
                <a:defRPr/>
              </a:pPr>
              <a:t>2</a:t>
            </a:fld>
            <a:endParaRPr lang="en-US" sz="1600" b="1" dirty="0">
              <a:solidFill>
                <a:schemeClr val="bg1"/>
              </a:solidFill>
            </a:endParaRPr>
          </a:p>
        </p:txBody>
      </p:sp>
      <p:sp>
        <p:nvSpPr>
          <p:cNvPr id="3" name="TextBox 2"/>
          <p:cNvSpPr txBox="1">
            <a:spLocks noChangeArrowheads="1"/>
          </p:cNvSpPr>
          <p:nvPr/>
        </p:nvSpPr>
        <p:spPr bwMode="auto">
          <a:xfrm>
            <a:off x="1282890" y="1658435"/>
            <a:ext cx="847677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257182"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Thursday, </a:t>
            </a:r>
            <a:r>
              <a:rPr lang="en-US" altLang="en-US" dirty="0">
                <a:solidFill>
                  <a:schemeClr val="tx1"/>
                </a:solidFill>
              </a:rPr>
              <a:t>July 28th</a:t>
            </a:r>
            <a:r>
              <a:rPr lang="en-US" altLang="en-US" dirty="0">
                <a:solidFill>
                  <a:schemeClr val="tx1"/>
                </a:solidFill>
                <a:latin typeface="Calibri" panose="020F0502020204030204" pitchFamily="34" charset="0"/>
              </a:rPr>
              <a:t>, 2022 (</a:t>
            </a:r>
            <a:r>
              <a:rPr lang="en-US" altLang="en-US" b="1" dirty="0">
                <a:solidFill>
                  <a:srgbClr val="FF0000"/>
                </a:solidFill>
                <a:latin typeface="Calibri" panose="020F0502020204030204" pitchFamily="34" charset="0"/>
              </a:rPr>
              <a:t>TONIGHT</a:t>
            </a:r>
            <a:r>
              <a:rPr lang="en-US" altLang="en-US" dirty="0">
                <a:solidFill>
                  <a:schemeClr val="tx1"/>
                </a:solidFill>
                <a:latin typeface="Calibri" panose="020F0502020204030204" pitchFamily="34" charset="0"/>
              </a:rPr>
              <a:t>):</a:t>
            </a:r>
          </a:p>
          <a:p>
            <a:pPr lvl="2" indent="-257182">
              <a:spcBef>
                <a:spcPct val="0"/>
              </a:spcBef>
              <a:buClrTx/>
              <a:buSzTx/>
              <a:buFont typeface="Wingdings" panose="05000000000000000000" pitchFamily="2" charset="2"/>
              <a:buChar char="ü"/>
              <a:defRPr/>
            </a:pPr>
            <a:r>
              <a:rPr lang="en-US" altLang="en-US" sz="1800" dirty="0">
                <a:solidFill>
                  <a:schemeClr val="tx1"/>
                </a:solidFill>
                <a:latin typeface="Calibri" panose="020F0502020204030204" pitchFamily="34" charset="0"/>
              </a:rPr>
              <a:t>   Preliminary Millage and Initial Fire/Solid Waste Assessment Adoption</a:t>
            </a:r>
          </a:p>
          <a:p>
            <a:pPr lvl="2" indent="-257182">
              <a:spcBef>
                <a:spcPct val="0"/>
              </a:spcBef>
              <a:buClrTx/>
              <a:buSzTx/>
              <a:buFont typeface="Wingdings" panose="05000000000000000000" pitchFamily="2" charset="2"/>
              <a:buChar char="ü"/>
              <a:defRPr/>
            </a:pPr>
            <a:endParaRPr lang="en-US" altLang="en-US" sz="1800" dirty="0">
              <a:solidFill>
                <a:schemeClr val="tx1"/>
              </a:solidFill>
              <a:latin typeface="Calibri" panose="020F0502020204030204" pitchFamily="34" charset="0"/>
            </a:endParaRP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Tuesday, August 16, 2022 </a:t>
            </a:r>
            <a:r>
              <a:rPr lang="en-US" altLang="en-US" b="1" dirty="0">
                <a:solidFill>
                  <a:schemeClr val="tx1"/>
                </a:solidFill>
                <a:latin typeface="Calibri" panose="020F0502020204030204" pitchFamily="34" charset="0"/>
              </a:rPr>
              <a:t>(7 pm):</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FY 2022/2023 Proposed Budget Workshop  </a:t>
            </a:r>
          </a:p>
          <a:p>
            <a:pPr lvl="2" indent="-257182">
              <a:spcBef>
                <a:spcPct val="0"/>
              </a:spcBef>
              <a:buClrTx/>
              <a:buSzTx/>
              <a:buFont typeface="Wingdings" panose="05000000000000000000" pitchFamily="2" charset="2"/>
              <a:buChar char="q"/>
              <a:defRPr/>
            </a:pPr>
            <a:endParaRPr lang="en-US" altLang="en-US" sz="1800" dirty="0">
              <a:solidFill>
                <a:schemeClr val="tx1"/>
              </a:solidFill>
              <a:latin typeface="Calibri" panose="020F0502020204030204" pitchFamily="34" charset="0"/>
            </a:endParaRP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Monday, September 12, 2022 </a:t>
            </a:r>
            <a:r>
              <a:rPr lang="en-US" altLang="en-US" b="1" dirty="0">
                <a:solidFill>
                  <a:schemeClr val="tx1"/>
                </a:solidFill>
                <a:latin typeface="Calibri" panose="020F0502020204030204" pitchFamily="34" charset="0"/>
              </a:rPr>
              <a:t>(6 pm):</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First Public Hearing for Tentative Millage and Budget Adoption</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Final Fire Protection and Solid Waste Special Assessment Adoption    </a:t>
            </a:r>
          </a:p>
          <a:p>
            <a:pPr marL="428636" lvl="2">
              <a:spcBef>
                <a:spcPct val="0"/>
              </a:spcBef>
              <a:buClrTx/>
              <a:buSzTx/>
              <a:buNone/>
              <a:defRPr/>
            </a:pPr>
            <a:r>
              <a:rPr lang="en-US" altLang="en-US" sz="1800" dirty="0">
                <a:solidFill>
                  <a:schemeClr val="tx1"/>
                </a:solidFill>
                <a:latin typeface="Calibri" panose="020F0502020204030204" pitchFamily="34" charset="0"/>
              </a:rPr>
              <a:t>                  </a:t>
            </a: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Saturday, Sept. 17 – Tuesday, Sept. 20, 2022:</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Final Budget Advertised                                                   </a:t>
            </a:r>
          </a:p>
          <a:p>
            <a:pPr lvl="2" indent="-257182">
              <a:spcBef>
                <a:spcPct val="0"/>
              </a:spcBef>
              <a:buClrTx/>
              <a:buSzTx/>
              <a:buFont typeface="Wingdings" panose="05000000000000000000" pitchFamily="2" charset="2"/>
              <a:buChar char="q"/>
              <a:defRPr/>
            </a:pPr>
            <a:endParaRPr lang="en-US" altLang="en-US" sz="1800" dirty="0">
              <a:solidFill>
                <a:schemeClr val="tx1"/>
              </a:solidFill>
              <a:latin typeface="Calibri" panose="020F0502020204030204" pitchFamily="34" charset="0"/>
            </a:endParaRPr>
          </a:p>
          <a:p>
            <a:pPr indent="-257182">
              <a:spcBef>
                <a:spcPct val="0"/>
              </a:spcBef>
              <a:buClrTx/>
              <a:buSzTx/>
              <a:buFont typeface="Wingdings" panose="05000000000000000000" pitchFamily="2" charset="2"/>
              <a:buChar char="Ø"/>
              <a:defRPr/>
            </a:pPr>
            <a:r>
              <a:rPr lang="en-US" altLang="en-US" dirty="0">
                <a:solidFill>
                  <a:schemeClr val="tx1"/>
                </a:solidFill>
                <a:latin typeface="Calibri" panose="020F0502020204030204" pitchFamily="34" charset="0"/>
              </a:rPr>
              <a:t>   Thursday, September 22, 2022 </a:t>
            </a:r>
            <a:r>
              <a:rPr lang="en-US" altLang="en-US" b="1" dirty="0">
                <a:solidFill>
                  <a:schemeClr val="tx1"/>
                </a:solidFill>
                <a:latin typeface="Calibri" panose="020F0502020204030204" pitchFamily="34" charset="0"/>
              </a:rPr>
              <a:t>(6 pm): </a:t>
            </a:r>
          </a:p>
          <a:p>
            <a:pPr lvl="2" indent="-257182">
              <a:spcBef>
                <a:spcPct val="0"/>
              </a:spcBef>
              <a:buClrTx/>
              <a:buSzTx/>
              <a:buFont typeface="Wingdings" panose="05000000000000000000" pitchFamily="2" charset="2"/>
              <a:buChar char="q"/>
              <a:defRPr/>
            </a:pPr>
            <a:r>
              <a:rPr lang="en-US" altLang="en-US" sz="1800" dirty="0">
                <a:solidFill>
                  <a:schemeClr val="tx1"/>
                </a:solidFill>
                <a:latin typeface="Calibri" panose="020F0502020204030204" pitchFamily="34" charset="0"/>
              </a:rPr>
              <a:t>   Second Public Hearing for Final Millage and Budget Adoption</a:t>
            </a:r>
          </a:p>
          <a:p>
            <a:pPr marL="428636" lvl="2" indent="-257182">
              <a:spcBef>
                <a:spcPct val="0"/>
              </a:spcBef>
              <a:buClrTx/>
              <a:buSzTx/>
              <a:buNone/>
              <a:defRPr/>
            </a:pPr>
            <a:endParaRPr lang="en-US" altLang="en-US" sz="1800" dirty="0">
              <a:solidFill>
                <a:schemeClr val="tx1"/>
              </a:solidFill>
              <a:latin typeface="Calibri" panose="020F0502020204030204" pitchFamily="34" charset="0"/>
            </a:endParaRPr>
          </a:p>
        </p:txBody>
      </p:sp>
    </p:spTree>
  </p:cSld>
  <p:clrMapOvr>
    <a:masterClrMapping/>
  </p:clrMapOvr>
  <p:transition spd="med">
    <p:wipe dir="d"/>
    <p:sndAc>
      <p:stSnd>
        <p:snd r:embed="rId3" name="las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750"/>
                                        <p:tgtEl>
                                          <p:spTgt spid="3">
                                            <p:txEl>
                                              <p:pRg st="1" end="1"/>
                                            </p:txEl>
                                          </p:spTgt>
                                        </p:tgtEl>
                                      </p:cBhvr>
                                    </p:animEffect>
                                  </p:childTnLst>
                                </p:cTn>
                              </p:par>
                            </p:childTnLst>
                          </p:cTn>
                        </p:par>
                      </p:childTnLst>
                    </p:cTn>
                  </p:par>
                  <p:par>
                    <p:cTn id="11" fill="hold">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125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750"/>
                                        <p:tgtEl>
                                          <p:spTgt spid="3">
                                            <p:txEl>
                                              <p:pRg st="4" end="4"/>
                                            </p:txEl>
                                          </p:spTgt>
                                        </p:tgtEl>
                                      </p:cBhvr>
                                    </p:animEffec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3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3500" fill="hold"/>
                                        <p:tgtEl>
                                          <p:spTgt spid="3">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750"/>
                                        <p:tgtEl>
                                          <p:spTgt spid="3">
                                            <p:txEl>
                                              <p:pRg st="10" end="1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down)">
                                      <p:cBhvr>
                                        <p:cTn id="39" dur="75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ipe(down)">
                                      <p:cBhvr>
                                        <p:cTn id="44" dur="750"/>
                                        <p:tgtEl>
                                          <p:spTgt spid="3">
                                            <p:txEl>
                                              <p:pRg st="13" end="13"/>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down)">
                                      <p:cBhvr>
                                        <p:cTn id="47" dur="75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2734449" y="617029"/>
            <a:ext cx="61978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dirty="0">
                <a:solidFill>
                  <a:schemeClr val="tx1"/>
                </a:solidFill>
              </a:rPr>
              <a:t>Proposed Solid Waste Rates for FY 22/23 (with changes from FY 21/22)</a:t>
            </a:r>
          </a:p>
        </p:txBody>
      </p:sp>
      <p:graphicFrame>
        <p:nvGraphicFramePr>
          <p:cNvPr id="2" name="Table 1"/>
          <p:cNvGraphicFramePr>
            <a:graphicFrameLocks noGrp="1"/>
          </p:cNvGraphicFramePr>
          <p:nvPr>
            <p:extLst>
              <p:ext uri="{D42A27DB-BD31-4B8C-83A1-F6EECF244321}">
                <p14:modId xmlns:p14="http://schemas.microsoft.com/office/powerpoint/2010/main" val="1694129473"/>
              </p:ext>
            </p:extLst>
          </p:nvPr>
        </p:nvGraphicFramePr>
        <p:xfrm>
          <a:off x="891252" y="1656522"/>
          <a:ext cx="9109275" cy="4384840"/>
        </p:xfrm>
        <a:graphic>
          <a:graphicData uri="http://schemas.openxmlformats.org/drawingml/2006/table">
            <a:tbl>
              <a:tblPr>
                <a:tableStyleId>{5C22544A-7EE6-4342-B048-85BDC9FD1C3A}</a:tableStyleId>
              </a:tblPr>
              <a:tblGrid>
                <a:gridCol w="2844567">
                  <a:extLst>
                    <a:ext uri="{9D8B030D-6E8A-4147-A177-3AD203B41FA5}">
                      <a16:colId xmlns:a16="http://schemas.microsoft.com/office/drawing/2014/main" val="20000"/>
                    </a:ext>
                  </a:extLst>
                </a:gridCol>
                <a:gridCol w="1073852">
                  <a:extLst>
                    <a:ext uri="{9D8B030D-6E8A-4147-A177-3AD203B41FA5}">
                      <a16:colId xmlns:a16="http://schemas.microsoft.com/office/drawing/2014/main" val="20001"/>
                    </a:ext>
                  </a:extLst>
                </a:gridCol>
                <a:gridCol w="1142397">
                  <a:extLst>
                    <a:ext uri="{9D8B030D-6E8A-4147-A177-3AD203B41FA5}">
                      <a16:colId xmlns:a16="http://schemas.microsoft.com/office/drawing/2014/main" val="20002"/>
                    </a:ext>
                  </a:extLst>
                </a:gridCol>
                <a:gridCol w="1151248">
                  <a:extLst>
                    <a:ext uri="{9D8B030D-6E8A-4147-A177-3AD203B41FA5}">
                      <a16:colId xmlns:a16="http://schemas.microsoft.com/office/drawing/2014/main" val="20003"/>
                    </a:ext>
                  </a:extLst>
                </a:gridCol>
                <a:gridCol w="897774">
                  <a:extLst>
                    <a:ext uri="{9D8B030D-6E8A-4147-A177-3AD203B41FA5}">
                      <a16:colId xmlns:a16="http://schemas.microsoft.com/office/drawing/2014/main" val="20004"/>
                    </a:ext>
                  </a:extLst>
                </a:gridCol>
                <a:gridCol w="920794">
                  <a:extLst>
                    <a:ext uri="{9D8B030D-6E8A-4147-A177-3AD203B41FA5}">
                      <a16:colId xmlns:a16="http://schemas.microsoft.com/office/drawing/2014/main" val="20005"/>
                    </a:ext>
                  </a:extLst>
                </a:gridCol>
                <a:gridCol w="1078643">
                  <a:extLst>
                    <a:ext uri="{9D8B030D-6E8A-4147-A177-3AD203B41FA5}">
                      <a16:colId xmlns:a16="http://schemas.microsoft.com/office/drawing/2014/main" val="20006"/>
                    </a:ext>
                  </a:extLst>
                </a:gridCol>
              </a:tblGrid>
              <a:tr h="315717">
                <a:tc gridSpan="7">
                  <a:txBody>
                    <a:bodyPr/>
                    <a:lstStyle/>
                    <a:p>
                      <a:pPr algn="ctr" fontAlgn="b"/>
                      <a:r>
                        <a:rPr lang="en-US" sz="1800" u="none" strike="noStrike" dirty="0">
                          <a:solidFill>
                            <a:schemeClr val="tx1"/>
                          </a:solidFill>
                          <a:effectLst/>
                        </a:rPr>
                        <a:t>Based On Consultant Study</a:t>
                      </a:r>
                      <a:endParaRPr lang="en-US" sz="1800" b="1" i="0" u="none" strike="noStrike" dirty="0">
                        <a:solidFill>
                          <a:schemeClr val="tx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7469">
                <a:tc>
                  <a:txBody>
                    <a:bodyPr/>
                    <a:lstStyle/>
                    <a:p>
                      <a:pPr lvl="0" algn="l" fontAlgn="ctr"/>
                      <a:r>
                        <a:rPr lang="en-US" sz="1400" b="1" u="none" strike="noStrike" dirty="0">
                          <a:solidFill>
                            <a:schemeClr val="tx1"/>
                          </a:solidFill>
                          <a:effectLst/>
                        </a:rPr>
                        <a:t>Assessment           Lot Sq. Ft.  </a:t>
                      </a:r>
                    </a:p>
                    <a:p>
                      <a:pPr lvl="0" algn="l" fontAlgn="ctr"/>
                      <a:r>
                        <a:rPr lang="en-US" sz="1400" b="1" u="none" strike="noStrike" dirty="0">
                          <a:solidFill>
                            <a:schemeClr val="tx1"/>
                          </a:solidFill>
                          <a:effectLst/>
                        </a:rPr>
                        <a:t>                                Range                                                                                                                                                                                                           </a:t>
                      </a:r>
                      <a:endParaRPr lang="en-US" sz="14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solidFill>
                            <a:schemeClr val="tx1"/>
                          </a:solidFill>
                          <a:effectLst/>
                        </a:rPr>
                        <a:t>Number of Units in Range</a:t>
                      </a:r>
                      <a:endParaRPr lang="en-US" sz="14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solidFill>
                            <a:schemeClr val="tx1"/>
                          </a:solidFill>
                          <a:effectLst/>
                        </a:rPr>
                        <a:t>Solid Waste   Cost                Per Unit</a:t>
                      </a:r>
                      <a:endParaRPr lang="en-US" sz="14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solidFill>
                            <a:schemeClr val="tx1"/>
                          </a:solidFill>
                          <a:effectLst/>
                        </a:rPr>
                        <a:t>Bulk Waste    Cost              Per Unit</a:t>
                      </a:r>
                      <a:endParaRPr lang="en-US" sz="14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solidFill>
                            <a:schemeClr val="tx1"/>
                          </a:solidFill>
                          <a:effectLst/>
                        </a:rPr>
                        <a:t>Total Proposed Rates      FY 22/23</a:t>
                      </a:r>
                      <a:endParaRPr lang="en-US" sz="14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solidFill>
                            <a:schemeClr val="tx1"/>
                          </a:solidFill>
                          <a:effectLst/>
                        </a:rPr>
                        <a:t>Total Assessed Rates      FY 21/22</a:t>
                      </a:r>
                      <a:endParaRPr lang="en-US" sz="14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1" u="none" strike="noStrike" dirty="0">
                          <a:solidFill>
                            <a:schemeClr val="tx1"/>
                          </a:solidFill>
                          <a:effectLst/>
                        </a:rPr>
                        <a:t>Difference:   Increase </a:t>
                      </a:r>
                      <a:r>
                        <a:rPr lang="en-US" sz="1400" u="none" strike="noStrike" kern="1200" baseline="0" dirty="0">
                          <a:ln w="1270" cmpd="sng">
                            <a:noFill/>
                          </a:ln>
                          <a:solidFill>
                            <a:schemeClr val="accent5"/>
                          </a:solidFill>
                          <a:effectLst>
                            <a:glow rad="63500">
                              <a:schemeClr val="accent2">
                                <a:lumMod val="20000"/>
                                <a:lumOff val="80000"/>
                                <a:alpha val="40000"/>
                              </a:schemeClr>
                            </a:glow>
                          </a:effectLst>
                          <a:latin typeface="+mn-lt"/>
                          <a:ea typeface="+mn-ea"/>
                          <a:cs typeface="+mn-cs"/>
                        </a:rPr>
                        <a:t>(Decrease)</a:t>
                      </a:r>
                    </a:p>
                    <a:p>
                      <a:pPr algn="ctr" fontAlgn="ctr"/>
                      <a:endParaRPr lang="en-US" sz="1400" b="1" u="none" strike="noStrike" dirty="0">
                        <a:solidFill>
                          <a:schemeClr val="tx1"/>
                        </a:solidFill>
                        <a:effectLs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91115">
                <a:tc>
                  <a:txBody>
                    <a:bodyPr/>
                    <a:lstStyle/>
                    <a:p>
                      <a:pPr marL="0" algn="l" defTabSz="457200" rtl="0" eaLnBrk="1" fontAlgn="b" latinLnBrk="0" hangingPunct="1"/>
                      <a:r>
                        <a:rPr lang="en-US" sz="1400" u="none" strike="noStrike" kern="1200" dirty="0">
                          <a:solidFill>
                            <a:schemeClr val="tx1"/>
                          </a:solidFill>
                          <a:effectLst/>
                          <a:latin typeface="+mj-lt"/>
                          <a:ea typeface="+mn-ea"/>
                          <a:cs typeface="+mn-cs"/>
                        </a:rPr>
                        <a:t>        A                 -            41,200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409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 $            540.53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 $            421.95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962.48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593.01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369.47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1115">
                <a:tc>
                  <a:txBody>
                    <a:bodyPr/>
                    <a:lstStyle/>
                    <a:p>
                      <a:pPr algn="l" fontAlgn="b"/>
                      <a:r>
                        <a:rPr lang="en-US" sz="1400" u="none" strike="noStrike" dirty="0">
                          <a:solidFill>
                            <a:schemeClr val="tx1"/>
                          </a:solidFill>
                          <a:effectLst/>
                          <a:latin typeface="+mj-lt"/>
                        </a:rPr>
                        <a:t>        B             41,201       46,999</a:t>
                      </a:r>
                      <a:endParaRPr lang="en-US" sz="1400" b="1" i="0" u="none" strike="noStrike" dirty="0">
                        <a:solidFill>
                          <a:schemeClr val="tx1"/>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450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540.53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472.20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1,012.72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638.88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373.84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91115">
                <a:tc>
                  <a:txBody>
                    <a:bodyPr/>
                    <a:lstStyle/>
                    <a:p>
                      <a:pPr algn="l" fontAlgn="b"/>
                      <a:r>
                        <a:rPr lang="en-US" sz="1400" u="none" strike="noStrike" dirty="0">
                          <a:solidFill>
                            <a:schemeClr val="tx1"/>
                          </a:solidFill>
                          <a:effectLst/>
                          <a:latin typeface="+mj-lt"/>
                        </a:rPr>
                        <a:t>        C             47,000       62,999</a:t>
                      </a:r>
                      <a:endParaRPr lang="en-US" sz="1400" b="1" i="0" u="none" strike="noStrike" dirty="0">
                        <a:solidFill>
                          <a:schemeClr val="tx1"/>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424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 $            540.53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 $            584.90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1,125.43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703.33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422.10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6079">
                <a:tc>
                  <a:txBody>
                    <a:bodyPr/>
                    <a:lstStyle/>
                    <a:p>
                      <a:pPr algn="l" fontAlgn="b"/>
                      <a:r>
                        <a:rPr lang="en-US" sz="1400" u="none" strike="noStrike" dirty="0">
                          <a:solidFill>
                            <a:schemeClr val="tx1"/>
                          </a:solidFill>
                          <a:effectLst/>
                          <a:latin typeface="+mj-lt"/>
                        </a:rPr>
                        <a:t>        D             63,000       95,999</a:t>
                      </a:r>
                      <a:endParaRPr lang="en-US" sz="1400" b="1" i="0" u="none" strike="noStrike" dirty="0">
                        <a:solidFill>
                          <a:schemeClr val="tx1"/>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480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540.53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604.30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1,144.83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730.85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413.98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91115">
                <a:tc>
                  <a:txBody>
                    <a:bodyPr/>
                    <a:lstStyle/>
                    <a:p>
                      <a:pPr algn="l" fontAlgn="b"/>
                      <a:r>
                        <a:rPr lang="en-US" sz="1400" u="none" strike="noStrike" dirty="0">
                          <a:solidFill>
                            <a:schemeClr val="tx1"/>
                          </a:solidFill>
                          <a:effectLst/>
                          <a:latin typeface="+mj-lt"/>
                        </a:rPr>
                        <a:t>        E             96,000      106,999</a:t>
                      </a:r>
                      <a:endParaRPr lang="en-US" sz="1400" b="1" i="0" u="none" strike="noStrike" dirty="0">
                        <a:solidFill>
                          <a:schemeClr val="tx1"/>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478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 $            540.53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 $            698.55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1,239.07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773.17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chemeClr val="tx1"/>
                          </a:solidFill>
                          <a:effectLst/>
                          <a:latin typeface="Calibri" panose="020F0502020204030204" pitchFamily="34" charset="0"/>
                        </a:rPr>
                        <a:t> $        465.90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91115">
                <a:tc>
                  <a:txBody>
                    <a:bodyPr/>
                    <a:lstStyle/>
                    <a:p>
                      <a:pPr algn="l" fontAlgn="b"/>
                      <a:r>
                        <a:rPr lang="en-US" sz="1400" u="none" strike="noStrike" dirty="0">
                          <a:solidFill>
                            <a:schemeClr val="tx1"/>
                          </a:solidFill>
                          <a:effectLst/>
                          <a:latin typeface="+mj-lt"/>
                        </a:rPr>
                        <a:t>        F           107,000     &gt;107,000</a:t>
                      </a:r>
                      <a:endParaRPr lang="en-US" sz="1400" b="1" i="0" u="none" strike="noStrike" dirty="0">
                        <a:solidFill>
                          <a:schemeClr val="tx1"/>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446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540.53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874.44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1,414.97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 $      879.74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 $        535.23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cxnSp>
        <p:nvCxnSpPr>
          <p:cNvPr id="5" name="Straight Connector 4">
            <a:extLst>
              <a:ext uri="{FF2B5EF4-FFF2-40B4-BE49-F238E27FC236}">
                <a16:creationId xmlns:a16="http://schemas.microsoft.com/office/drawing/2014/main" id="{5C107B8B-2CB9-498F-8A82-4F825671645F}"/>
              </a:ext>
            </a:extLst>
          </p:cNvPr>
          <p:cNvCxnSpPr>
            <a:cxnSpLocks/>
          </p:cNvCxnSpPr>
          <p:nvPr/>
        </p:nvCxnSpPr>
        <p:spPr>
          <a:xfrm>
            <a:off x="1957437" y="2141316"/>
            <a:ext cx="0" cy="3900046"/>
          </a:xfrm>
          <a:prstGeom prst="line">
            <a:avLst/>
          </a:prstGeom>
          <a:ln w="19050"/>
        </p:spPr>
        <p:style>
          <a:lnRef idx="1">
            <a:schemeClr val="dk1"/>
          </a:lnRef>
          <a:fillRef idx="0">
            <a:schemeClr val="dk1"/>
          </a:fillRef>
          <a:effectRef idx="0">
            <a:schemeClr val="dk1"/>
          </a:effectRef>
          <a:fontRef idx="minor">
            <a:schemeClr val="tx1"/>
          </a:fontRef>
        </p:style>
      </p:cxnSp>
      <p:sp>
        <p:nvSpPr>
          <p:cNvPr id="6" name="Slide Number Placeholder 3">
            <a:extLst>
              <a:ext uri="{FF2B5EF4-FFF2-40B4-BE49-F238E27FC236}">
                <a16:creationId xmlns:a16="http://schemas.microsoft.com/office/drawing/2014/main" id="{396E6C69-6FAD-4275-A03F-32ED4D68BC52}"/>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20</a:t>
            </a:fld>
            <a:endParaRPr lang="en-US" sz="16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b="1" dirty="0">
                <a:solidFill>
                  <a:schemeClr val="tx1"/>
                </a:solidFill>
              </a:rPr>
              <a:t>Solid Waste (SW) Impact </a:t>
            </a:r>
          </a:p>
        </p:txBody>
      </p:sp>
      <p:sp>
        <p:nvSpPr>
          <p:cNvPr id="3" name="Content Placeholder 2"/>
          <p:cNvSpPr>
            <a:spLocks noGrp="1"/>
          </p:cNvSpPr>
          <p:nvPr>
            <p:ph idx="1"/>
          </p:nvPr>
        </p:nvSpPr>
        <p:spPr>
          <a:xfrm>
            <a:off x="1173707" y="1446664"/>
            <a:ext cx="8256838" cy="4801736"/>
          </a:xfrm>
        </p:spPr>
        <p:txBody>
          <a:bodyPr rtlCol="0">
            <a:normAutofit fontScale="92500" lnSpcReduction="20000"/>
          </a:bodyPr>
          <a:lstStyle/>
          <a:p>
            <a:pPr algn="just">
              <a:lnSpc>
                <a:spcPct val="120000"/>
              </a:lnSpc>
              <a:spcBef>
                <a:spcPts val="0"/>
              </a:spcBef>
              <a:defRPr/>
            </a:pPr>
            <a:endParaRPr lang="en-US" sz="2100" dirty="0">
              <a:solidFill>
                <a:schemeClr val="tx1"/>
              </a:solidFill>
            </a:endParaRPr>
          </a:p>
          <a:p>
            <a:pPr algn="just">
              <a:lnSpc>
                <a:spcPct val="120000"/>
              </a:lnSpc>
              <a:spcBef>
                <a:spcPts val="0"/>
              </a:spcBef>
              <a:defRPr/>
            </a:pPr>
            <a:r>
              <a:rPr lang="en-US" sz="2100" dirty="0">
                <a:solidFill>
                  <a:schemeClr val="tx1"/>
                </a:solidFill>
              </a:rPr>
              <a:t>The Town’s contract with Waste Pro, Inc.  expires on September 30, 2022.  In anticipation, the Town, on March 31, 2022, posted a request for proposal (RFP) for “Solid Waste, Recyclables, Bulk Waste Collection and Disposal Franchise Agreement” and presented to Council, in today’s meeting, an agreement with Waste Management Inc of Florida for review and approval.</a:t>
            </a:r>
          </a:p>
          <a:p>
            <a:pPr marL="0" indent="0" algn="just">
              <a:lnSpc>
                <a:spcPct val="120000"/>
              </a:lnSpc>
              <a:spcBef>
                <a:spcPts val="0"/>
              </a:spcBef>
              <a:buNone/>
              <a:defRPr/>
            </a:pPr>
            <a:endParaRPr lang="en-US" sz="2100" dirty="0">
              <a:solidFill>
                <a:schemeClr val="tx1"/>
              </a:solidFill>
            </a:endParaRPr>
          </a:p>
          <a:p>
            <a:pPr algn="just">
              <a:lnSpc>
                <a:spcPct val="120000"/>
              </a:lnSpc>
              <a:spcBef>
                <a:spcPts val="0"/>
              </a:spcBef>
              <a:defRPr/>
            </a:pPr>
            <a:r>
              <a:rPr lang="en-US" sz="2100" dirty="0">
                <a:solidFill>
                  <a:schemeClr val="tx1"/>
                </a:solidFill>
              </a:rPr>
              <a:t>As a result of the contract negotiations, Town Administration is including in the FY 2022-2023 Proposed Budget the negotiated rate structure that reflects an increase in solid waste, recyclables, and bulk waste services.</a:t>
            </a:r>
            <a:r>
              <a:rPr lang="en-US" sz="2400" dirty="0">
                <a:solidFill>
                  <a:srgbClr val="0070C0"/>
                </a:solidFill>
              </a:rPr>
              <a:t> </a:t>
            </a:r>
          </a:p>
          <a:p>
            <a:pPr marL="0" indent="0" algn="just">
              <a:lnSpc>
                <a:spcPct val="120000"/>
              </a:lnSpc>
              <a:spcBef>
                <a:spcPts val="0"/>
              </a:spcBef>
              <a:buNone/>
              <a:defRPr/>
            </a:pPr>
            <a:endParaRPr lang="en-US" sz="2100" dirty="0">
              <a:solidFill>
                <a:schemeClr val="tx1"/>
              </a:solidFill>
            </a:endParaRPr>
          </a:p>
          <a:p>
            <a:pPr algn="just">
              <a:lnSpc>
                <a:spcPct val="120000"/>
              </a:lnSpc>
              <a:spcBef>
                <a:spcPts val="0"/>
              </a:spcBef>
              <a:defRPr/>
            </a:pPr>
            <a:r>
              <a:rPr lang="en-US" sz="2100" dirty="0">
                <a:solidFill>
                  <a:schemeClr val="tx1"/>
                </a:solidFill>
              </a:rPr>
              <a:t>Technology and reporting functionalities will contribute further to enhance services. </a:t>
            </a:r>
          </a:p>
          <a:p>
            <a:pPr>
              <a:defRPr/>
            </a:pPr>
            <a:endParaRPr lang="en-US" sz="2100" dirty="0">
              <a:solidFill>
                <a:schemeClr val="tx1"/>
              </a:solidFill>
            </a:endParaRPr>
          </a:p>
          <a:p>
            <a:pPr>
              <a:defRPr/>
            </a:pPr>
            <a:endParaRPr lang="en-US" sz="2100" dirty="0">
              <a:solidFill>
                <a:schemeClr val="tx1"/>
              </a:solidFill>
            </a:endParaRPr>
          </a:p>
          <a:p>
            <a:pPr>
              <a:defRPr/>
            </a:pPr>
            <a:endParaRPr lang="en-US" sz="2100" dirty="0">
              <a:solidFill>
                <a:schemeClr val="tx1"/>
              </a:solidFill>
            </a:endParaRPr>
          </a:p>
          <a:p>
            <a:pPr>
              <a:defRPr/>
            </a:pPr>
            <a:endParaRPr lang="en-US" sz="2100" dirty="0">
              <a:solidFill>
                <a:schemeClr val="tx1"/>
              </a:solidFill>
            </a:endParaRPr>
          </a:p>
          <a:p>
            <a:pPr>
              <a:buClr>
                <a:srgbClr val="5FCBEF"/>
              </a:buClr>
              <a:defRPr/>
            </a:pPr>
            <a:endParaRPr lang="en-US" sz="1950" dirty="0">
              <a:solidFill>
                <a:schemeClr val="tx1"/>
              </a:solidFill>
            </a:endParaRPr>
          </a:p>
          <a:p>
            <a:pPr>
              <a:defRPr/>
            </a:pPr>
            <a:endParaRPr lang="en-US" dirty="0">
              <a:solidFill>
                <a:srgbClr val="002060"/>
              </a:solidFill>
            </a:endParaRPr>
          </a:p>
          <a:p>
            <a:pPr>
              <a:defRPr/>
            </a:pPr>
            <a:endParaRPr lang="en-US" dirty="0">
              <a:solidFill>
                <a:schemeClr val="accent6">
                  <a:lumMod val="75000"/>
                </a:schemeClr>
              </a:solidFill>
            </a:endParaRPr>
          </a:p>
          <a:p>
            <a:pPr>
              <a:buNone/>
              <a:defRPr/>
            </a:pPr>
            <a:endParaRPr lang="en-US" dirty="0">
              <a:solidFill>
                <a:schemeClr val="accent6">
                  <a:lumMod val="75000"/>
                </a:schemeClr>
              </a:solidFill>
            </a:endParaRPr>
          </a:p>
          <a:p>
            <a:pPr>
              <a:defRPr/>
            </a:pPr>
            <a:endParaRPr lang="en-US" dirty="0">
              <a:solidFill>
                <a:schemeClr val="accent6">
                  <a:lumMod val="75000"/>
                </a:schemeClr>
              </a:solidFill>
            </a:endParaRPr>
          </a:p>
          <a:p>
            <a:pPr>
              <a:defRPr/>
            </a:pPr>
            <a:endParaRPr lang="en-US" dirty="0">
              <a:solidFill>
                <a:schemeClr val="accent6">
                  <a:lumMod val="75000"/>
                </a:schemeClr>
              </a:solidFill>
            </a:endParaRPr>
          </a:p>
        </p:txBody>
      </p:sp>
      <p:sp>
        <p:nvSpPr>
          <p:cNvPr id="5" name="Slide Number Placeholder 3">
            <a:extLst>
              <a:ext uri="{FF2B5EF4-FFF2-40B4-BE49-F238E27FC236}">
                <a16:creationId xmlns:a16="http://schemas.microsoft.com/office/drawing/2014/main" id="{AA54DFB7-0BCD-4CA3-879E-13551A00175F}"/>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21</a:t>
            </a:fld>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96478" y="1246306"/>
            <a:ext cx="5829300" cy="628650"/>
          </a:xfrm>
        </p:spPr>
        <p:txBody>
          <a:bodyPr rtlCol="0">
            <a:normAutofit fontScale="90000"/>
          </a:bodyPr>
          <a:lstStyle/>
          <a:p>
            <a:pPr>
              <a:defRPr/>
            </a:pPr>
            <a:r>
              <a:rPr lang="en-US" b="1" dirty="0">
                <a:solidFill>
                  <a:schemeClr val="tx1"/>
                </a:solidFill>
              </a:rPr>
              <a:t>Rate Setting Recap:</a:t>
            </a:r>
            <a:r>
              <a:rPr lang="en-US" dirty="0">
                <a:solidFill>
                  <a:schemeClr val="tx1"/>
                </a:solidFill>
              </a:rPr>
              <a:t> </a:t>
            </a:r>
          </a:p>
        </p:txBody>
      </p:sp>
      <p:sp>
        <p:nvSpPr>
          <p:cNvPr id="30723" name="Subtitle 4"/>
          <p:cNvSpPr>
            <a:spLocks noGrp="1"/>
          </p:cNvSpPr>
          <p:nvPr>
            <p:ph type="subTitle" idx="1"/>
          </p:nvPr>
        </p:nvSpPr>
        <p:spPr>
          <a:xfrm>
            <a:off x="1118936" y="2323246"/>
            <a:ext cx="8722895" cy="1512213"/>
          </a:xfrm>
        </p:spPr>
        <p:txBody>
          <a:bodyPr rtlCol="0">
            <a:normAutofit fontScale="92500" lnSpcReduction="20000"/>
          </a:bodyPr>
          <a:lstStyle/>
          <a:p>
            <a:pPr>
              <a:defRPr/>
            </a:pPr>
            <a:endParaRPr lang="en-US" altLang="en-US" sz="1500" dirty="0">
              <a:solidFill>
                <a:schemeClr val="accent3">
                  <a:lumMod val="50000"/>
                </a:schemeClr>
              </a:solidFill>
            </a:endParaRPr>
          </a:p>
          <a:p>
            <a:pPr>
              <a:defRPr/>
            </a:pPr>
            <a:r>
              <a:rPr lang="en-US" altLang="en-US" sz="2400" dirty="0">
                <a:solidFill>
                  <a:schemeClr val="tx1"/>
                </a:solidFill>
              </a:rPr>
              <a:t>It is your Town Administrator’s and Town Financial Administrator’s recommendation that the Town Council of Southwest Ranches unanimously adopt the resolutions presented tonight</a:t>
            </a:r>
            <a:br>
              <a:rPr lang="en-US" altLang="en-US" sz="2400" dirty="0">
                <a:solidFill>
                  <a:schemeClr val="tx1"/>
                </a:solidFill>
              </a:rPr>
            </a:br>
            <a:r>
              <a:rPr lang="en-US" altLang="en-US" sz="2400" dirty="0">
                <a:solidFill>
                  <a:schemeClr val="tx1"/>
                </a:solidFill>
              </a:rPr>
              <a:t> </a:t>
            </a:r>
            <a:r>
              <a:rPr lang="en-US" altLang="en-US" sz="2400" u="sng" dirty="0">
                <a:solidFill>
                  <a:schemeClr val="tx1"/>
                </a:solidFill>
              </a:rPr>
              <a:t>setting the rate maximums </a:t>
            </a:r>
            <a:r>
              <a:rPr lang="en-US" altLang="en-US" sz="2400" dirty="0">
                <a:solidFill>
                  <a:schemeClr val="tx1"/>
                </a:solidFill>
              </a:rPr>
              <a:t>which provide for:</a:t>
            </a:r>
          </a:p>
          <a:p>
            <a:pPr>
              <a:defRPr/>
            </a:pPr>
            <a:endParaRPr lang="en-US" altLang="en-US" sz="1600" dirty="0">
              <a:solidFill>
                <a:schemeClr val="tx1"/>
              </a:solidFill>
            </a:endParaRPr>
          </a:p>
          <a:p>
            <a:pPr>
              <a:defRPr/>
            </a:pPr>
            <a:endParaRPr lang="en-US" altLang="en-US" sz="1500" b="1" dirty="0">
              <a:solidFill>
                <a:schemeClr val="tx1"/>
              </a:solidFill>
            </a:endParaRPr>
          </a:p>
        </p:txBody>
      </p:sp>
      <p:pic>
        <p:nvPicPr>
          <p:cNvPr id="5" name="Picture 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04464">
            <a:off x="3416596" y="594089"/>
            <a:ext cx="1355756" cy="1630209"/>
          </a:xfrm>
          <a:prstGeom prst="rect">
            <a:avLst/>
          </a:prstGeom>
          <a:noFill/>
          <a:ln>
            <a:noFill/>
          </a:ln>
          <a:effectLst/>
          <a:extLst>
            <a:ext uri="{909E8E84-426E-40DD-AFC4-6F175D3DCCD1}">
              <a14:hiddenFill xmlns:a14="http://schemas.microsoft.com/office/drawing/2010/main">
                <a:solidFill>
                  <a:srgbClr val="EBD799"/>
                </a:solidFill>
              </a14:hiddenFill>
            </a:ext>
            <a:ext uri="{91240B29-F687-4F45-9708-019B960494DF}">
              <a14:hiddenLine xmlns:a14="http://schemas.microsoft.com/office/drawing/2010/main" w="9525" algn="in">
                <a:solidFill>
                  <a:srgbClr val="EBD7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2">
            <a:extLst>
              <a:ext uri="{FF2B5EF4-FFF2-40B4-BE49-F238E27FC236}">
                <a16:creationId xmlns:a16="http://schemas.microsoft.com/office/drawing/2014/main" id="{CAAA5442-E837-4122-AE4E-7404C5BF65A2}"/>
              </a:ext>
            </a:extLst>
          </p:cNvPr>
          <p:cNvSpPr/>
          <p:nvPr/>
        </p:nvSpPr>
        <p:spPr>
          <a:xfrm>
            <a:off x="1433763" y="4077013"/>
            <a:ext cx="9324474" cy="2344168"/>
          </a:xfrm>
          <a:prstGeom prst="rect">
            <a:avLst/>
          </a:prstGeom>
        </p:spPr>
        <p:txBody>
          <a:bodyPr wrap="square">
            <a:spAutoFit/>
          </a:bodyPr>
          <a:lstStyle/>
          <a:p>
            <a:pPr algn="just">
              <a:lnSpc>
                <a:spcPct val="150000"/>
              </a:lnSpc>
              <a:defRPr/>
            </a:pPr>
            <a:r>
              <a:rPr lang="en-US" altLang="en-US" sz="2000" dirty="0"/>
              <a:t> </a:t>
            </a:r>
            <a:r>
              <a:rPr lang="en-US" altLang="en-US" sz="2000" b="1" dirty="0">
                <a:solidFill>
                  <a:srgbClr val="0070C0"/>
                </a:solidFill>
              </a:rPr>
              <a:t>1) Decrease in the total Operating millage.</a:t>
            </a:r>
          </a:p>
          <a:p>
            <a:pPr algn="just">
              <a:lnSpc>
                <a:spcPct val="150000"/>
              </a:lnSpc>
              <a:defRPr/>
            </a:pPr>
            <a:r>
              <a:rPr lang="en-US" altLang="en-US" sz="2000" b="1" dirty="0">
                <a:solidFill>
                  <a:srgbClr val="0070C0"/>
                </a:solidFill>
              </a:rPr>
              <a:t> 2) Changes in Fire Assessment rates to property owners mostly due to Town   </a:t>
            </a:r>
          </a:p>
          <a:p>
            <a:pPr algn="just">
              <a:lnSpc>
                <a:spcPct val="150000"/>
              </a:lnSpc>
              <a:defRPr/>
            </a:pPr>
            <a:r>
              <a:rPr lang="en-US" altLang="en-US" sz="2000" b="1" dirty="0">
                <a:solidFill>
                  <a:srgbClr val="0070C0"/>
                </a:solidFill>
              </a:rPr>
              <a:t>     of Davie contract escalator,  and</a:t>
            </a:r>
          </a:p>
          <a:p>
            <a:pPr algn="just">
              <a:lnSpc>
                <a:spcPct val="150000"/>
              </a:lnSpc>
              <a:defRPr/>
            </a:pPr>
            <a:r>
              <a:rPr lang="en-US" altLang="en-US" sz="2000" b="1" dirty="0">
                <a:solidFill>
                  <a:srgbClr val="0070C0"/>
                </a:solidFill>
              </a:rPr>
              <a:t> 3) Changes to Solid Waste, Bulk and Recycling rates due to new vendor </a:t>
            </a:r>
          </a:p>
          <a:p>
            <a:pPr algn="just">
              <a:lnSpc>
                <a:spcPct val="150000"/>
              </a:lnSpc>
              <a:defRPr/>
            </a:pPr>
            <a:r>
              <a:rPr lang="en-US" altLang="en-US" sz="2000" b="1" dirty="0">
                <a:solidFill>
                  <a:srgbClr val="0070C0"/>
                </a:solidFill>
              </a:rPr>
              <a:t>     contract.</a:t>
            </a:r>
          </a:p>
        </p:txBody>
      </p:sp>
      <p:sp>
        <p:nvSpPr>
          <p:cNvPr id="7" name="Slide Number Placeholder 3">
            <a:extLst>
              <a:ext uri="{FF2B5EF4-FFF2-40B4-BE49-F238E27FC236}">
                <a16:creationId xmlns:a16="http://schemas.microsoft.com/office/drawing/2014/main" id="{2584C151-1830-4FC6-B8C6-55625AD66EF8}"/>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22</a:t>
            </a:fld>
            <a:endParaRPr lang="en-US" sz="1600" b="1"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777" y="590310"/>
            <a:ext cx="9285432" cy="995868"/>
          </a:xfrm>
        </p:spPr>
        <p:txBody>
          <a:bodyPr>
            <a:normAutofit fontScale="90000"/>
          </a:bodyPr>
          <a:lstStyle/>
          <a:p>
            <a:pPr algn="ctr"/>
            <a:r>
              <a:rPr lang="en-US" sz="3000" dirty="0">
                <a:solidFill>
                  <a:schemeClr val="tx1"/>
                </a:solidFill>
              </a:rPr>
              <a:t>Summary </a:t>
            </a:r>
            <a:br>
              <a:rPr lang="en-US" sz="1800" dirty="0">
                <a:solidFill>
                  <a:schemeClr val="tx1"/>
                </a:solidFill>
              </a:rPr>
            </a:br>
            <a:r>
              <a:rPr lang="en-US" sz="1000" dirty="0">
                <a:solidFill>
                  <a:schemeClr val="tx1"/>
                </a:solidFill>
              </a:rPr>
              <a:t>  </a:t>
            </a:r>
            <a:br>
              <a:rPr lang="en-US" sz="1800" dirty="0">
                <a:solidFill>
                  <a:schemeClr val="tx1"/>
                </a:solidFill>
              </a:rPr>
            </a:br>
            <a:r>
              <a:rPr lang="en-US" sz="2200" b="1" dirty="0">
                <a:solidFill>
                  <a:schemeClr val="tx1"/>
                </a:solidFill>
              </a:rPr>
              <a:t>FY 2022/2023 Proposed Rates and Fees Compared to FY 2021/2022</a:t>
            </a:r>
          </a:p>
        </p:txBody>
      </p:sp>
      <p:sp>
        <p:nvSpPr>
          <p:cNvPr id="3" name="Text Placeholder 2"/>
          <p:cNvSpPr>
            <a:spLocks noGrp="1"/>
          </p:cNvSpPr>
          <p:nvPr>
            <p:ph type="body" idx="1"/>
          </p:nvPr>
        </p:nvSpPr>
        <p:spPr>
          <a:xfrm>
            <a:off x="591451" y="1586594"/>
            <a:ext cx="3738178" cy="897686"/>
          </a:xfrm>
        </p:spPr>
        <p:txBody>
          <a:bodyPr/>
          <a:lstStyle/>
          <a:p>
            <a:r>
              <a:rPr lang="en-US" b="1" u="sng" dirty="0">
                <a:solidFill>
                  <a:schemeClr val="tx1"/>
                </a:solidFill>
              </a:rPr>
              <a:t>Adopted</a:t>
            </a:r>
            <a:r>
              <a:rPr lang="en-US" b="1" dirty="0">
                <a:solidFill>
                  <a:schemeClr val="tx1"/>
                </a:solidFill>
              </a:rPr>
              <a:t> FY 2021/2022: Rate/Fee</a:t>
            </a:r>
          </a:p>
        </p:txBody>
      </p:sp>
      <p:sp>
        <p:nvSpPr>
          <p:cNvPr id="5" name="Text Placeholder 4"/>
          <p:cNvSpPr>
            <a:spLocks noGrp="1"/>
          </p:cNvSpPr>
          <p:nvPr>
            <p:ph type="body" sz="quarter" idx="3"/>
          </p:nvPr>
        </p:nvSpPr>
        <p:spPr>
          <a:xfrm>
            <a:off x="6095999" y="1586178"/>
            <a:ext cx="3738177" cy="897686"/>
          </a:xfrm>
        </p:spPr>
        <p:txBody>
          <a:bodyPr/>
          <a:lstStyle/>
          <a:p>
            <a:r>
              <a:rPr lang="en-US" b="1" u="sng" dirty="0">
                <a:solidFill>
                  <a:schemeClr val="tx1"/>
                </a:solidFill>
              </a:rPr>
              <a:t>Proposed</a:t>
            </a:r>
            <a:r>
              <a:rPr lang="en-US" b="1" dirty="0">
                <a:solidFill>
                  <a:schemeClr val="tx1"/>
                </a:solidFill>
              </a:rPr>
              <a:t> FY 2022/2023: Rate/Fee </a:t>
            </a:r>
          </a:p>
        </p:txBody>
      </p:sp>
      <p:sp>
        <p:nvSpPr>
          <p:cNvPr id="7" name="Slide Number Placeholder 6">
            <a:extLst>
              <a:ext uri="{FF2B5EF4-FFF2-40B4-BE49-F238E27FC236}">
                <a16:creationId xmlns:a16="http://schemas.microsoft.com/office/drawing/2014/main" id="{12CAD87A-1A43-4379-B769-81E767B748C9}"/>
              </a:ext>
            </a:extLst>
          </p:cNvPr>
          <p:cNvSpPr>
            <a:spLocks noGrp="1"/>
          </p:cNvSpPr>
          <p:nvPr>
            <p:ph type="sldNum" sz="quarter" idx="12"/>
          </p:nvPr>
        </p:nvSpPr>
        <p:spPr>
          <a:xfrm>
            <a:off x="10856192" y="6177839"/>
            <a:ext cx="683339" cy="365125"/>
          </a:xfrm>
        </p:spPr>
        <p:txBody>
          <a:bodyPr/>
          <a:lstStyle/>
          <a:p>
            <a:pPr>
              <a:defRPr/>
            </a:pPr>
            <a:fld id="{059B6ACE-9CA3-4D34-B127-1E451B1C33CF}" type="slidenum">
              <a:rPr lang="en-US" sz="1600" b="1" smtClean="0">
                <a:solidFill>
                  <a:schemeClr val="bg1"/>
                </a:solidFill>
              </a:rPr>
              <a:pPr>
                <a:defRPr/>
              </a:pPr>
              <a:t>3</a:t>
            </a:fld>
            <a:endParaRPr lang="en-US" sz="1600" b="1" dirty="0">
              <a:solidFill>
                <a:schemeClr val="bg1"/>
              </a:solidFill>
            </a:endParaRPr>
          </a:p>
        </p:txBody>
      </p:sp>
      <p:sp>
        <p:nvSpPr>
          <p:cNvPr id="8" name="Rectangle 7">
            <a:extLst>
              <a:ext uri="{FF2B5EF4-FFF2-40B4-BE49-F238E27FC236}">
                <a16:creationId xmlns:a16="http://schemas.microsoft.com/office/drawing/2014/main" id="{BA6D9634-6C37-438A-98DE-F2E13D88B209}"/>
              </a:ext>
            </a:extLst>
          </p:cNvPr>
          <p:cNvSpPr/>
          <p:nvPr/>
        </p:nvSpPr>
        <p:spPr>
          <a:xfrm>
            <a:off x="591451" y="2538376"/>
            <a:ext cx="5407673" cy="3707169"/>
          </a:xfrm>
          <a:prstGeom prst="rect">
            <a:avLst/>
          </a:prstGeom>
        </p:spPr>
        <p:txBody>
          <a:bodyPr wrap="square">
            <a:spAutoFit/>
          </a:bodyPr>
          <a:lstStyle/>
          <a:p>
            <a:pPr marL="285750" indent="-285750">
              <a:lnSpc>
                <a:spcPct val="120000"/>
              </a:lnSpc>
              <a:spcBef>
                <a:spcPts val="0"/>
              </a:spcBef>
              <a:buClr>
                <a:schemeClr val="accent1"/>
              </a:buClr>
              <a:buFont typeface="Wingdings" panose="05000000000000000000" pitchFamily="2" charset="2"/>
              <a:buChar char="Ø"/>
            </a:pPr>
            <a:r>
              <a:rPr lang="en-US" dirty="0"/>
              <a:t>Operating Millage: 4.2500 mills</a:t>
            </a:r>
          </a:p>
          <a:p>
            <a:pPr marL="285750" indent="-285750">
              <a:lnSpc>
                <a:spcPct val="110000"/>
              </a:lnSpc>
              <a:spcBef>
                <a:spcPts val="0"/>
              </a:spcBef>
              <a:buClr>
                <a:schemeClr val="accent1"/>
              </a:buClr>
              <a:buFont typeface="Wingdings" panose="05000000000000000000" pitchFamily="2" charset="2"/>
              <a:buChar char="Ø"/>
            </a:pPr>
            <a:r>
              <a:rPr lang="en-US" dirty="0"/>
              <a:t>TSDOR Millage:      </a:t>
            </a:r>
            <a:r>
              <a:rPr lang="en-US" u="sng" dirty="0"/>
              <a:t>0.0000 mills</a:t>
            </a:r>
          </a:p>
          <a:p>
            <a:pPr marL="285750" indent="-285750">
              <a:lnSpc>
                <a:spcPct val="110000"/>
              </a:lnSpc>
              <a:spcBef>
                <a:spcPts val="0"/>
              </a:spcBef>
              <a:buClr>
                <a:schemeClr val="accent1"/>
              </a:buClr>
              <a:buFont typeface="Wingdings" panose="05000000000000000000" pitchFamily="2" charset="2"/>
              <a:buChar char="Ø"/>
            </a:pPr>
            <a:r>
              <a:rPr lang="en-US" dirty="0"/>
              <a:t>Total:                    4.2500 mills</a:t>
            </a:r>
          </a:p>
          <a:p>
            <a:pPr marL="285750" indent="-285750">
              <a:lnSpc>
                <a:spcPct val="110000"/>
              </a:lnSpc>
              <a:spcBef>
                <a:spcPts val="0"/>
              </a:spcBef>
              <a:buClr>
                <a:schemeClr val="accent1"/>
              </a:buClr>
              <a:buFont typeface="Wingdings" panose="05000000000000000000" pitchFamily="2" charset="2"/>
              <a:buChar char="Ø"/>
            </a:pPr>
            <a:r>
              <a:rPr lang="en-US" dirty="0"/>
              <a:t>(No change to total millage rate)</a:t>
            </a:r>
          </a:p>
          <a:p>
            <a:pPr marL="285750" indent="-285750">
              <a:lnSpc>
                <a:spcPct val="110000"/>
              </a:lnSpc>
              <a:spcBef>
                <a:spcPts val="0"/>
              </a:spcBef>
              <a:buClr>
                <a:schemeClr val="accent1"/>
              </a:buClr>
              <a:buFont typeface="Wingdings" panose="05000000000000000000" pitchFamily="2" charset="2"/>
              <a:buChar char="Ø"/>
            </a:pPr>
            <a:endParaRPr lang="en-US" sz="900" dirty="0"/>
          </a:p>
          <a:p>
            <a:pPr marL="285750" indent="-285750">
              <a:buClr>
                <a:schemeClr val="accent1"/>
              </a:buClr>
              <a:buFont typeface="Wingdings" panose="05000000000000000000" pitchFamily="2" charset="2"/>
              <a:buChar char="Ø"/>
            </a:pPr>
            <a:r>
              <a:rPr lang="en-US" dirty="0"/>
              <a:t>Fire Assessment: $60.86 increase </a:t>
            </a:r>
          </a:p>
          <a:p>
            <a:pPr>
              <a:buClr>
                <a:schemeClr val="accent1"/>
              </a:buClr>
            </a:pPr>
            <a:r>
              <a:rPr lang="en-US" dirty="0">
                <a:solidFill>
                  <a:srgbClr val="FF0000"/>
                </a:solidFill>
              </a:rPr>
              <a:t>    </a:t>
            </a:r>
            <a:r>
              <a:rPr lang="en-US" dirty="0"/>
              <a:t>(approximately 9%</a:t>
            </a:r>
            <a:r>
              <a:rPr lang="en-US" dirty="0">
                <a:solidFill>
                  <a:srgbClr val="FF0000"/>
                </a:solidFill>
              </a:rPr>
              <a:t> </a:t>
            </a:r>
            <a:r>
              <a:rPr lang="en-US" dirty="0"/>
              <a:t>per residential </a:t>
            </a:r>
          </a:p>
          <a:p>
            <a:pPr>
              <a:buClr>
                <a:schemeClr val="accent1"/>
              </a:buClr>
            </a:pPr>
            <a:r>
              <a:rPr lang="en-US" dirty="0"/>
              <a:t>    dwelling unit) from FY 2021</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Solid Waste: No change throughout </a:t>
            </a:r>
          </a:p>
          <a:p>
            <a:pPr>
              <a:buClr>
                <a:schemeClr val="accent1"/>
              </a:buClr>
            </a:pPr>
            <a:r>
              <a:rPr lang="en-US" dirty="0"/>
              <a:t>    all residential parcel lot sizes (3</a:t>
            </a:r>
            <a:r>
              <a:rPr lang="en-US" baseline="30000" dirty="0"/>
              <a:t>rd</a:t>
            </a:r>
            <a:r>
              <a:rPr lang="en-US" dirty="0"/>
              <a:t> consecutive </a:t>
            </a:r>
          </a:p>
          <a:p>
            <a:pPr>
              <a:buClr>
                <a:schemeClr val="accent1"/>
              </a:buClr>
            </a:pPr>
            <a:r>
              <a:rPr lang="en-US" dirty="0"/>
              <a:t>    year of no change in rates)</a:t>
            </a:r>
          </a:p>
          <a:p>
            <a:pPr>
              <a:buClr>
                <a:schemeClr val="accent1"/>
              </a:buClr>
            </a:pPr>
            <a:endParaRPr lang="en-US" dirty="0"/>
          </a:p>
        </p:txBody>
      </p:sp>
      <p:sp>
        <p:nvSpPr>
          <p:cNvPr id="9" name="Rectangle 8">
            <a:extLst>
              <a:ext uri="{FF2B5EF4-FFF2-40B4-BE49-F238E27FC236}">
                <a16:creationId xmlns:a16="http://schemas.microsoft.com/office/drawing/2014/main" id="{9CAB3E0E-ACC3-4D8E-A8A6-071DA31D5820}"/>
              </a:ext>
            </a:extLst>
          </p:cNvPr>
          <p:cNvSpPr/>
          <p:nvPr/>
        </p:nvSpPr>
        <p:spPr>
          <a:xfrm>
            <a:off x="5999124" y="2530423"/>
            <a:ext cx="4857067" cy="3714094"/>
          </a:xfrm>
          <a:prstGeom prst="rect">
            <a:avLst/>
          </a:prstGeom>
        </p:spPr>
        <p:txBody>
          <a:bodyPr wrap="square">
            <a:spAutoFit/>
          </a:bodyPr>
          <a:lstStyle/>
          <a:p>
            <a:pPr marL="285750" indent="-285750">
              <a:lnSpc>
                <a:spcPct val="110000"/>
              </a:lnSpc>
              <a:spcBef>
                <a:spcPts val="0"/>
              </a:spcBef>
              <a:buClr>
                <a:schemeClr val="accent1"/>
              </a:buClr>
              <a:buFont typeface="Wingdings" panose="05000000000000000000" pitchFamily="2" charset="2"/>
              <a:buChar char="Ø"/>
            </a:pPr>
            <a:r>
              <a:rPr lang="en-US" dirty="0"/>
              <a:t>Operating Millage:  4.1500 mills</a:t>
            </a:r>
          </a:p>
          <a:p>
            <a:pPr marL="285750" indent="-285750">
              <a:lnSpc>
                <a:spcPct val="110000"/>
              </a:lnSpc>
              <a:spcBef>
                <a:spcPts val="0"/>
              </a:spcBef>
              <a:buClr>
                <a:schemeClr val="accent1"/>
              </a:buClr>
              <a:buFont typeface="Wingdings" panose="05000000000000000000" pitchFamily="2" charset="2"/>
              <a:buChar char="Ø"/>
            </a:pPr>
            <a:r>
              <a:rPr lang="en-US" dirty="0"/>
              <a:t>TSDOR Millage:       </a:t>
            </a:r>
            <a:r>
              <a:rPr lang="en-US" u="sng" dirty="0"/>
              <a:t>0.0000 mills </a:t>
            </a:r>
          </a:p>
          <a:p>
            <a:pPr marL="285750" indent="-285750">
              <a:lnSpc>
                <a:spcPct val="110000"/>
              </a:lnSpc>
              <a:spcBef>
                <a:spcPts val="0"/>
              </a:spcBef>
              <a:buClr>
                <a:schemeClr val="accent1"/>
              </a:buClr>
              <a:buFont typeface="Wingdings" panose="05000000000000000000" pitchFamily="2" charset="2"/>
              <a:buChar char="Ø"/>
            </a:pPr>
            <a:r>
              <a:rPr lang="en-US" dirty="0"/>
              <a:t>Total:                     4.1500 mils     </a:t>
            </a:r>
          </a:p>
          <a:p>
            <a:pPr>
              <a:lnSpc>
                <a:spcPct val="110000"/>
              </a:lnSpc>
              <a:spcBef>
                <a:spcPts val="0"/>
              </a:spcBef>
              <a:buClr>
                <a:schemeClr val="accent1"/>
              </a:buClr>
            </a:pPr>
            <a:r>
              <a:rPr lang="en-US" dirty="0"/>
              <a:t>    (Net decrease of 0.1000  to total millage)</a:t>
            </a:r>
          </a:p>
          <a:p>
            <a:pPr>
              <a:lnSpc>
                <a:spcPct val="110000"/>
              </a:lnSpc>
              <a:spcBef>
                <a:spcPts val="0"/>
              </a:spcBef>
              <a:buClr>
                <a:schemeClr val="accent1"/>
              </a:buClr>
            </a:pPr>
            <a:endParaRPr lang="en-US" sz="900" dirty="0"/>
          </a:p>
          <a:p>
            <a:pPr marL="285750" indent="-285750">
              <a:buClr>
                <a:schemeClr val="accent1"/>
              </a:buClr>
              <a:buFont typeface="Wingdings" panose="05000000000000000000" pitchFamily="2" charset="2"/>
              <a:buChar char="Ø"/>
            </a:pPr>
            <a:r>
              <a:rPr lang="en-US" dirty="0"/>
              <a:t>Fire Assessment: $199.66 increase </a:t>
            </a:r>
          </a:p>
          <a:p>
            <a:pPr>
              <a:buClr>
                <a:schemeClr val="accent1"/>
              </a:buClr>
            </a:pPr>
            <a:r>
              <a:rPr lang="en-US" dirty="0"/>
              <a:t>    (approximately 29% per residential </a:t>
            </a:r>
          </a:p>
          <a:p>
            <a:pPr>
              <a:buClr>
                <a:schemeClr val="accent1"/>
              </a:buClr>
            </a:pPr>
            <a:r>
              <a:rPr lang="en-US" dirty="0"/>
              <a:t>    dwelling unit) from FY 2022</a:t>
            </a:r>
          </a:p>
          <a:p>
            <a:pPr marL="171450" indent="-171450">
              <a:buClr>
                <a:schemeClr val="accent1"/>
              </a:buClr>
              <a:buFont typeface="Wingdings" panose="05000000000000000000" pitchFamily="2" charset="2"/>
              <a:buChar char="Ø"/>
            </a:pPr>
            <a:endParaRPr lang="en-US" sz="675" dirty="0"/>
          </a:p>
          <a:p>
            <a:pPr marL="171450" indent="-171450">
              <a:buClr>
                <a:schemeClr val="accent1"/>
              </a:buClr>
              <a:buFont typeface="Wingdings" panose="05000000000000000000" pitchFamily="2" charset="2"/>
              <a:buChar char="Ø"/>
            </a:pPr>
            <a:endParaRPr lang="en-US" sz="675" dirty="0"/>
          </a:p>
          <a:p>
            <a:pPr marL="171450" indent="-171450">
              <a:buClr>
                <a:schemeClr val="accent1"/>
              </a:buClr>
              <a:buFont typeface="Wingdings" panose="05000000000000000000" pitchFamily="2" charset="2"/>
              <a:buChar char="Ø"/>
            </a:pPr>
            <a:endParaRPr lang="en-US" sz="675" dirty="0"/>
          </a:p>
          <a:p>
            <a:pPr marL="285750" indent="-285750">
              <a:buClr>
                <a:schemeClr val="accent1"/>
              </a:buClr>
              <a:buFont typeface="Wingdings" panose="05000000000000000000" pitchFamily="2" charset="2"/>
              <a:buChar char="Ø"/>
            </a:pPr>
            <a:r>
              <a:rPr lang="en-US" dirty="0"/>
              <a:t>Solid Waste: $430 average increase per parcel lot size (overall average of approx. 60% increase throughout all residential parcel lot sizes)</a:t>
            </a:r>
          </a:p>
        </p:txBody>
      </p:sp>
    </p:spTree>
    <p:extLst>
      <p:ext uri="{BB962C8B-B14F-4D97-AF65-F5344CB8AC3E}">
        <p14:creationId xmlns:p14="http://schemas.microsoft.com/office/powerpoint/2010/main" val="3223982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529938" y="704809"/>
            <a:ext cx="9132124" cy="797719"/>
          </a:xfrm>
        </p:spPr>
        <p:txBody>
          <a:bodyPr/>
          <a:lstStyle/>
          <a:p>
            <a:pPr algn="ctr" eaLnBrk="1" hangingPunct="1"/>
            <a:r>
              <a:rPr lang="en-US" altLang="en-US" sz="3000" dirty="0">
                <a:solidFill>
                  <a:schemeClr val="tx1"/>
                </a:solidFill>
              </a:rPr>
              <a:t>Ad valorem (Property Tax) Introduction</a:t>
            </a:r>
          </a:p>
        </p:txBody>
      </p:sp>
      <p:sp>
        <p:nvSpPr>
          <p:cNvPr id="4" name="Slide Number Placeholder 3">
            <a:extLst>
              <a:ext uri="{FF2B5EF4-FFF2-40B4-BE49-F238E27FC236}">
                <a16:creationId xmlns:a16="http://schemas.microsoft.com/office/drawing/2014/main" id="{4AD6D481-0A44-4B7C-AE29-14D35649C4DC}"/>
              </a:ext>
            </a:extLst>
          </p:cNvPr>
          <p:cNvSpPr>
            <a:spLocks noGrp="1"/>
          </p:cNvSpPr>
          <p:nvPr>
            <p:ph type="sldNum" sz="quarter" idx="12"/>
          </p:nvPr>
        </p:nvSpPr>
        <p:spPr>
          <a:xfrm>
            <a:off x="10869839" y="6191487"/>
            <a:ext cx="683339" cy="365125"/>
          </a:xfrm>
        </p:spPr>
        <p:txBody>
          <a:bodyPr/>
          <a:lstStyle/>
          <a:p>
            <a:pPr>
              <a:defRPr/>
            </a:pPr>
            <a:fld id="{1109A203-8B0C-4215-A769-C6CE2333761D}" type="slidenum">
              <a:rPr lang="en-US" sz="1600" b="1" smtClean="0">
                <a:solidFill>
                  <a:schemeClr val="bg1"/>
                </a:solidFill>
              </a:rPr>
              <a:pPr>
                <a:defRPr/>
              </a:pPr>
              <a:t>4</a:t>
            </a:fld>
            <a:endParaRPr lang="en-US" sz="1600" b="1" dirty="0">
              <a:solidFill>
                <a:schemeClr val="bg1"/>
              </a:solidFill>
            </a:endParaRPr>
          </a:p>
        </p:txBody>
      </p:sp>
      <p:sp>
        <p:nvSpPr>
          <p:cNvPr id="2" name="TextBox 1"/>
          <p:cNvSpPr txBox="1"/>
          <p:nvPr/>
        </p:nvSpPr>
        <p:spPr>
          <a:xfrm>
            <a:off x="829294" y="2526995"/>
            <a:ext cx="3642122" cy="1569917"/>
          </a:xfrm>
          <a:prstGeom prst="rect">
            <a:avLst/>
          </a:prstGeom>
          <a:noFill/>
        </p:spPr>
        <p:txBody>
          <a:bodyPr wrap="square" rtlCol="0">
            <a:spAutoFit/>
          </a:bodyPr>
          <a:lstStyle/>
          <a:p>
            <a:pPr algn="r"/>
            <a:r>
              <a:rPr lang="en-US" sz="3301" dirty="0"/>
              <a:t> </a:t>
            </a:r>
            <a:r>
              <a:rPr lang="en-US" sz="3000" dirty="0"/>
              <a:t>Assessed Valuation</a:t>
            </a:r>
          </a:p>
          <a:p>
            <a:pPr algn="r"/>
            <a:r>
              <a:rPr lang="en-US" sz="3000" u="sng" dirty="0"/>
              <a:t> -  Exemptions </a:t>
            </a:r>
          </a:p>
          <a:p>
            <a:pPr algn="r"/>
            <a:r>
              <a:rPr lang="en-US" sz="3000" dirty="0"/>
              <a:t>= Taxable Value</a:t>
            </a:r>
            <a:r>
              <a:rPr lang="en-US" sz="3301" dirty="0"/>
              <a:t> </a:t>
            </a:r>
          </a:p>
        </p:txBody>
      </p:sp>
      <p:sp>
        <p:nvSpPr>
          <p:cNvPr id="3" name="TextBox 2"/>
          <p:cNvSpPr txBox="1"/>
          <p:nvPr/>
        </p:nvSpPr>
        <p:spPr>
          <a:xfrm>
            <a:off x="2907788" y="1656971"/>
            <a:ext cx="6376423" cy="715581"/>
          </a:xfrm>
          <a:prstGeom prst="rect">
            <a:avLst/>
          </a:prstGeom>
          <a:noFill/>
        </p:spPr>
        <p:txBody>
          <a:bodyPr wrap="square" rtlCol="0">
            <a:spAutoFit/>
          </a:bodyPr>
          <a:lstStyle/>
          <a:p>
            <a:r>
              <a:rPr lang="en-US" sz="1350" dirty="0"/>
              <a:t>Market Value is what someone would be willing to pay to purchase a property.  The Assessed Valuation, set by the Broward County Property Appraiser’s Office, is an estimate of what that number might be as of January 1 of each year.  </a:t>
            </a:r>
          </a:p>
        </p:txBody>
      </p:sp>
      <p:sp>
        <p:nvSpPr>
          <p:cNvPr id="6" name="TextBox 5"/>
          <p:cNvSpPr txBox="1"/>
          <p:nvPr/>
        </p:nvSpPr>
        <p:spPr>
          <a:xfrm>
            <a:off x="5417645" y="4432674"/>
            <a:ext cx="4153240" cy="1477328"/>
          </a:xfrm>
          <a:prstGeom prst="rect">
            <a:avLst/>
          </a:prstGeom>
          <a:noFill/>
        </p:spPr>
        <p:txBody>
          <a:bodyPr wrap="square" rtlCol="0">
            <a:spAutoFit/>
          </a:bodyPr>
          <a:lstStyle/>
          <a:p>
            <a:r>
              <a:rPr lang="en-US" sz="3000" dirty="0"/>
              <a:t>Taxable Value x </a:t>
            </a:r>
          </a:p>
          <a:p>
            <a:r>
              <a:rPr lang="en-US" sz="3000" u="sng" dirty="0"/>
              <a:t>Taxable Rate (Millage)</a:t>
            </a:r>
          </a:p>
          <a:p>
            <a:r>
              <a:rPr lang="en-US" sz="3000" dirty="0"/>
              <a:t>=  Tax Levy </a:t>
            </a:r>
          </a:p>
        </p:txBody>
      </p:sp>
      <p:sp>
        <p:nvSpPr>
          <p:cNvPr id="5" name="Arrow: Bent 4">
            <a:extLst>
              <a:ext uri="{FF2B5EF4-FFF2-40B4-BE49-F238E27FC236}">
                <a16:creationId xmlns:a16="http://schemas.microsoft.com/office/drawing/2014/main" id="{0E54DE6F-66CC-47FB-82A0-00BCCFE1409B}"/>
              </a:ext>
            </a:extLst>
          </p:cNvPr>
          <p:cNvSpPr/>
          <p:nvPr/>
        </p:nvSpPr>
        <p:spPr>
          <a:xfrm rot="5400000">
            <a:off x="5059853" y="3278667"/>
            <a:ext cx="715582" cy="16364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2" presetClass="entr" presetSubtype="4"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additive="base">
                                        <p:cTn id="3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758450" y="381000"/>
            <a:ext cx="77050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2060"/>
                </a:solidFill>
                <a:effectLst/>
                <a:uLnTx/>
                <a:uFillTx/>
                <a:latin typeface="Copperplate Gothic Bold" pitchFamily="34" charset="0"/>
                <a:ea typeface="+mn-ea"/>
                <a:cs typeface="Arial" panose="020B0604020202020204" pitchFamily="34" charset="0"/>
              </a:rPr>
              <a:t>Southwest Ranches Historic &amp;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2060"/>
                </a:solidFill>
                <a:effectLst/>
                <a:uLnTx/>
                <a:uFillTx/>
                <a:latin typeface="Copperplate Gothic Bold" pitchFamily="34" charset="0"/>
                <a:ea typeface="+mn-ea"/>
                <a:cs typeface="Arial" panose="020B0604020202020204" pitchFamily="34" charset="0"/>
              </a:rPr>
              <a:t>Proposed Total  Millage Rates</a:t>
            </a:r>
          </a:p>
        </p:txBody>
      </p:sp>
      <p:graphicFrame>
        <p:nvGraphicFramePr>
          <p:cNvPr id="3" name="Chart 6"/>
          <p:cNvGraphicFramePr>
            <a:graphicFrameLocks/>
          </p:cNvGraphicFramePr>
          <p:nvPr>
            <p:extLst>
              <p:ext uri="{D42A27DB-BD31-4B8C-83A1-F6EECF244321}">
                <p14:modId xmlns:p14="http://schemas.microsoft.com/office/powerpoint/2010/main" val="4070673438"/>
              </p:ext>
            </p:extLst>
          </p:nvPr>
        </p:nvGraphicFramePr>
        <p:xfrm>
          <a:off x="1795463" y="2162175"/>
          <a:ext cx="8059737" cy="4008438"/>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3">
            <a:extLst>
              <a:ext uri="{FF2B5EF4-FFF2-40B4-BE49-F238E27FC236}">
                <a16:creationId xmlns:a16="http://schemas.microsoft.com/office/drawing/2014/main" id="{B8D02CFD-DA55-42F8-AFAA-30EEBE1B22AD}"/>
              </a:ext>
            </a:extLst>
          </p:cNvPr>
          <p:cNvSpPr>
            <a:spLocks noGrp="1"/>
          </p:cNvSpPr>
          <p:nvPr>
            <p:ph type="sldNum" sz="quarter" idx="12"/>
          </p:nvPr>
        </p:nvSpPr>
        <p:spPr>
          <a:xfrm>
            <a:off x="10869839" y="6191487"/>
            <a:ext cx="683339" cy="365125"/>
          </a:xfrm>
        </p:spPr>
        <p:txBody>
          <a:bodyPr/>
          <a:lstStyle/>
          <a:p>
            <a:pPr>
              <a:defRPr/>
            </a:pPr>
            <a:fld id="{1109A203-8B0C-4215-A769-C6CE2333761D}" type="slidenum">
              <a:rPr lang="en-US" sz="1600" b="1" smtClean="0">
                <a:solidFill>
                  <a:schemeClr val="bg1"/>
                </a:solidFill>
              </a:rPr>
              <a:pPr>
                <a:defRPr/>
              </a:pPr>
              <a:t>5</a:t>
            </a:fld>
            <a:endParaRPr lang="en-US" sz="16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sndAc>
          <p:stSnd>
            <p:snd r:embed="rId3" name="applause.wav"/>
          </p:stSnd>
        </p:sndAc>
      </p:transition>
    </mc:Choice>
    <mc:Fallback xmlns="">
      <p:transition spd="slow">
        <p:checker/>
        <p:sndAc>
          <p:stSnd>
            <p:snd r:embed="rId7"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43" y="1085850"/>
            <a:ext cx="6447234" cy="990600"/>
          </a:xfrm>
        </p:spPr>
        <p:txBody>
          <a:bodyPr>
            <a:normAutofit fontScale="90000"/>
          </a:bodyPr>
          <a:lstStyle/>
          <a:p>
            <a:pPr algn="ctr"/>
            <a:r>
              <a:rPr lang="en-US" sz="3301" b="1" i="1" dirty="0">
                <a:solidFill>
                  <a:schemeClr val="tx1"/>
                </a:solidFill>
              </a:rPr>
              <a:t>How a “Decrease” in Town Millage is Proposed?</a:t>
            </a:r>
            <a:r>
              <a:rPr lang="en-US" sz="3000" b="1" i="1" dirty="0">
                <a:solidFill>
                  <a:schemeClr val="tx1"/>
                </a:solidFill>
              </a:rPr>
              <a:t> </a:t>
            </a:r>
          </a:p>
        </p:txBody>
      </p:sp>
      <p:sp>
        <p:nvSpPr>
          <p:cNvPr id="3" name="Content Placeholder 2"/>
          <p:cNvSpPr>
            <a:spLocks noGrp="1"/>
          </p:cNvSpPr>
          <p:nvPr>
            <p:ph idx="1"/>
          </p:nvPr>
        </p:nvSpPr>
        <p:spPr>
          <a:xfrm>
            <a:off x="1067650" y="2166027"/>
            <a:ext cx="8304949" cy="4330037"/>
          </a:xfrm>
        </p:spPr>
        <p:txBody>
          <a:bodyPr>
            <a:noAutofit/>
          </a:bodyPr>
          <a:lstStyle/>
          <a:p>
            <a:pPr marL="342908" indent="-342908" algn="just">
              <a:buSzPct val="100000"/>
              <a:buFont typeface="+mj-lt"/>
              <a:buAutoNum type="arabicPeriod"/>
            </a:pPr>
            <a:r>
              <a:rPr lang="en-US" sz="2000" dirty="0">
                <a:solidFill>
                  <a:schemeClr val="tx1"/>
                </a:solidFill>
              </a:rPr>
              <a:t>Current economic environment: Inflation is at a forty-year high (9.1% at June 2022); US economy is likely to slow in 2022 &amp; 2023; the Federal Reserve is implementing a rate-tightening plan to curb inflation.</a:t>
            </a:r>
          </a:p>
          <a:p>
            <a:pPr marL="342908" indent="-342908" algn="just">
              <a:buSzPct val="100000"/>
              <a:buFont typeface="+mj-lt"/>
              <a:buAutoNum type="arabicPeriod"/>
            </a:pPr>
            <a:r>
              <a:rPr lang="en-US" sz="2000" dirty="0">
                <a:solidFill>
                  <a:schemeClr val="tx1"/>
                </a:solidFill>
              </a:rPr>
              <a:t>Growth in the Town’s assessed valuation of over $241 million or 14.79% (a new record) and net </a:t>
            </a:r>
            <a:r>
              <a:rPr lang="en-US" sz="2000" u="sng" dirty="0">
                <a:solidFill>
                  <a:schemeClr val="tx1"/>
                </a:solidFill>
              </a:rPr>
              <a:t>new</a:t>
            </a:r>
            <a:r>
              <a:rPr lang="en-US" sz="2000" dirty="0">
                <a:solidFill>
                  <a:schemeClr val="tx1"/>
                </a:solidFill>
              </a:rPr>
              <a:t> taxable value of over $48 million or 11.90% (also a </a:t>
            </a:r>
            <a:r>
              <a:rPr lang="en-US" sz="2000">
                <a:solidFill>
                  <a:schemeClr val="tx1"/>
                </a:solidFill>
              </a:rPr>
              <a:t>new record).</a:t>
            </a:r>
            <a:endParaRPr lang="en-US" sz="2000" dirty="0">
              <a:solidFill>
                <a:schemeClr val="tx1"/>
              </a:solidFill>
            </a:endParaRPr>
          </a:p>
          <a:p>
            <a:pPr marL="342908" indent="-342908" algn="just">
              <a:buSzPct val="100000"/>
              <a:buFont typeface="+mj-lt"/>
              <a:buAutoNum type="arabicPeriod"/>
            </a:pPr>
            <a:r>
              <a:rPr lang="en-US" sz="2000" dirty="0">
                <a:solidFill>
                  <a:schemeClr val="tx1"/>
                </a:solidFill>
              </a:rPr>
              <a:t>Transportation Surface Drainage Ongoing Rehabilitation (TSDOR: Surtax) projects continue to be eligible for Mobility Advancement Program awards therefore not requiring funding primarily via millage for the upcoming Fiscal Year.  </a:t>
            </a:r>
          </a:p>
        </p:txBody>
      </p:sp>
      <p:sp>
        <p:nvSpPr>
          <p:cNvPr id="5" name="Slide Number Placeholder 3">
            <a:extLst>
              <a:ext uri="{FF2B5EF4-FFF2-40B4-BE49-F238E27FC236}">
                <a16:creationId xmlns:a16="http://schemas.microsoft.com/office/drawing/2014/main" id="{1ABFA90D-B338-47FD-90AD-13D2F85D3A12}"/>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6</a:t>
            </a:fld>
            <a:endParaRPr lang="en-US" sz="1600" b="1" dirty="0">
              <a:solidFill>
                <a:schemeClr val="bg1"/>
              </a:solidFill>
            </a:endParaRPr>
          </a:p>
        </p:txBody>
      </p:sp>
    </p:spTree>
    <p:extLst>
      <p:ext uri="{BB962C8B-B14F-4D97-AF65-F5344CB8AC3E}">
        <p14:creationId xmlns:p14="http://schemas.microsoft.com/office/powerpoint/2010/main" val="313314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77331" y="609600"/>
            <a:ext cx="9694335" cy="1320800"/>
          </a:xfrm>
          <a:prstGeom prst="rect">
            <a:avLst/>
          </a:prstGeom>
        </p:spPr>
        <p:txBody>
          <a:bodyPr vert="horz" lIns="91440" tIns="45720" rIns="91440" bIns="45720" rtlCol="0" anchor="t">
            <a:normAutofit/>
          </a:bodyPr>
          <a:lstStyle/>
          <a:p>
            <a:pPr>
              <a:spcBef>
                <a:spcPct val="0"/>
              </a:spcBef>
              <a:spcAft>
                <a:spcPts val="600"/>
              </a:spcAft>
            </a:pPr>
            <a:r>
              <a:rPr lang="en-US" sz="3600" b="1" i="1" dirty="0">
                <a:solidFill>
                  <a:schemeClr val="accent1"/>
                </a:solidFill>
                <a:latin typeface="+mj-lt"/>
                <a:ea typeface="+mj-ea"/>
                <a:cs typeface="+mj-cs"/>
              </a:rPr>
              <a:t>Program Modifications Funded</a:t>
            </a:r>
            <a:r>
              <a:rPr lang="en-US" sz="2800" b="1" i="1" dirty="0">
                <a:solidFill>
                  <a:schemeClr val="accent1"/>
                </a:solidFill>
                <a:latin typeface="+mj-lt"/>
                <a:ea typeface="+mj-ea"/>
                <a:cs typeface="+mj-cs"/>
              </a:rPr>
              <a:t>(20 in total):  </a:t>
            </a:r>
          </a:p>
        </p:txBody>
      </p:sp>
      <p:sp>
        <p:nvSpPr>
          <p:cNvPr id="8" name="TextBox 7"/>
          <p:cNvSpPr txBox="1"/>
          <p:nvPr/>
        </p:nvSpPr>
        <p:spPr>
          <a:xfrm>
            <a:off x="681162" y="1632807"/>
            <a:ext cx="6544967" cy="4723081"/>
          </a:xfrm>
          <a:prstGeom prst="rect">
            <a:avLst/>
          </a:prstGeom>
        </p:spPr>
        <p:txBody>
          <a:bodyPr vert="horz" lIns="91440" tIns="45720" rIns="91440" bIns="45720" rtlCol="0">
            <a:noAutofit/>
          </a:bodyPr>
          <a:lstStyle/>
          <a:p>
            <a:pPr marL="285750" indent="-285750">
              <a:lnSpc>
                <a:spcPct val="90000"/>
              </a:lnSpc>
              <a:buClr>
                <a:schemeClr val="accent1"/>
              </a:buClr>
              <a:buSzPct val="80000"/>
              <a:buFont typeface="Wingdings 3" charset="2"/>
              <a:buChar char=""/>
            </a:pPr>
            <a:r>
              <a:rPr lang="en-US" sz="1600" b="1" dirty="0"/>
              <a:t>Stormwater Master Plan ($250,000 – no millage impact)</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Assistant Engineer  ($132,800 – no millage impact)</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Network Switch Technology Replacements ($32,000)</a:t>
            </a:r>
          </a:p>
          <a:p>
            <a:pPr>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Customer Service Administrative Asst ($29,697)</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Playground Equipment Maintenance Service ($22,500)</a:t>
            </a:r>
            <a:br>
              <a:rPr lang="en-US" sz="1600" b="1" dirty="0"/>
            </a:br>
            <a:endParaRPr lang="en-US" sz="1600" b="1" dirty="0"/>
          </a:p>
          <a:p>
            <a:pPr marL="285750" indent="-285750">
              <a:lnSpc>
                <a:spcPct val="90000"/>
              </a:lnSpc>
              <a:buClr>
                <a:schemeClr val="accent1"/>
              </a:buClr>
              <a:buSzPct val="80000"/>
              <a:buFont typeface="Wingdings 3" charset="2"/>
              <a:buChar char=""/>
            </a:pPr>
            <a:r>
              <a:rPr lang="en-US" sz="1600" b="1" dirty="0"/>
              <a:t>Town-wide Vehicle Replacement Program ($17,500)</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Council Chamber Technology Replacements – Projectors ($17,000)</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Annual Stormwater Facility Maintenance ($10,000)</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Rolling Oaks periodic fire ant control ($8,750)</a:t>
            </a:r>
          </a:p>
          <a:p>
            <a:pPr marL="285750" indent="-285750">
              <a:lnSpc>
                <a:spcPct val="90000"/>
              </a:lnSpc>
              <a:buClr>
                <a:schemeClr val="accent1"/>
              </a:buClr>
              <a:buSzPct val="80000"/>
              <a:buFont typeface="Wingdings 3" charset="2"/>
              <a:buChar char=""/>
            </a:pPr>
            <a:endParaRPr lang="en-US" sz="1600" b="1" dirty="0"/>
          </a:p>
          <a:p>
            <a:pPr marL="285750" indent="-285750">
              <a:lnSpc>
                <a:spcPct val="90000"/>
              </a:lnSpc>
              <a:buClr>
                <a:schemeClr val="accent1"/>
              </a:buClr>
              <a:buSzPct val="80000"/>
              <a:buFont typeface="Wingdings 3" charset="2"/>
              <a:buChar char=""/>
            </a:pPr>
            <a:r>
              <a:rPr lang="en-US" sz="1600" b="1" dirty="0"/>
              <a:t>SW Meadows Preserve - LOS Inc. Portable Toilets ($8,415)</a:t>
            </a:r>
          </a:p>
          <a:p>
            <a:pPr marL="285750" indent="-285750">
              <a:lnSpc>
                <a:spcPct val="90000"/>
              </a:lnSpc>
              <a:buClr>
                <a:schemeClr val="accent1"/>
              </a:buClr>
              <a:buSzPct val="80000"/>
              <a:buFont typeface="Wingdings 3" charset="2"/>
              <a:buChar char=""/>
            </a:pPr>
            <a:endParaRPr lang="en-US" sz="1600" dirty="0">
              <a:solidFill>
                <a:srgbClr val="00B0F0"/>
              </a:solidFill>
            </a:endParaRPr>
          </a:p>
          <a:p>
            <a:pPr marL="285750" indent="-285750">
              <a:lnSpc>
                <a:spcPct val="90000"/>
              </a:lnSpc>
              <a:buClr>
                <a:schemeClr val="accent1"/>
              </a:buClr>
              <a:buSzPct val="80000"/>
              <a:buFont typeface="Wingdings 3" charset="2"/>
              <a:buChar char=""/>
            </a:pPr>
            <a:endParaRPr lang="en-US" sz="1600" dirty="0">
              <a:solidFill>
                <a:srgbClr val="00B0F0"/>
              </a:solidFill>
            </a:endParaRPr>
          </a:p>
          <a:p>
            <a:pPr marL="285750" indent="-285750">
              <a:lnSpc>
                <a:spcPct val="90000"/>
              </a:lnSpc>
              <a:buClr>
                <a:schemeClr val="accent1"/>
              </a:buClr>
              <a:buSzPct val="80000"/>
              <a:buFont typeface="Wingdings 3" charset="2"/>
              <a:buChar char=""/>
            </a:pPr>
            <a:endParaRPr lang="en-US" sz="1600" dirty="0">
              <a:solidFill>
                <a:srgbClr val="00B0F0"/>
              </a:solidFill>
            </a:endParaRPr>
          </a:p>
          <a:p>
            <a:pPr>
              <a:lnSpc>
                <a:spcPct val="90000"/>
              </a:lnSpc>
              <a:spcBef>
                <a:spcPts val="1000"/>
              </a:spcBef>
              <a:buClr>
                <a:schemeClr val="accent1"/>
              </a:buClr>
              <a:buSzPct val="80000"/>
              <a:buFont typeface="Wingdings 3" charset="2"/>
              <a:buChar char=""/>
            </a:pPr>
            <a:endParaRPr lang="en-US" sz="800" dirty="0">
              <a:solidFill>
                <a:schemeClr val="tx1">
                  <a:lumMod val="75000"/>
                  <a:lumOff val="25000"/>
                </a:schemeClr>
              </a:solidFill>
            </a:endParaRPr>
          </a:p>
        </p:txBody>
      </p:sp>
      <p:pic>
        <p:nvPicPr>
          <p:cNvPr id="1028" name="Picture 4" descr="Background - STORM WATER DRAINAGE DESIGN">
            <a:extLst>
              <a:ext uri="{FF2B5EF4-FFF2-40B4-BE49-F238E27FC236}">
                <a16:creationId xmlns:a16="http://schemas.microsoft.com/office/drawing/2014/main" id="{A47BD509-4803-4871-A19A-012E3AF848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19" r="2" b="6432"/>
          <a:stretch/>
        </p:blipFill>
        <p:spPr bwMode="auto">
          <a:xfrm>
            <a:off x="8219296" y="1580110"/>
            <a:ext cx="3145536" cy="1657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Restoration – Page 4 – Openlands">
            <a:extLst>
              <a:ext uri="{FF2B5EF4-FFF2-40B4-BE49-F238E27FC236}">
                <a16:creationId xmlns:a16="http://schemas.microsoft.com/office/drawing/2014/main" id="{43A3EA2E-41E4-4F94-8BD1-1BE175F603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7" b="4"/>
          <a:stretch/>
        </p:blipFill>
        <p:spPr bwMode="auto">
          <a:xfrm>
            <a:off x="8677951" y="3424766"/>
            <a:ext cx="2692218" cy="1502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1" name="Slide Number Placeholder 3">
            <a:extLst>
              <a:ext uri="{FF2B5EF4-FFF2-40B4-BE49-F238E27FC236}">
                <a16:creationId xmlns:a16="http://schemas.microsoft.com/office/drawing/2014/main" id="{65664D10-8E13-47EE-A219-A87C5F202FE4}"/>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7</a:t>
            </a:fld>
            <a:endParaRPr lang="en-US" sz="1600" b="1" dirty="0">
              <a:solidFill>
                <a:schemeClr val="bg1"/>
              </a:solidFill>
            </a:endParaRPr>
          </a:p>
        </p:txBody>
      </p:sp>
    </p:spTree>
    <p:extLst>
      <p:ext uri="{BB962C8B-B14F-4D97-AF65-F5344CB8AC3E}">
        <p14:creationId xmlns:p14="http://schemas.microsoft.com/office/powerpoint/2010/main" val="21855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 calcmode="lin" valueType="num">
                                      <p:cBhvr additive="base">
                                        <p:cTn id="2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anim calcmode="lin" valueType="num">
                                      <p:cBhvr additive="base">
                                        <p:cTn id="3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3" end="13"/>
                                            </p:txEl>
                                          </p:spTgt>
                                        </p:tgtEl>
                                        <p:attrNameLst>
                                          <p:attrName>style.visibility</p:attrName>
                                        </p:attrNameLst>
                                      </p:cBhvr>
                                      <p:to>
                                        <p:strVal val="visible"/>
                                      </p:to>
                                    </p:set>
                                    <p:anim calcmode="lin" valueType="num">
                                      <p:cBhvr additive="base">
                                        <p:cTn id="4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15" end="15"/>
                                            </p:txEl>
                                          </p:spTgt>
                                        </p:tgtEl>
                                        <p:attrNameLst>
                                          <p:attrName>style.visibility</p:attrName>
                                        </p:attrNameLst>
                                      </p:cBhvr>
                                      <p:to>
                                        <p:strVal val="visible"/>
                                      </p:to>
                                    </p:set>
                                    <p:anim calcmode="lin" valueType="num">
                                      <p:cBhvr additive="base">
                                        <p:cTn id="49"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17" end="17"/>
                                            </p:txEl>
                                          </p:spTgt>
                                        </p:tgtEl>
                                        <p:attrNameLst>
                                          <p:attrName>style.visibility</p:attrName>
                                        </p:attrNameLst>
                                      </p:cBhvr>
                                      <p:to>
                                        <p:strVal val="visible"/>
                                      </p:to>
                                    </p:set>
                                    <p:anim calcmode="lin" valueType="num">
                                      <p:cBhvr additive="base">
                                        <p:cTn id="55"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142" y="226226"/>
            <a:ext cx="8645559" cy="1200329"/>
          </a:xfrm>
          <a:prstGeom prst="rect">
            <a:avLst/>
          </a:prstGeom>
          <a:noFill/>
        </p:spPr>
        <p:txBody>
          <a:bodyPr wrap="square" rtlCol="0">
            <a:spAutoFit/>
          </a:bodyPr>
          <a:lstStyle/>
          <a:p>
            <a:r>
              <a:rPr lang="en-US" sz="3600" b="1" i="1" dirty="0">
                <a:solidFill>
                  <a:schemeClr val="accent1"/>
                </a:solidFill>
                <a:latin typeface="+mj-lt"/>
                <a:ea typeface="+mj-ea"/>
                <a:cs typeface="+mj-cs"/>
              </a:rPr>
              <a:t>Program Modifications Funded (20 in total) continue: </a:t>
            </a: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8" name="TextBox 7"/>
          <p:cNvSpPr txBox="1"/>
          <p:nvPr/>
        </p:nvSpPr>
        <p:spPr>
          <a:xfrm>
            <a:off x="402357" y="1157236"/>
            <a:ext cx="8645559" cy="5216813"/>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Classification, Job Descriptions and Compensation Study ($7,100)</a:t>
            </a:r>
          </a:p>
          <a:p>
            <a:pPr>
              <a:buClr>
                <a:schemeClr val="accent1"/>
              </a:buClr>
            </a:pPr>
            <a:endParaRPr lang="en-US" dirty="0">
              <a:solidFill>
                <a:srgbClr val="00B0F0"/>
              </a:solidFill>
            </a:endParaRPr>
          </a:p>
          <a:p>
            <a:pPr marL="285750" indent="-285750">
              <a:buClr>
                <a:schemeClr val="accent1"/>
              </a:buClr>
              <a:buFont typeface="Wingdings" panose="05000000000000000000" pitchFamily="2" charset="2"/>
              <a:buChar char="Ø"/>
            </a:pPr>
            <a:r>
              <a:rPr lang="en-US" dirty="0"/>
              <a:t>Office Furniture Replacement  ($6,000)</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Southwest Meadows Preserve - LOS Inc. Mowing &amp; fire ant control ($5,635)</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Rolling Oaks Increase AC Maintenance ($3,500)</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Volunteer Fire Department safety equipment - no millage impact</a:t>
            </a:r>
            <a:r>
              <a:rPr lang="en-US" i="1" dirty="0"/>
              <a:t>:</a:t>
            </a:r>
          </a:p>
          <a:p>
            <a:pPr>
              <a:buClr>
                <a:schemeClr val="accent1"/>
              </a:buClr>
            </a:pPr>
            <a:endParaRPr lang="en-US" i="1" dirty="0"/>
          </a:p>
          <a:p>
            <a:pPr marL="628659" lvl="1" indent="-285750">
              <a:buClr>
                <a:schemeClr val="accent1"/>
              </a:buClr>
              <a:buFont typeface="Wingdings" panose="05000000000000000000" pitchFamily="2" charset="2"/>
              <a:buChar char="Ø"/>
            </a:pPr>
            <a:r>
              <a:rPr lang="en-US" dirty="0"/>
              <a:t>Volunteer Fire (SCBA) Equipment Replacement  ($110,634)</a:t>
            </a:r>
          </a:p>
          <a:p>
            <a:pPr marL="628659" lvl="1" indent="-285750">
              <a:buClr>
                <a:schemeClr val="accent1"/>
              </a:buClr>
              <a:buFont typeface="Wingdings" panose="05000000000000000000" pitchFamily="2" charset="2"/>
              <a:buChar char="Ø"/>
            </a:pPr>
            <a:r>
              <a:rPr lang="en-US" dirty="0"/>
              <a:t>Fire Apparatus Replacement Program ($55,500</a:t>
            </a:r>
            <a:r>
              <a:rPr lang="en-US" sz="1400" dirty="0"/>
              <a:t>)</a:t>
            </a:r>
            <a:endParaRPr lang="en-US" i="1" dirty="0"/>
          </a:p>
          <a:p>
            <a:pPr marL="628659" lvl="1" indent="-285750">
              <a:buClr>
                <a:schemeClr val="accent1"/>
              </a:buClr>
              <a:buFont typeface="Wingdings" panose="05000000000000000000" pitchFamily="2" charset="2"/>
              <a:buChar char="Ø"/>
            </a:pPr>
            <a:r>
              <a:rPr lang="en-US" dirty="0"/>
              <a:t>VFD Stipends ($53,637)</a:t>
            </a:r>
          </a:p>
          <a:p>
            <a:pPr marL="628659" lvl="1" indent="-285750">
              <a:buClr>
                <a:schemeClr val="accent1"/>
              </a:buClr>
              <a:buFont typeface="Wingdings" panose="05000000000000000000" pitchFamily="2" charset="2"/>
              <a:buChar char="Ø"/>
            </a:pPr>
            <a:r>
              <a:rPr lang="en-US" dirty="0"/>
              <a:t>Bunker Gear Replacement Program ($14,008)</a:t>
            </a:r>
          </a:p>
          <a:p>
            <a:pPr marL="628659" lvl="1" indent="-285750">
              <a:buClr>
                <a:schemeClr val="accent1"/>
              </a:buClr>
              <a:buFont typeface="Wingdings" panose="05000000000000000000" pitchFamily="2" charset="2"/>
              <a:buChar char="Ø"/>
            </a:pPr>
            <a:r>
              <a:rPr lang="en-US" dirty="0"/>
              <a:t>Well Water System Protective Covers ($9,000)</a:t>
            </a:r>
          </a:p>
          <a:p>
            <a:pPr marL="628659" lvl="1" indent="-285750">
              <a:buClr>
                <a:schemeClr val="accent1"/>
              </a:buClr>
              <a:buFont typeface="Wingdings" panose="05000000000000000000" pitchFamily="2" charset="2"/>
              <a:buChar char="Ø"/>
            </a:pPr>
            <a:r>
              <a:rPr lang="en-US" dirty="0"/>
              <a:t>Volunteer Fire PPE  Bunker Gear Cleaning and Sanitizing ($4,550)</a:t>
            </a:r>
          </a:p>
          <a:p>
            <a:pPr lvl="1"/>
            <a:endParaRPr lang="en-US" sz="1350" dirty="0"/>
          </a:p>
          <a:p>
            <a:endParaRPr lang="en-US" sz="1350" dirty="0"/>
          </a:p>
        </p:txBody>
      </p:sp>
      <p:pic>
        <p:nvPicPr>
          <p:cNvPr id="2" name="Picture 1">
            <a:extLst>
              <a:ext uri="{FF2B5EF4-FFF2-40B4-BE49-F238E27FC236}">
                <a16:creationId xmlns:a16="http://schemas.microsoft.com/office/drawing/2014/main" id="{31C3F9ED-4748-4A7E-8FC2-71B1263C7268}"/>
              </a:ext>
            </a:extLst>
          </p:cNvPr>
          <p:cNvPicPr>
            <a:picLocks noChangeAspect="1"/>
          </p:cNvPicPr>
          <p:nvPr/>
        </p:nvPicPr>
        <p:blipFill>
          <a:blip r:embed="rId3"/>
          <a:stretch>
            <a:fillRect/>
          </a:stretch>
        </p:blipFill>
        <p:spPr>
          <a:xfrm>
            <a:off x="8833414" y="4071045"/>
            <a:ext cx="2484825" cy="1987860"/>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9" name="Slide Number Placeholder 3">
            <a:extLst>
              <a:ext uri="{FF2B5EF4-FFF2-40B4-BE49-F238E27FC236}">
                <a16:creationId xmlns:a16="http://schemas.microsoft.com/office/drawing/2014/main" id="{D0CF5C12-82DB-485C-8B0A-2988D75AED15}"/>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8</a:t>
            </a:fld>
            <a:endParaRPr lang="en-US" sz="1600" b="1" dirty="0">
              <a:solidFill>
                <a:schemeClr val="bg1"/>
              </a:solidFill>
            </a:endParaRPr>
          </a:p>
        </p:txBody>
      </p:sp>
    </p:spTree>
    <p:extLst>
      <p:ext uri="{BB962C8B-B14F-4D97-AF65-F5344CB8AC3E}">
        <p14:creationId xmlns:p14="http://schemas.microsoft.com/office/powerpoint/2010/main" val="288790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 calcmode="lin" valueType="num">
                                      <p:cBhvr additive="base">
                                        <p:cTn id="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anim calcmode="lin" valueType="num">
                                      <p:cBhvr additive="base">
                                        <p:cTn id="3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 calcmode="lin" valueType="num">
                                      <p:cBhvr additive="base">
                                        <p:cTn id="4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13" end="13"/>
                                            </p:txEl>
                                          </p:spTgt>
                                        </p:tgtEl>
                                        <p:attrNameLst>
                                          <p:attrName>style.visibility</p:attrName>
                                        </p:attrNameLst>
                                      </p:cBhvr>
                                      <p:to>
                                        <p:strVal val="visible"/>
                                      </p:to>
                                    </p:set>
                                    <p:anim calcmode="lin" valueType="num">
                                      <p:cBhvr additive="base">
                                        <p:cTn id="4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anim calcmode="lin" valueType="num">
                                      <p:cBhvr additive="base">
                                        <p:cTn id="55"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15" end="15"/>
                                            </p:txEl>
                                          </p:spTgt>
                                        </p:tgtEl>
                                        <p:attrNameLst>
                                          <p:attrName>style.visibility</p:attrName>
                                        </p:attrNameLst>
                                      </p:cBhvr>
                                      <p:to>
                                        <p:strVal val="visible"/>
                                      </p:to>
                                    </p:set>
                                    <p:anim calcmode="lin" valueType="num">
                                      <p:cBhvr additive="base">
                                        <p:cTn id="61"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16" end="16"/>
                                            </p:txEl>
                                          </p:spTgt>
                                        </p:tgtEl>
                                        <p:attrNameLst>
                                          <p:attrName>style.visibility</p:attrName>
                                        </p:attrNameLst>
                                      </p:cBhvr>
                                      <p:to>
                                        <p:strVal val="visible"/>
                                      </p:to>
                                    </p:set>
                                    <p:anim calcmode="lin" valueType="num">
                                      <p:cBhvr additive="base">
                                        <p:cTn id="67"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263" y="1942221"/>
            <a:ext cx="7872752" cy="3370153"/>
          </a:xfrm>
          <a:prstGeom prst="rect">
            <a:avLst/>
          </a:prstGeom>
          <a:noFill/>
        </p:spPr>
        <p:txBody>
          <a:bodyPr wrap="square" rtlCol="0">
            <a:spAutoFit/>
          </a:bodyPr>
          <a:lstStyle/>
          <a:p>
            <a:pPr indent="-285750">
              <a:buClr>
                <a:schemeClr val="accent1"/>
              </a:buClr>
              <a:buFont typeface="Wingdings" panose="05000000000000000000" pitchFamily="2" charset="2"/>
              <a:buChar char="Ø"/>
            </a:pPr>
            <a:r>
              <a:rPr lang="en-US" dirty="0"/>
              <a:t>Fire Wells Replacement and Installation $30,000 (no millage impact</a:t>
            </a:r>
            <a:r>
              <a:rPr lang="en-US" i="1" dirty="0"/>
              <a:t>)</a:t>
            </a:r>
          </a:p>
          <a:p>
            <a:pPr>
              <a:buClr>
                <a:schemeClr val="accent1"/>
              </a:buClr>
            </a:pPr>
            <a:endParaRPr lang="en-US" dirty="0"/>
          </a:p>
          <a:p>
            <a:pPr indent="-285750">
              <a:buClr>
                <a:schemeClr val="accent1"/>
              </a:buClr>
              <a:buFont typeface="Wingdings" panose="05000000000000000000" pitchFamily="2" charset="2"/>
              <a:buChar char="Ø"/>
            </a:pPr>
            <a:r>
              <a:rPr lang="en-US" dirty="0"/>
              <a:t>Fire Safety Apparatus Protective Awnings $25,240 </a:t>
            </a:r>
            <a:r>
              <a:rPr lang="en-US" i="1" dirty="0"/>
              <a:t>(</a:t>
            </a:r>
            <a:r>
              <a:rPr lang="en-US" dirty="0"/>
              <a:t>no millage impact</a:t>
            </a:r>
            <a:r>
              <a:rPr lang="en-US" i="1" dirty="0"/>
              <a:t>)</a:t>
            </a:r>
          </a:p>
          <a:p>
            <a:pPr>
              <a:buClr>
                <a:schemeClr val="accent1"/>
              </a:buClr>
            </a:pPr>
            <a:endParaRPr lang="en-US" dirty="0"/>
          </a:p>
          <a:p>
            <a:pPr marL="285750" indent="-285750">
              <a:buClr>
                <a:schemeClr val="accent1"/>
              </a:buClr>
              <a:buFont typeface="Wingdings" panose="05000000000000000000" pitchFamily="2" charset="2"/>
              <a:buChar char="Ø"/>
            </a:pPr>
            <a:r>
              <a:rPr lang="en-US" dirty="0"/>
              <a:t>Country Estates Fishing Hole Park Open Space Play Field Improvement $69,500 </a:t>
            </a:r>
            <a:r>
              <a:rPr lang="en-US" i="1" dirty="0"/>
              <a:t>(</a:t>
            </a:r>
            <a:r>
              <a:rPr lang="en-US" dirty="0"/>
              <a:t>no millage impact</a:t>
            </a:r>
            <a:r>
              <a:rPr lang="en-US" i="1" dirty="0"/>
              <a:t>)</a:t>
            </a:r>
          </a:p>
          <a:p>
            <a:pPr>
              <a:buClr>
                <a:schemeClr val="accent1"/>
              </a:buClr>
            </a:pPr>
            <a:endParaRPr lang="en-US" i="1" dirty="0"/>
          </a:p>
          <a:p>
            <a:pPr marL="285750" indent="-285750">
              <a:buClr>
                <a:schemeClr val="accent1"/>
              </a:buClr>
              <a:buFont typeface="Wingdings" panose="05000000000000000000" pitchFamily="2" charset="2"/>
              <a:buChar char="Ø"/>
            </a:pPr>
            <a:r>
              <a:rPr lang="en-US" dirty="0"/>
              <a:t>Southwest Meadows Sanctuary Park $45,000 </a:t>
            </a:r>
            <a:r>
              <a:rPr lang="en-US" i="1" dirty="0"/>
              <a:t>(</a:t>
            </a:r>
            <a:r>
              <a:rPr lang="en-US" dirty="0"/>
              <a:t>no millage impact</a:t>
            </a:r>
            <a:r>
              <a:rPr lang="en-US" i="1" dirty="0"/>
              <a:t>)</a:t>
            </a:r>
          </a:p>
          <a:p>
            <a:pPr>
              <a:buClr>
                <a:schemeClr val="accent1"/>
              </a:buClr>
            </a:pPr>
            <a:endParaRPr lang="en-US" i="1" dirty="0"/>
          </a:p>
          <a:p>
            <a:pPr marL="285750" indent="-285750">
              <a:buClr>
                <a:schemeClr val="accent1"/>
              </a:buClr>
              <a:buFont typeface="Wingdings" panose="05000000000000000000" pitchFamily="2" charset="2"/>
              <a:buChar char="Ø"/>
            </a:pPr>
            <a:r>
              <a:rPr lang="en-US" dirty="0"/>
              <a:t>Town Hall Complex Safety, Drainage, and Mitigation Improvements $180,000 </a:t>
            </a:r>
            <a:r>
              <a:rPr lang="en-US" i="1" dirty="0"/>
              <a:t>(</a:t>
            </a:r>
            <a:r>
              <a:rPr lang="en-US" dirty="0"/>
              <a:t>no millage impact</a:t>
            </a:r>
            <a:r>
              <a:rPr lang="en-US" i="1" dirty="0"/>
              <a:t>)</a:t>
            </a:r>
          </a:p>
          <a:p>
            <a:pPr>
              <a:buClr>
                <a:schemeClr val="accent1"/>
              </a:buClr>
            </a:pPr>
            <a:endParaRPr lang="en-US" sz="1500" dirty="0"/>
          </a:p>
        </p:txBody>
      </p:sp>
      <p:sp>
        <p:nvSpPr>
          <p:cNvPr id="3" name="TextBox 2"/>
          <p:cNvSpPr txBox="1"/>
          <p:nvPr/>
        </p:nvSpPr>
        <p:spPr>
          <a:xfrm>
            <a:off x="548760" y="615240"/>
            <a:ext cx="9734967" cy="1200329"/>
          </a:xfrm>
          <a:prstGeom prst="rect">
            <a:avLst/>
          </a:prstGeom>
          <a:noFill/>
        </p:spPr>
        <p:txBody>
          <a:bodyPr wrap="square" rtlCol="0">
            <a:spAutoFit/>
          </a:bodyPr>
          <a:lstStyle/>
          <a:p>
            <a:r>
              <a:rPr lang="en-US" sz="3600" b="1" i="1" dirty="0">
                <a:solidFill>
                  <a:schemeClr val="accent1"/>
                </a:solidFill>
                <a:latin typeface="+mj-lt"/>
                <a:ea typeface="+mj-ea"/>
                <a:cs typeface="+mj-cs"/>
              </a:rPr>
              <a:t>Eleven (11) Capital Improvement Projects Funded Include:</a:t>
            </a:r>
          </a:p>
        </p:txBody>
      </p:sp>
      <p:sp>
        <p:nvSpPr>
          <p:cNvPr id="6" name="AutoShape 4" descr="Image result for fire department clip ar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8" name="Picture 7" descr="Picture of Town hall Parking lot">
            <a:extLst>
              <a:ext uri="{FF2B5EF4-FFF2-40B4-BE49-F238E27FC236}">
                <a16:creationId xmlns:a16="http://schemas.microsoft.com/office/drawing/2014/main" id="{CEEDD7F4-6093-4263-BF1D-B7609584B60B}"/>
              </a:ext>
            </a:extLst>
          </p:cNvPr>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8577165" y="1623228"/>
            <a:ext cx="2864934" cy="1939715"/>
          </a:xfrm>
          <a:prstGeom prst="rect">
            <a:avLst/>
          </a:prstGeom>
          <a:ln w="19050" cap="sq">
            <a:solidFill>
              <a:schemeClr val="accent3">
                <a:lumMod val="60000"/>
                <a:lumOff val="40000"/>
              </a:schemeClr>
            </a:solidFill>
            <a:prstDash val="solid"/>
            <a:miter lim="800000"/>
          </a:ln>
          <a:effectLst/>
        </p:spPr>
      </p:pic>
      <p:sp>
        <p:nvSpPr>
          <p:cNvPr id="9" name="Slide Number Placeholder 3">
            <a:extLst>
              <a:ext uri="{FF2B5EF4-FFF2-40B4-BE49-F238E27FC236}">
                <a16:creationId xmlns:a16="http://schemas.microsoft.com/office/drawing/2014/main" id="{C1724FD2-2F2D-4F39-A276-1959028FE6C3}"/>
              </a:ext>
            </a:extLst>
          </p:cNvPr>
          <p:cNvSpPr txBox="1">
            <a:spLocks/>
          </p:cNvSpPr>
          <p:nvPr/>
        </p:nvSpPr>
        <p:spPr>
          <a:xfrm>
            <a:off x="10869839" y="6191487"/>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109A203-8B0C-4215-A769-C6CE2333761D}" type="slidenum">
              <a:rPr lang="en-US" sz="1600" b="1" smtClean="0">
                <a:solidFill>
                  <a:schemeClr val="bg1"/>
                </a:solidFill>
              </a:rPr>
              <a:pPr>
                <a:defRPr/>
              </a:pPr>
              <a:t>9</a:t>
            </a:fld>
            <a:endParaRPr lang="en-US" sz="1600" b="1" dirty="0">
              <a:solidFill>
                <a:schemeClr val="bg1"/>
              </a:solidFill>
            </a:endParaRPr>
          </a:p>
        </p:txBody>
      </p:sp>
    </p:spTree>
    <p:extLst>
      <p:ext uri="{BB962C8B-B14F-4D97-AF65-F5344CB8AC3E}">
        <p14:creationId xmlns:p14="http://schemas.microsoft.com/office/powerpoint/2010/main" val="26693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B995FA22BC254E99838C5F13604C1B" ma:contentTypeVersion="19" ma:contentTypeDescription="Create a new document." ma:contentTypeScope="" ma:versionID="8d536ddab154e835ceebd63c21883441">
  <xsd:schema xmlns:xsd="http://www.w3.org/2001/XMLSchema" xmlns:xs="http://www.w3.org/2001/XMLSchema" xmlns:p="http://schemas.microsoft.com/office/2006/metadata/properties" xmlns:ns2="a51a6e64-63ff-47e2-abfa-7e7a2957fec4" xmlns:ns3="83c37fab-d08a-4216-8f89-a791e2ba7737" targetNamespace="http://schemas.microsoft.com/office/2006/metadata/properties" ma:root="true" ma:fieldsID="6246c05f9fdd78a1fa31f5f26a7c81ee" ns2:_="" ns3:_="">
    <xsd:import namespace="a51a6e64-63ff-47e2-abfa-7e7a2957fec4"/>
    <xsd:import namespace="83c37fab-d08a-4216-8f89-a791e2ba773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DateandTime"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a6e64-63ff-47e2-abfa-7e7a2957fe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3" nillable="true" ma:displayName="Taxonomy Catch All Column" ma:hidden="true" ma:list="{80052610-4cf5-4c3e-8864-c18657358070}" ma:internalName="TaxCatchAll" ma:showField="CatchAllData" ma:web="a51a6e64-63ff-47e2-abfa-7e7a2957fe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c37fab-d08a-4216-8f89-a791e2ba773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8cd0f1-957f-48ab-a37e-5be9f7259c48"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andTime xmlns="83c37fab-d08a-4216-8f89-a791e2ba7737" xsi:nil="true"/>
    <lcf76f155ced4ddcb4097134ff3c332f xmlns="83c37fab-d08a-4216-8f89-a791e2ba7737">
      <Terms xmlns="http://schemas.microsoft.com/office/infopath/2007/PartnerControls"/>
    </lcf76f155ced4ddcb4097134ff3c332f>
    <TaxCatchAll xmlns="a51a6e64-63ff-47e2-abfa-7e7a2957fe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912318-5987-47EF-B02E-9134794B8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a6e64-63ff-47e2-abfa-7e7a2957fec4"/>
    <ds:schemaRef ds:uri="83c37fab-d08a-4216-8f89-a791e2ba7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401F23-E472-44EC-BB49-65535401429A}">
  <ds:schemaRefs>
    <ds:schemaRef ds:uri="http://schemas.microsoft.com/office/infopath/2007/PartnerControls"/>
    <ds:schemaRef ds:uri="83c37fab-d08a-4216-8f89-a791e2ba7737"/>
    <ds:schemaRef ds:uri="http://schemas.microsoft.com/office/2006/documentManagement/types"/>
    <ds:schemaRef ds:uri="http://purl.org/dc/terms/"/>
    <ds:schemaRef ds:uri="http://purl.org/dc/dcmitype/"/>
    <ds:schemaRef ds:uri="a51a6e64-63ff-47e2-abfa-7e7a2957fec4"/>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F93F4D-D7AF-4044-B959-EE1883E4B4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8321</TotalTime>
  <Words>2179</Words>
  <Application>Microsoft Office PowerPoint</Application>
  <PresentationFormat>Widescreen</PresentationFormat>
  <Paragraphs>333</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Copperplate Gothic Bold</vt:lpstr>
      <vt:lpstr>Trebuchet MS</vt:lpstr>
      <vt:lpstr>Wingdings</vt:lpstr>
      <vt:lpstr>Wingdings 3</vt:lpstr>
      <vt:lpstr>Facet</vt:lpstr>
      <vt:lpstr>Worksheet</vt:lpstr>
      <vt:lpstr>Town of Southwest Ranches, FL </vt:lpstr>
      <vt:lpstr>Budget Process Calendar Of Events</vt:lpstr>
      <vt:lpstr>Summary     FY 2022/2023 Proposed Rates and Fees Compared to FY 2021/2022</vt:lpstr>
      <vt:lpstr>Ad valorem (Property Tax) Introduction</vt:lpstr>
      <vt:lpstr>PowerPoint Presentation</vt:lpstr>
      <vt:lpstr>How a “Decrease” in Town Millage is Proposed? </vt:lpstr>
      <vt:lpstr>PowerPoint Presentation</vt:lpstr>
      <vt:lpstr>PowerPoint Presentation</vt:lpstr>
      <vt:lpstr>PowerPoint Presentation</vt:lpstr>
      <vt:lpstr>PowerPoint Presentation</vt:lpstr>
      <vt:lpstr>Millage Rate Impact</vt:lpstr>
      <vt:lpstr>PowerPoint Presentation</vt:lpstr>
      <vt:lpstr>Fire Assessment </vt:lpstr>
      <vt:lpstr>PowerPoint Presentation</vt:lpstr>
      <vt:lpstr>PowerPoint Presentation</vt:lpstr>
      <vt:lpstr>Changes in Call Distribution:           FY 2022  vs FY 2023</vt:lpstr>
      <vt:lpstr>Fire Assessment Impact(s)</vt:lpstr>
      <vt:lpstr>Solid Waste (Garbage) Assessment</vt:lpstr>
      <vt:lpstr>Solid Waste (Garbage) Assessment</vt:lpstr>
      <vt:lpstr>PowerPoint Presentation</vt:lpstr>
      <vt:lpstr>Solid Waste (SW) Impact </vt:lpstr>
      <vt:lpstr>Rate Setting Recap: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Southwest Ranches</dc:title>
  <dc:creator>MDS</dc:creator>
  <cp:lastModifiedBy>Emil Lopez</cp:lastModifiedBy>
  <cp:revision>662</cp:revision>
  <cp:lastPrinted>2021-07-29T19:44:31Z</cp:lastPrinted>
  <dcterms:created xsi:type="dcterms:W3CDTF">2013-07-16T21:59:30Z</dcterms:created>
  <dcterms:modified xsi:type="dcterms:W3CDTF">2025-04-11T20:48:57Z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0x01010013B995FA22BC254E99838C5F13604C1B</vt:lpwstr>
  </property>
  <property fmtid="{D5CDD505-2E9C-101B-9397-08002B2CF9AE}" pid="3" name="MediaServiceImageTags">
    <vt:lpwstr/>
  </property>
</Properties>
</file>