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1" r:id="rId4"/>
  </p:sldMasterIdLst>
  <p:notesMasterIdLst>
    <p:notesMasterId r:id="rId35"/>
  </p:notesMasterIdLst>
  <p:handoutMasterIdLst>
    <p:handoutMasterId r:id="rId36"/>
  </p:handoutMasterIdLst>
  <p:sldIdLst>
    <p:sldId id="256" r:id="rId5"/>
    <p:sldId id="276" r:id="rId6"/>
    <p:sldId id="371" r:id="rId7"/>
    <p:sldId id="370" r:id="rId8"/>
    <p:sldId id="277" r:id="rId9"/>
    <p:sldId id="260" r:id="rId10"/>
    <p:sldId id="397" r:id="rId11"/>
    <p:sldId id="398" r:id="rId12"/>
    <p:sldId id="281" r:id="rId13"/>
    <p:sldId id="385" r:id="rId14"/>
    <p:sldId id="386" r:id="rId15"/>
    <p:sldId id="261" r:id="rId16"/>
    <p:sldId id="264" r:id="rId17"/>
    <p:sldId id="262" r:id="rId18"/>
    <p:sldId id="336" r:id="rId19"/>
    <p:sldId id="335" r:id="rId20"/>
    <p:sldId id="374" r:id="rId21"/>
    <p:sldId id="387" r:id="rId22"/>
    <p:sldId id="400" r:id="rId23"/>
    <p:sldId id="266" r:id="rId24"/>
    <p:sldId id="338" r:id="rId25"/>
    <p:sldId id="267" r:id="rId26"/>
    <p:sldId id="268" r:id="rId27"/>
    <p:sldId id="396" r:id="rId28"/>
    <p:sldId id="288" r:id="rId29"/>
    <p:sldId id="289" r:id="rId30"/>
    <p:sldId id="284" r:id="rId31"/>
    <p:sldId id="337" r:id="rId32"/>
    <p:sldId id="380" r:id="rId33"/>
    <p:sldId id="399" r:id="rId34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 Berkey-Abbott" initials="CB" lastIdx="1" clrIdx="0">
    <p:extLst>
      <p:ext uri="{19B8F6BF-5375-455C-9EA6-DF929625EA0E}">
        <p15:presenceInfo xmlns:p15="http://schemas.microsoft.com/office/powerpoint/2012/main" userId="786042c4043603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DD"/>
    <a:srgbClr val="FFDAB5"/>
    <a:srgbClr val="FFFFCC"/>
    <a:srgbClr val="FF3300"/>
    <a:srgbClr val="C3D69B"/>
    <a:srgbClr val="00602B"/>
    <a:srgbClr val="0FEF34"/>
    <a:srgbClr val="FFFF50"/>
    <a:srgbClr val="FF5112"/>
    <a:srgbClr val="FE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266" autoAdjust="0"/>
  </p:normalViewPr>
  <p:slideViewPr>
    <p:cSldViewPr snapToGrid="0">
      <p:cViewPr varScale="1">
        <p:scale>
          <a:sx n="56" d="100"/>
          <a:sy n="56" d="100"/>
        </p:scale>
        <p:origin x="1050" y="7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 Lopez" userId="a1f944ac-5f27-44a2-84bb-96748bafd2df" providerId="ADAL" clId="{C0E16601-0453-4237-B9C5-1E17ED2AD20F}"/>
    <pc:docChg chg="modSld">
      <pc:chgData name="Emil Lopez" userId="a1f944ac-5f27-44a2-84bb-96748bafd2df" providerId="ADAL" clId="{C0E16601-0453-4237-B9C5-1E17ED2AD20F}" dt="2022-08-16T19:06:35.666" v="0"/>
      <pc:docMkLst>
        <pc:docMk/>
      </pc:docMkLst>
      <pc:sldChg chg="modNotesTx">
        <pc:chgData name="Emil Lopez" userId="a1f944ac-5f27-44a2-84bb-96748bafd2df" providerId="ADAL" clId="{C0E16601-0453-4237-B9C5-1E17ED2AD20F}" dt="2022-08-16T19:06:35.666" v="0"/>
        <pc:sldMkLst>
          <pc:docMk/>
          <pc:sldMk cId="0" sldId="396"/>
        </pc:sldMkLst>
      </pc:sldChg>
    </pc:docChg>
  </pc:docChgLst>
  <pc:docChgLst>
    <pc:chgData name="Venessa Redman" userId="623fb5cb-75c8-473a-a45f-dd75443fbd85" providerId="ADAL" clId="{2460A423-80BF-49FC-A88C-2B422CA7C248}"/>
    <pc:docChg chg="modSld">
      <pc:chgData name="Venessa Redman" userId="623fb5cb-75c8-473a-a45f-dd75443fbd85" providerId="ADAL" clId="{2460A423-80BF-49FC-A88C-2B422CA7C248}" dt="2022-08-16T19:53:11.066" v="1"/>
      <pc:docMkLst>
        <pc:docMk/>
      </pc:docMkLst>
      <pc:sldChg chg="modTransition">
        <pc:chgData name="Venessa Redman" userId="623fb5cb-75c8-473a-a45f-dd75443fbd85" providerId="ADAL" clId="{2460A423-80BF-49FC-A88C-2B422CA7C248}" dt="2022-08-16T19:51:40.636" v="0"/>
        <pc:sldMkLst>
          <pc:docMk/>
          <pc:sldMk cId="0" sldId="260"/>
        </pc:sldMkLst>
      </pc:sldChg>
      <pc:sldChg chg="modTransition">
        <pc:chgData name="Venessa Redman" userId="623fb5cb-75c8-473a-a45f-dd75443fbd85" providerId="ADAL" clId="{2460A423-80BF-49FC-A88C-2B422CA7C248}" dt="2022-08-16T19:51:40.636" v="0"/>
        <pc:sldMkLst>
          <pc:docMk/>
          <pc:sldMk cId="0" sldId="261"/>
        </pc:sldMkLst>
      </pc:sldChg>
      <pc:sldChg chg="modTransition">
        <pc:chgData name="Venessa Redman" userId="623fb5cb-75c8-473a-a45f-dd75443fbd85" providerId="ADAL" clId="{2460A423-80BF-49FC-A88C-2B422CA7C248}" dt="2022-08-16T19:51:40.636" v="0"/>
        <pc:sldMkLst>
          <pc:docMk/>
          <pc:sldMk cId="0" sldId="262"/>
        </pc:sldMkLst>
      </pc:sldChg>
      <pc:sldChg chg="modTransition modAnim">
        <pc:chgData name="Venessa Redman" userId="623fb5cb-75c8-473a-a45f-dd75443fbd85" providerId="ADAL" clId="{2460A423-80BF-49FC-A88C-2B422CA7C248}" dt="2022-08-16T19:53:11.066" v="1"/>
        <pc:sldMkLst>
          <pc:docMk/>
          <pc:sldMk cId="0" sldId="264"/>
        </pc:sldMkLst>
      </pc:sldChg>
      <pc:sldChg chg="modTransition">
        <pc:chgData name="Venessa Redman" userId="623fb5cb-75c8-473a-a45f-dd75443fbd85" providerId="ADAL" clId="{2460A423-80BF-49FC-A88C-2B422CA7C248}" dt="2022-08-16T19:51:40.636" v="0"/>
        <pc:sldMkLst>
          <pc:docMk/>
          <pc:sldMk cId="0" sldId="266"/>
        </pc:sldMkLst>
      </pc:sldChg>
      <pc:sldChg chg="modTransition">
        <pc:chgData name="Venessa Redman" userId="623fb5cb-75c8-473a-a45f-dd75443fbd85" providerId="ADAL" clId="{2460A423-80BF-49FC-A88C-2B422CA7C248}" dt="2022-08-16T19:51:40.636" v="0"/>
        <pc:sldMkLst>
          <pc:docMk/>
          <pc:sldMk cId="0" sldId="267"/>
        </pc:sldMkLst>
      </pc:sldChg>
      <pc:sldChg chg="modTransition">
        <pc:chgData name="Venessa Redman" userId="623fb5cb-75c8-473a-a45f-dd75443fbd85" providerId="ADAL" clId="{2460A423-80BF-49FC-A88C-2B422CA7C248}" dt="2022-08-16T19:51:40.636" v="0"/>
        <pc:sldMkLst>
          <pc:docMk/>
          <pc:sldMk cId="0" sldId="268"/>
        </pc:sldMkLst>
      </pc:sldChg>
      <pc:sldChg chg="modTransition">
        <pc:chgData name="Venessa Redman" userId="623fb5cb-75c8-473a-a45f-dd75443fbd85" providerId="ADAL" clId="{2460A423-80BF-49FC-A88C-2B422CA7C248}" dt="2022-08-16T19:51:40.636" v="0"/>
        <pc:sldMkLst>
          <pc:docMk/>
          <pc:sldMk cId="0" sldId="276"/>
        </pc:sldMkLst>
      </pc:sldChg>
      <pc:sldChg chg="modTransition">
        <pc:chgData name="Venessa Redman" userId="623fb5cb-75c8-473a-a45f-dd75443fbd85" providerId="ADAL" clId="{2460A423-80BF-49FC-A88C-2B422CA7C248}" dt="2022-08-16T19:51:40.636" v="0"/>
        <pc:sldMkLst>
          <pc:docMk/>
          <pc:sldMk cId="3223982116" sldId="277"/>
        </pc:sldMkLst>
      </pc:sldChg>
      <pc:sldChg chg="modTransition">
        <pc:chgData name="Venessa Redman" userId="623fb5cb-75c8-473a-a45f-dd75443fbd85" providerId="ADAL" clId="{2460A423-80BF-49FC-A88C-2B422CA7C248}" dt="2022-08-16T19:51:40.636" v="0"/>
        <pc:sldMkLst>
          <pc:docMk/>
          <pc:sldMk cId="3133146201" sldId="281"/>
        </pc:sldMkLst>
      </pc:sldChg>
      <pc:sldChg chg="modTransition">
        <pc:chgData name="Venessa Redman" userId="623fb5cb-75c8-473a-a45f-dd75443fbd85" providerId="ADAL" clId="{2460A423-80BF-49FC-A88C-2B422CA7C248}" dt="2022-08-16T19:51:40.636" v="0"/>
        <pc:sldMkLst>
          <pc:docMk/>
          <pc:sldMk cId="2669339527" sldId="284"/>
        </pc:sldMkLst>
      </pc:sldChg>
      <pc:sldChg chg="modTransition">
        <pc:chgData name="Venessa Redman" userId="623fb5cb-75c8-473a-a45f-dd75443fbd85" providerId="ADAL" clId="{2460A423-80BF-49FC-A88C-2B422CA7C248}" dt="2022-08-16T19:51:40.636" v="0"/>
        <pc:sldMkLst>
          <pc:docMk/>
          <pc:sldMk cId="2185548285" sldId="288"/>
        </pc:sldMkLst>
      </pc:sldChg>
      <pc:sldChg chg="modTransition">
        <pc:chgData name="Venessa Redman" userId="623fb5cb-75c8-473a-a45f-dd75443fbd85" providerId="ADAL" clId="{2460A423-80BF-49FC-A88C-2B422CA7C248}" dt="2022-08-16T19:51:40.636" v="0"/>
        <pc:sldMkLst>
          <pc:docMk/>
          <pc:sldMk cId="2887903540" sldId="289"/>
        </pc:sldMkLst>
      </pc:sldChg>
      <pc:sldChg chg="modTransition">
        <pc:chgData name="Venessa Redman" userId="623fb5cb-75c8-473a-a45f-dd75443fbd85" providerId="ADAL" clId="{2460A423-80BF-49FC-A88C-2B422CA7C248}" dt="2022-08-16T19:51:40.636" v="0"/>
        <pc:sldMkLst>
          <pc:docMk/>
          <pc:sldMk cId="2909145325" sldId="335"/>
        </pc:sldMkLst>
      </pc:sldChg>
      <pc:sldChg chg="modTransition">
        <pc:chgData name="Venessa Redman" userId="623fb5cb-75c8-473a-a45f-dd75443fbd85" providerId="ADAL" clId="{2460A423-80BF-49FC-A88C-2B422CA7C248}" dt="2022-08-16T19:51:40.636" v="0"/>
        <pc:sldMkLst>
          <pc:docMk/>
          <pc:sldMk cId="813793751" sldId="336"/>
        </pc:sldMkLst>
      </pc:sldChg>
      <pc:sldChg chg="modTransition">
        <pc:chgData name="Venessa Redman" userId="623fb5cb-75c8-473a-a45f-dd75443fbd85" providerId="ADAL" clId="{2460A423-80BF-49FC-A88C-2B422CA7C248}" dt="2022-08-16T19:51:40.636" v="0"/>
        <pc:sldMkLst>
          <pc:docMk/>
          <pc:sldMk cId="485101915" sldId="337"/>
        </pc:sldMkLst>
      </pc:sldChg>
      <pc:sldChg chg="modTransition">
        <pc:chgData name="Venessa Redman" userId="623fb5cb-75c8-473a-a45f-dd75443fbd85" providerId="ADAL" clId="{2460A423-80BF-49FC-A88C-2B422CA7C248}" dt="2022-08-16T19:51:40.636" v="0"/>
        <pc:sldMkLst>
          <pc:docMk/>
          <pc:sldMk cId="3095757806" sldId="338"/>
        </pc:sldMkLst>
      </pc:sldChg>
      <pc:sldChg chg="modTransition">
        <pc:chgData name="Venessa Redman" userId="623fb5cb-75c8-473a-a45f-dd75443fbd85" providerId="ADAL" clId="{2460A423-80BF-49FC-A88C-2B422CA7C248}" dt="2022-08-16T19:51:40.636" v="0"/>
        <pc:sldMkLst>
          <pc:docMk/>
          <pc:sldMk cId="3882827005" sldId="370"/>
        </pc:sldMkLst>
      </pc:sldChg>
      <pc:sldChg chg="modTransition">
        <pc:chgData name="Venessa Redman" userId="623fb5cb-75c8-473a-a45f-dd75443fbd85" providerId="ADAL" clId="{2460A423-80BF-49FC-A88C-2B422CA7C248}" dt="2022-08-16T19:51:40.636" v="0"/>
        <pc:sldMkLst>
          <pc:docMk/>
          <pc:sldMk cId="557199059" sldId="371"/>
        </pc:sldMkLst>
      </pc:sldChg>
      <pc:sldChg chg="modTransition">
        <pc:chgData name="Venessa Redman" userId="623fb5cb-75c8-473a-a45f-dd75443fbd85" providerId="ADAL" clId="{2460A423-80BF-49FC-A88C-2B422CA7C248}" dt="2022-08-16T19:51:40.636" v="0"/>
        <pc:sldMkLst>
          <pc:docMk/>
          <pc:sldMk cId="0" sldId="374"/>
        </pc:sldMkLst>
      </pc:sldChg>
      <pc:sldChg chg="modTransition">
        <pc:chgData name="Venessa Redman" userId="623fb5cb-75c8-473a-a45f-dd75443fbd85" providerId="ADAL" clId="{2460A423-80BF-49FC-A88C-2B422CA7C248}" dt="2022-08-16T19:51:40.636" v="0"/>
        <pc:sldMkLst>
          <pc:docMk/>
          <pc:sldMk cId="3818525769" sldId="380"/>
        </pc:sldMkLst>
      </pc:sldChg>
      <pc:sldChg chg="modTransition">
        <pc:chgData name="Venessa Redman" userId="623fb5cb-75c8-473a-a45f-dd75443fbd85" providerId="ADAL" clId="{2460A423-80BF-49FC-A88C-2B422CA7C248}" dt="2022-08-16T19:51:40.636" v="0"/>
        <pc:sldMkLst>
          <pc:docMk/>
          <pc:sldMk cId="0" sldId="385"/>
        </pc:sldMkLst>
      </pc:sldChg>
      <pc:sldChg chg="modTransition">
        <pc:chgData name="Venessa Redman" userId="623fb5cb-75c8-473a-a45f-dd75443fbd85" providerId="ADAL" clId="{2460A423-80BF-49FC-A88C-2B422CA7C248}" dt="2022-08-16T19:51:40.636" v="0"/>
        <pc:sldMkLst>
          <pc:docMk/>
          <pc:sldMk cId="0" sldId="386"/>
        </pc:sldMkLst>
      </pc:sldChg>
      <pc:sldChg chg="modTransition">
        <pc:chgData name="Venessa Redman" userId="623fb5cb-75c8-473a-a45f-dd75443fbd85" providerId="ADAL" clId="{2460A423-80BF-49FC-A88C-2B422CA7C248}" dt="2022-08-16T19:51:40.636" v="0"/>
        <pc:sldMkLst>
          <pc:docMk/>
          <pc:sldMk cId="0" sldId="387"/>
        </pc:sldMkLst>
      </pc:sldChg>
      <pc:sldChg chg="modTransition">
        <pc:chgData name="Venessa Redman" userId="623fb5cb-75c8-473a-a45f-dd75443fbd85" providerId="ADAL" clId="{2460A423-80BF-49FC-A88C-2B422CA7C248}" dt="2022-08-16T19:51:40.636" v="0"/>
        <pc:sldMkLst>
          <pc:docMk/>
          <pc:sldMk cId="0" sldId="396"/>
        </pc:sldMkLst>
      </pc:sldChg>
      <pc:sldChg chg="modTransition">
        <pc:chgData name="Venessa Redman" userId="623fb5cb-75c8-473a-a45f-dd75443fbd85" providerId="ADAL" clId="{2460A423-80BF-49FC-A88C-2B422CA7C248}" dt="2022-08-16T19:51:40.636" v="0"/>
        <pc:sldMkLst>
          <pc:docMk/>
          <pc:sldMk cId="1507839813" sldId="397"/>
        </pc:sldMkLst>
      </pc:sldChg>
      <pc:sldChg chg="modTransition">
        <pc:chgData name="Venessa Redman" userId="623fb5cb-75c8-473a-a45f-dd75443fbd85" providerId="ADAL" clId="{2460A423-80BF-49FC-A88C-2B422CA7C248}" dt="2022-08-16T19:51:40.636" v="0"/>
        <pc:sldMkLst>
          <pc:docMk/>
          <pc:sldMk cId="501787731" sldId="398"/>
        </pc:sldMkLst>
      </pc:sldChg>
      <pc:sldChg chg="modTransition">
        <pc:chgData name="Venessa Redman" userId="623fb5cb-75c8-473a-a45f-dd75443fbd85" providerId="ADAL" clId="{2460A423-80BF-49FC-A88C-2B422CA7C248}" dt="2022-08-16T19:51:40.636" v="0"/>
        <pc:sldMkLst>
          <pc:docMk/>
          <pc:sldMk cId="3645251094" sldId="399"/>
        </pc:sldMkLst>
      </pc:sldChg>
      <pc:sldChg chg="modTransition">
        <pc:chgData name="Venessa Redman" userId="623fb5cb-75c8-473a-a45f-dd75443fbd85" providerId="ADAL" clId="{2460A423-80BF-49FC-A88C-2B422CA7C248}" dt="2022-08-16T19:51:40.636" v="0"/>
        <pc:sldMkLst>
          <pc:docMk/>
          <pc:sldMk cId="389637038" sldId="400"/>
        </pc:sldMkLst>
      </pc:sldChg>
    </pc:docChg>
  </pc:docChgLst>
  <pc:docChgLst>
    <pc:chgData name="Emil Lopez" userId="a1f944ac-5f27-44a2-84bb-96748bafd2df" providerId="ADAL" clId="{F10EA280-3266-4CA5-BCE1-B8144B5753EA}"/>
    <pc:docChg chg="custSel modSld">
      <pc:chgData name="Emil Lopez" userId="a1f944ac-5f27-44a2-84bb-96748bafd2df" providerId="ADAL" clId="{F10EA280-3266-4CA5-BCE1-B8144B5753EA}" dt="2022-08-16T23:30:27.730" v="616" actId="1036"/>
      <pc:docMkLst>
        <pc:docMk/>
      </pc:docMkLst>
      <pc:sldChg chg="modNotesTx">
        <pc:chgData name="Emil Lopez" userId="a1f944ac-5f27-44a2-84bb-96748bafd2df" providerId="ADAL" clId="{F10EA280-3266-4CA5-BCE1-B8144B5753EA}" dt="2022-08-16T21:29:17.708" v="615" actId="20577"/>
        <pc:sldMkLst>
          <pc:docMk/>
          <pc:sldMk cId="557199059" sldId="371"/>
        </pc:sldMkLst>
      </pc:sldChg>
      <pc:sldChg chg="modNotesTx">
        <pc:chgData name="Emil Lopez" userId="a1f944ac-5f27-44a2-84bb-96748bafd2df" providerId="ADAL" clId="{F10EA280-3266-4CA5-BCE1-B8144B5753EA}" dt="2022-08-16T21:25:10.585" v="560" actId="20577"/>
        <pc:sldMkLst>
          <pc:docMk/>
          <pc:sldMk cId="3645251094" sldId="399"/>
        </pc:sldMkLst>
      </pc:sldChg>
      <pc:sldChg chg="modSp mod">
        <pc:chgData name="Emil Lopez" userId="a1f944ac-5f27-44a2-84bb-96748bafd2df" providerId="ADAL" clId="{F10EA280-3266-4CA5-BCE1-B8144B5753EA}" dt="2022-08-16T23:30:27.730" v="616" actId="1036"/>
        <pc:sldMkLst>
          <pc:docMk/>
          <pc:sldMk cId="389637038" sldId="400"/>
        </pc:sldMkLst>
      </pc:sldChg>
    </pc:docChg>
  </pc:docChgLst>
  <pc:docChgLst>
    <pc:chgData name="Emil Lopez" userId="a1f944ac-5f27-44a2-84bb-96748bafd2df" providerId="ADAL" clId="{D15E9B95-38D1-4E8E-B6ED-BAC35B8A08D4}"/>
    <pc:docChg chg="modSld">
      <pc:chgData name="Emil Lopez" userId="a1f944ac-5f27-44a2-84bb-96748bafd2df" providerId="ADAL" clId="{D15E9B95-38D1-4E8E-B6ED-BAC35B8A08D4}" dt="2025-04-11T20:50:51.485" v="24" actId="6549"/>
      <pc:docMkLst>
        <pc:docMk/>
      </pc:docMkLst>
      <pc:sldChg chg="modNotesTx">
        <pc:chgData name="Emil Lopez" userId="a1f944ac-5f27-44a2-84bb-96748bafd2df" providerId="ADAL" clId="{D15E9B95-38D1-4E8E-B6ED-BAC35B8A08D4}" dt="2025-04-11T20:49:34.289" v="3" actId="6549"/>
        <pc:sldMkLst>
          <pc:docMk/>
          <pc:sldMk cId="0" sldId="260"/>
        </pc:sldMkLst>
      </pc:sldChg>
      <pc:sldChg chg="modNotesTx">
        <pc:chgData name="Emil Lopez" userId="a1f944ac-5f27-44a2-84bb-96748bafd2df" providerId="ADAL" clId="{D15E9B95-38D1-4E8E-B6ED-BAC35B8A08D4}" dt="2025-04-11T20:49:59.890" v="10" actId="6549"/>
        <pc:sldMkLst>
          <pc:docMk/>
          <pc:sldMk cId="0" sldId="261"/>
        </pc:sldMkLst>
      </pc:sldChg>
      <pc:sldChg chg="modNotesTx">
        <pc:chgData name="Emil Lopez" userId="a1f944ac-5f27-44a2-84bb-96748bafd2df" providerId="ADAL" clId="{D15E9B95-38D1-4E8E-B6ED-BAC35B8A08D4}" dt="2025-04-11T20:50:05.767" v="12" actId="6549"/>
        <pc:sldMkLst>
          <pc:docMk/>
          <pc:sldMk cId="0" sldId="262"/>
        </pc:sldMkLst>
      </pc:sldChg>
      <pc:sldChg chg="modNotesTx">
        <pc:chgData name="Emil Lopez" userId="a1f944ac-5f27-44a2-84bb-96748bafd2df" providerId="ADAL" clId="{D15E9B95-38D1-4E8E-B6ED-BAC35B8A08D4}" dt="2025-04-11T20:50:02.705" v="11" actId="6549"/>
        <pc:sldMkLst>
          <pc:docMk/>
          <pc:sldMk cId="0" sldId="264"/>
        </pc:sldMkLst>
      </pc:sldChg>
      <pc:sldChg chg="modNotesTx">
        <pc:chgData name="Emil Lopez" userId="a1f944ac-5f27-44a2-84bb-96748bafd2df" providerId="ADAL" clId="{D15E9B95-38D1-4E8E-B6ED-BAC35B8A08D4}" dt="2025-04-11T20:49:29.102" v="2" actId="6549"/>
        <pc:sldMkLst>
          <pc:docMk/>
          <pc:sldMk cId="3223982116" sldId="277"/>
        </pc:sldMkLst>
      </pc:sldChg>
      <pc:sldChg chg="modNotesTx">
        <pc:chgData name="Emil Lopez" userId="a1f944ac-5f27-44a2-84bb-96748bafd2df" providerId="ADAL" clId="{D15E9B95-38D1-4E8E-B6ED-BAC35B8A08D4}" dt="2025-04-11T20:49:48.160" v="7" actId="6549"/>
        <pc:sldMkLst>
          <pc:docMk/>
          <pc:sldMk cId="3133146201" sldId="281"/>
        </pc:sldMkLst>
      </pc:sldChg>
      <pc:sldChg chg="modNotesTx">
        <pc:chgData name="Emil Lopez" userId="a1f944ac-5f27-44a2-84bb-96748bafd2df" providerId="ADAL" clId="{D15E9B95-38D1-4E8E-B6ED-BAC35B8A08D4}" dt="2025-04-11T20:50:42.500" v="21" actId="6549"/>
        <pc:sldMkLst>
          <pc:docMk/>
          <pc:sldMk cId="2669339527" sldId="284"/>
        </pc:sldMkLst>
      </pc:sldChg>
      <pc:sldChg chg="modNotesTx">
        <pc:chgData name="Emil Lopez" userId="a1f944ac-5f27-44a2-84bb-96748bafd2df" providerId="ADAL" clId="{D15E9B95-38D1-4E8E-B6ED-BAC35B8A08D4}" dt="2025-04-11T20:50:35.108" v="19" actId="6549"/>
        <pc:sldMkLst>
          <pc:docMk/>
          <pc:sldMk cId="2185548285" sldId="288"/>
        </pc:sldMkLst>
      </pc:sldChg>
      <pc:sldChg chg="modNotesTx">
        <pc:chgData name="Emil Lopez" userId="a1f944ac-5f27-44a2-84bb-96748bafd2df" providerId="ADAL" clId="{D15E9B95-38D1-4E8E-B6ED-BAC35B8A08D4}" dt="2025-04-11T20:50:38.311" v="20" actId="6549"/>
        <pc:sldMkLst>
          <pc:docMk/>
          <pc:sldMk cId="2887903540" sldId="289"/>
        </pc:sldMkLst>
      </pc:sldChg>
      <pc:sldChg chg="modNotesTx">
        <pc:chgData name="Emil Lopez" userId="a1f944ac-5f27-44a2-84bb-96748bafd2df" providerId="ADAL" clId="{D15E9B95-38D1-4E8E-B6ED-BAC35B8A08D4}" dt="2025-04-11T20:50:14.418" v="14" actId="6549"/>
        <pc:sldMkLst>
          <pc:docMk/>
          <pc:sldMk cId="2909145325" sldId="335"/>
        </pc:sldMkLst>
      </pc:sldChg>
      <pc:sldChg chg="modNotesTx">
        <pc:chgData name="Emil Lopez" userId="a1f944ac-5f27-44a2-84bb-96748bafd2df" providerId="ADAL" clId="{D15E9B95-38D1-4E8E-B6ED-BAC35B8A08D4}" dt="2025-04-11T20:50:10.520" v="13" actId="6549"/>
        <pc:sldMkLst>
          <pc:docMk/>
          <pc:sldMk cId="813793751" sldId="336"/>
        </pc:sldMkLst>
      </pc:sldChg>
      <pc:sldChg chg="modNotesTx">
        <pc:chgData name="Emil Lopez" userId="a1f944ac-5f27-44a2-84bb-96748bafd2df" providerId="ADAL" clId="{D15E9B95-38D1-4E8E-B6ED-BAC35B8A08D4}" dt="2025-04-11T20:50:45.450" v="22" actId="6549"/>
        <pc:sldMkLst>
          <pc:docMk/>
          <pc:sldMk cId="485101915" sldId="337"/>
        </pc:sldMkLst>
      </pc:sldChg>
      <pc:sldChg chg="modNotesTx">
        <pc:chgData name="Emil Lopez" userId="a1f944ac-5f27-44a2-84bb-96748bafd2df" providerId="ADAL" clId="{D15E9B95-38D1-4E8E-B6ED-BAC35B8A08D4}" dt="2025-04-11T20:49:25.256" v="1" actId="6549"/>
        <pc:sldMkLst>
          <pc:docMk/>
          <pc:sldMk cId="3882827005" sldId="370"/>
        </pc:sldMkLst>
      </pc:sldChg>
      <pc:sldChg chg="modNotesTx">
        <pc:chgData name="Emil Lopez" userId="a1f944ac-5f27-44a2-84bb-96748bafd2df" providerId="ADAL" clId="{D15E9B95-38D1-4E8E-B6ED-BAC35B8A08D4}" dt="2025-04-11T20:49:22.010" v="0" actId="6549"/>
        <pc:sldMkLst>
          <pc:docMk/>
          <pc:sldMk cId="557199059" sldId="371"/>
        </pc:sldMkLst>
      </pc:sldChg>
      <pc:sldChg chg="modNotesTx">
        <pc:chgData name="Emil Lopez" userId="a1f944ac-5f27-44a2-84bb-96748bafd2df" providerId="ADAL" clId="{D15E9B95-38D1-4E8E-B6ED-BAC35B8A08D4}" dt="2025-04-11T20:50:17.438" v="15" actId="6549"/>
        <pc:sldMkLst>
          <pc:docMk/>
          <pc:sldMk cId="0" sldId="374"/>
        </pc:sldMkLst>
      </pc:sldChg>
      <pc:sldChg chg="modNotesTx">
        <pc:chgData name="Emil Lopez" userId="a1f944ac-5f27-44a2-84bb-96748bafd2df" providerId="ADAL" clId="{D15E9B95-38D1-4E8E-B6ED-BAC35B8A08D4}" dt="2025-04-11T20:50:48.339" v="23" actId="6549"/>
        <pc:sldMkLst>
          <pc:docMk/>
          <pc:sldMk cId="3818525769" sldId="380"/>
        </pc:sldMkLst>
      </pc:sldChg>
      <pc:sldChg chg="modNotesTx">
        <pc:chgData name="Emil Lopez" userId="a1f944ac-5f27-44a2-84bb-96748bafd2df" providerId="ADAL" clId="{D15E9B95-38D1-4E8E-B6ED-BAC35B8A08D4}" dt="2025-04-11T20:49:51.057" v="8" actId="6549"/>
        <pc:sldMkLst>
          <pc:docMk/>
          <pc:sldMk cId="0" sldId="385"/>
        </pc:sldMkLst>
      </pc:sldChg>
      <pc:sldChg chg="modNotesTx">
        <pc:chgData name="Emil Lopez" userId="a1f944ac-5f27-44a2-84bb-96748bafd2df" providerId="ADAL" clId="{D15E9B95-38D1-4E8E-B6ED-BAC35B8A08D4}" dt="2025-04-11T20:49:56.806" v="9" actId="6549"/>
        <pc:sldMkLst>
          <pc:docMk/>
          <pc:sldMk cId="0" sldId="386"/>
        </pc:sldMkLst>
      </pc:sldChg>
      <pc:sldChg chg="modNotesTx">
        <pc:chgData name="Emil Lopez" userId="a1f944ac-5f27-44a2-84bb-96748bafd2df" providerId="ADAL" clId="{D15E9B95-38D1-4E8E-B6ED-BAC35B8A08D4}" dt="2025-04-11T20:50:19.951" v="16" actId="6549"/>
        <pc:sldMkLst>
          <pc:docMk/>
          <pc:sldMk cId="0" sldId="387"/>
        </pc:sldMkLst>
      </pc:sldChg>
      <pc:sldChg chg="modNotesTx">
        <pc:chgData name="Emil Lopez" userId="a1f944ac-5f27-44a2-84bb-96748bafd2df" providerId="ADAL" clId="{D15E9B95-38D1-4E8E-B6ED-BAC35B8A08D4}" dt="2025-04-11T20:50:32.217" v="18" actId="6549"/>
        <pc:sldMkLst>
          <pc:docMk/>
          <pc:sldMk cId="0" sldId="396"/>
        </pc:sldMkLst>
      </pc:sldChg>
      <pc:sldChg chg="modNotesTx">
        <pc:chgData name="Emil Lopez" userId="a1f944ac-5f27-44a2-84bb-96748bafd2df" providerId="ADAL" clId="{D15E9B95-38D1-4E8E-B6ED-BAC35B8A08D4}" dt="2025-04-11T20:49:41.671" v="5" actId="20577"/>
        <pc:sldMkLst>
          <pc:docMk/>
          <pc:sldMk cId="1507839813" sldId="397"/>
        </pc:sldMkLst>
      </pc:sldChg>
      <pc:sldChg chg="modNotesTx">
        <pc:chgData name="Emil Lopez" userId="a1f944ac-5f27-44a2-84bb-96748bafd2df" providerId="ADAL" clId="{D15E9B95-38D1-4E8E-B6ED-BAC35B8A08D4}" dt="2025-04-11T20:49:45.101" v="6" actId="6549"/>
        <pc:sldMkLst>
          <pc:docMk/>
          <pc:sldMk cId="501787731" sldId="398"/>
        </pc:sldMkLst>
      </pc:sldChg>
      <pc:sldChg chg="modNotesTx">
        <pc:chgData name="Emil Lopez" userId="a1f944ac-5f27-44a2-84bb-96748bafd2df" providerId="ADAL" clId="{D15E9B95-38D1-4E8E-B6ED-BAC35B8A08D4}" dt="2025-04-11T20:50:51.485" v="24" actId="6549"/>
        <pc:sldMkLst>
          <pc:docMk/>
          <pc:sldMk cId="3645251094" sldId="399"/>
        </pc:sldMkLst>
      </pc:sldChg>
      <pc:sldChg chg="modNotesTx">
        <pc:chgData name="Emil Lopez" userId="a1f944ac-5f27-44a2-84bb-96748bafd2df" providerId="ADAL" clId="{D15E9B95-38D1-4E8E-B6ED-BAC35B8A08D4}" dt="2025-04-11T20:50:22.812" v="17" actId="6549"/>
        <pc:sldMkLst>
          <pc:docMk/>
          <pc:sldMk cId="389637038" sldId="40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southwestranches.sharepoint.com/sites/FinDocs/Docs/FINADMIN/BUDGET/FY%2022-23%20PROPOSED/PUB%20ORDER/57%20General%20fund%20Charts%20DRAFT%202023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southwestranches.sharepoint.com/sites/FinDocs/Docs/FINADMIN/BUDGET/FY%2022-23%20PROPOSED/PUB%20ORDER/57%20General%20fund%20Charts%20DRAFT%202023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22665500145817"/>
          <c:y val="0.10176854416828157"/>
          <c:w val="0.59457450761798558"/>
          <c:h val="0.7549361207897793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explosion val="22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71C8-4247-82F9-757E80F93EA7}"/>
              </c:ext>
            </c:extLst>
          </c:dPt>
          <c:dPt>
            <c:idx val="2"/>
            <c:invertIfNegative val="0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71C8-4247-82F9-757E80F93EA7}"/>
              </c:ext>
            </c:extLst>
          </c:dPt>
          <c:dPt>
            <c:idx val="3"/>
            <c:invertIfNegative val="0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71C8-4247-82F9-757E80F93EA7}"/>
              </c:ext>
            </c:extLst>
          </c:dPt>
          <c:dPt>
            <c:idx val="4"/>
            <c:invertIfNegative val="0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71C8-4247-82F9-757E80F93EA7}"/>
              </c:ext>
            </c:extLst>
          </c:dPt>
          <c:dPt>
            <c:idx val="5"/>
            <c:invertIfNegative val="0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71C8-4247-82F9-757E80F93EA7}"/>
              </c:ext>
            </c:extLst>
          </c:dPt>
          <c:dPt>
            <c:idx val="6"/>
            <c:invertIfNegative val="0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71C8-4247-82F9-757E80F93EA7}"/>
              </c:ext>
            </c:extLst>
          </c:dPt>
          <c:dPt>
            <c:idx val="7"/>
            <c:invertIfNegative val="0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71C8-4247-82F9-757E80F93EA7}"/>
              </c:ext>
            </c:extLst>
          </c:dPt>
          <c:dLbls>
            <c:dLbl>
              <c:idx val="0"/>
              <c:layout>
                <c:manualLayout>
                  <c:x val="-4.073957421988972E-3"/>
                  <c:y val="-4.793383719285331E-3"/>
                </c:manualLayout>
              </c:layout>
              <c:tx>
                <c:rich>
                  <a:bodyPr/>
                  <a:lstStyle/>
                  <a:p>
                    <a:fld id="{1677E72D-7410-4D47-AF1E-CBC1003ED525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71C8-4247-82F9-757E80F93EA7}"/>
                </c:ext>
              </c:extLst>
            </c:dLbl>
            <c:dLbl>
              <c:idx val="1"/>
              <c:layout>
                <c:manualLayout>
                  <c:x val="-4.3489063867016625E-3"/>
                  <c:y val="3.3125009442215702E-3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C8-4247-82F9-757E80F93EA7}"/>
                </c:ext>
              </c:extLst>
            </c:dLbl>
            <c:dLbl>
              <c:idx val="2"/>
              <c:layout>
                <c:manualLayout>
                  <c:x val="-3.6069991251093613E-3"/>
                  <c:y val="-4.477327008309375E-4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C8-4247-82F9-757E80F93EA7}"/>
                </c:ext>
              </c:extLst>
            </c:dLbl>
            <c:dLbl>
              <c:idx val="3"/>
              <c:layout>
                <c:manualLayout>
                  <c:x val="-6.0051326917469191E-3"/>
                  <c:y val="4.9786228236551194E-6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C8-4247-82F9-757E80F93EA7}"/>
                </c:ext>
              </c:extLst>
            </c:dLbl>
            <c:dLbl>
              <c:idx val="4"/>
              <c:layout>
                <c:manualLayout>
                  <c:x val="-2.1070866141732285E-3"/>
                  <c:y val="0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C8-4247-82F9-757E80F93EA7}"/>
                </c:ext>
              </c:extLst>
            </c:dLbl>
            <c:dLbl>
              <c:idx val="5"/>
              <c:layout>
                <c:manualLayout>
                  <c:x val="-1.6057159521726452E-3"/>
                  <c:y val="-1.4266329539508292E-4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1C8-4247-82F9-757E80F93EA7}"/>
                </c:ext>
              </c:extLst>
            </c:dLbl>
            <c:dLbl>
              <c:idx val="6"/>
              <c:layout>
                <c:manualLayout>
                  <c:x val="-5.067716535433071E-3"/>
                  <c:y val="-2.1802934434627993E-3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1C8-4247-82F9-757E80F93EA7}"/>
                </c:ext>
              </c:extLst>
            </c:dLbl>
            <c:dLbl>
              <c:idx val="7"/>
              <c:layout>
                <c:manualLayout>
                  <c:x val="-5.2135988814155567E-3"/>
                  <c:y val="-3.9880108842930156E-17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1C8-4247-82F9-757E80F93EA7}"/>
                </c:ext>
              </c:extLst>
            </c:dLbl>
            <c:dLbl>
              <c:idx val="8"/>
              <c:layout>
                <c:manualLayout>
                  <c:x val="2.3592865485344851E-3"/>
                  <c:y val="9.2379274271040934E-4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1C8-4247-82F9-757E80F93EA7}"/>
                </c:ext>
              </c:extLst>
            </c:dLbl>
            <c:numFmt formatCode="&quot;$&quot;#,##0" sourceLinked="0"/>
            <c:spPr>
              <a:solidFill>
                <a:schemeClr val="bg1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ctr"/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'General Fund Data'!$B$1:$B$9</c:f>
              <c:strCache>
                <c:ptCount val="9"/>
                <c:pt idx="0">
                  <c:v>Appropriated Fund Balance</c:v>
                </c:pt>
                <c:pt idx="1">
                  <c:v>Fines and Forfeitures </c:v>
                </c:pt>
                <c:pt idx="2">
                  <c:v>Service/Misc. Revenues </c:v>
                </c:pt>
                <c:pt idx="3">
                  <c:v>Interfund Transfers</c:v>
                </c:pt>
                <c:pt idx="4">
                  <c:v>Permits and Licensing </c:v>
                </c:pt>
                <c:pt idx="5">
                  <c:v>Franchise and Utility Taxes</c:v>
                </c:pt>
                <c:pt idx="6">
                  <c:v>Special Assessment Revenue</c:v>
                </c:pt>
                <c:pt idx="7">
                  <c:v>Intergovernmental </c:v>
                </c:pt>
                <c:pt idx="8">
                  <c:v>Ad Valorem (Property) Revenue</c:v>
                </c:pt>
              </c:strCache>
            </c:strRef>
          </c:cat>
          <c:val>
            <c:numRef>
              <c:f>'General Fund Data'!$C$1:$C$9</c:f>
              <c:numCache>
                <c:formatCode>"$"#,##0_);[Red]\("$"#,##0\)</c:formatCode>
                <c:ptCount val="9"/>
                <c:pt idx="0">
                  <c:v>74562</c:v>
                </c:pt>
                <c:pt idx="1">
                  <c:v>224130</c:v>
                </c:pt>
                <c:pt idx="2">
                  <c:v>245389</c:v>
                </c:pt>
                <c:pt idx="3">
                  <c:v>283125</c:v>
                </c:pt>
                <c:pt idx="4">
                  <c:v>1738087</c:v>
                </c:pt>
                <c:pt idx="5">
                  <c:v>2002263</c:v>
                </c:pt>
                <c:pt idx="6">
                  <c:v>3202499</c:v>
                </c:pt>
                <c:pt idx="7">
                  <c:v>4237150</c:v>
                </c:pt>
                <c:pt idx="8">
                  <c:v>7572016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1C8-4247-82F9-757E80F93E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31781896"/>
        <c:axId val="431785032"/>
      </c:barChart>
      <c:valAx>
        <c:axId val="431785032"/>
        <c:scaling>
          <c:orientation val="minMax"/>
        </c:scaling>
        <c:delete val="0"/>
        <c:axPos val="b"/>
        <c:majorGridlines/>
        <c:numFmt formatCode="&quot;$&quot;#,##0_);[Red]\(&quot;$&quot;#,##0\)" sourceLinked="0"/>
        <c:majorTickMark val="out"/>
        <c:minorTickMark val="none"/>
        <c:tickLblPos val="nextTo"/>
        <c:crossAx val="431781896"/>
        <c:crosses val="autoZero"/>
        <c:crossBetween val="between"/>
        <c:minorUnit val="200000"/>
      </c:valAx>
      <c:catAx>
        <c:axId val="4317818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3178503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60"/>
      <c:rotY val="14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520377904346837E-2"/>
          <c:y val="0.12869451858091141"/>
          <c:w val="0.71411380058850205"/>
          <c:h val="0.8548997720375795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F8A-46F4-9FB6-B8ED7786E463}"/>
              </c:ext>
            </c:extLst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F8A-46F4-9FB6-B8ED7786E463}"/>
              </c:ext>
            </c:extLst>
          </c:dPt>
          <c:dPt>
            <c:idx val="7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FF8A-46F4-9FB6-B8ED7786E463}"/>
              </c:ext>
            </c:extLst>
          </c:dPt>
          <c:dLbls>
            <c:dLbl>
              <c:idx val="0"/>
              <c:layout>
                <c:manualLayout>
                  <c:x val="0"/>
                  <c:y val="6.7329092257936263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OPERATING EXPENSES,</a:t>
                    </a:r>
                  </a:p>
                  <a:p>
                    <a:r>
                      <a:rPr lang="en-US" sz="1200" b="1"/>
                      <a:t>11,000,158 or 56.2%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F8A-46F4-9FB6-B8ED7786E463}"/>
                </c:ext>
              </c:extLst>
            </c:dLbl>
            <c:dLbl>
              <c:idx val="1"/>
              <c:layout>
                <c:manualLayout>
                  <c:x val="-0.22432172366577388"/>
                  <c:y val="9.9526619513333803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PERSONNEL EXPENSES, $2,095,941 or 10.7%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FF8A-46F4-9FB6-B8ED7786E463}"/>
                </c:ext>
              </c:extLst>
            </c:dLbl>
            <c:dLbl>
              <c:idx val="2"/>
              <c:layout>
                <c:manualLayout>
                  <c:x val="0.14932491176312318"/>
                  <c:y val="5.140791558117256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i="0" baseline="0"/>
                      <a:t>DEBT SERVICE TRANSFERS,</a:t>
                    </a:r>
                  </a:p>
                  <a:p>
                    <a:r>
                      <a:rPr lang="en-US" sz="1200" b="1" i="0" baseline="0"/>
                      <a:t>$874,111 or 4.5%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370700330872271"/>
                      <c:h val="0.1028393824303384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FF8A-46F4-9FB6-B8ED7786E463}"/>
                </c:ext>
              </c:extLst>
            </c:dLbl>
            <c:dLbl>
              <c:idx val="3"/>
              <c:layout>
                <c:manualLayout>
                  <c:x val="0.16627354940034361"/>
                  <c:y val="0.14859344987393469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sz="1200" b="1" i="0" baseline="0"/>
                      <a:t>VFD TRANSFERS, </a:t>
                    </a:r>
                  </a:p>
                  <a:p>
                    <a:pPr>
                      <a:defRPr/>
                    </a:pPr>
                    <a:r>
                      <a:rPr lang="en-US" sz="1200" b="1" i="0" baseline="0"/>
                      <a:t>$281,634 or 1.4%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853741131225633"/>
                      <c:h val="0.1027475753790845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8-FF8A-46F4-9FB6-B8ED7786E463}"/>
                </c:ext>
              </c:extLst>
            </c:dLbl>
            <c:dLbl>
              <c:idx val="4"/>
              <c:layout>
                <c:manualLayout>
                  <c:x val="9.8751980611637619E-2"/>
                  <c:y val="0.20562767938966195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sz="1200" b="1" i="0" baseline="0"/>
                      <a:t>TRANSPORTATION TRANSFERS, $826,950 or 4.2%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32992658605133"/>
                      <c:h val="9.827320717704111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FF8A-46F4-9FB6-B8ED7786E463}"/>
                </c:ext>
              </c:extLst>
            </c:dLbl>
            <c:dLbl>
              <c:idx val="5"/>
              <c:layout>
                <c:manualLayout>
                  <c:x val="8.8857742661512265E-2"/>
                  <c:y val="0.32052565737476785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sz="1200" b="1" i="0" baseline="0"/>
                      <a:t>CAPITAL PROJECTS TRANSFERS, </a:t>
                    </a:r>
                    <a:fld id="{3C2FFE00-0F15-4D0C-B793-9D5229EE0BBE}" type="VALUE">
                      <a:rPr lang="en-US" sz="1200" b="1" i="0" baseline="0" smtClean="0"/>
                      <a:pPr>
                        <a:defRPr/>
                      </a:pPr>
                      <a:t>[VALUE]</a:t>
                    </a:fld>
                    <a:r>
                      <a:rPr lang="en-US" sz="1200" b="1" i="0" baseline="0"/>
                      <a:t> or 0.4%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7870248478435"/>
                      <c:h val="0.107966458838271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F8A-46F4-9FB6-B8ED7786E463}"/>
                </c:ext>
              </c:extLst>
            </c:dLbl>
            <c:dLbl>
              <c:idx val="6"/>
              <c:layout>
                <c:manualLayout>
                  <c:x val="4.9088026767797506E-2"/>
                  <c:y val="0.1619272626014868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sz="1200" b="1" i="0" baseline="0"/>
                      <a:t>CAPITAL OUTLAY,</a:t>
                    </a:r>
                  </a:p>
                  <a:p>
                    <a:pPr>
                      <a:defRPr/>
                    </a:pPr>
                    <a:r>
                      <a:rPr lang="en-US" sz="1200" b="1" i="0" baseline="0"/>
                      <a:t>$3,836,432 or 19.6%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98032505387241"/>
                      <c:h val="7.448937041226494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A-FF8A-46F4-9FB6-B8ED7786E463}"/>
                </c:ext>
              </c:extLst>
            </c:dLbl>
            <c:dLbl>
              <c:idx val="7"/>
              <c:layout>
                <c:manualLayout>
                  <c:x val="3.3805979700882255E-2"/>
                  <c:y val="1.0587709689304609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NON-OPERATING EXPENSES,</a:t>
                    </a:r>
                  </a:p>
                  <a:p>
                    <a:r>
                      <a:rPr lang="en-US" sz="1200" b="1"/>
                      <a:t>$594,495</a:t>
                    </a:r>
                    <a:r>
                      <a:rPr lang="en-US" sz="1200" b="1" baseline="0"/>
                      <a:t> or</a:t>
                    </a:r>
                    <a:r>
                      <a:rPr lang="en-US" sz="1200" b="1"/>
                      <a:t> 3.0%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296235837604329"/>
                      <c:h val="9.853850528414256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FF8A-46F4-9FB6-B8ED7786E463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'General Fund Data'!$B$12:$B$19</c:f>
              <c:strCache>
                <c:ptCount val="8"/>
                <c:pt idx="0">
                  <c:v>Operating expenses</c:v>
                </c:pt>
                <c:pt idx="1">
                  <c:v>Personnel expenses</c:v>
                </c:pt>
                <c:pt idx="2">
                  <c:v>Debt service transfers</c:v>
                </c:pt>
                <c:pt idx="3">
                  <c:v>Vfd transfers</c:v>
                </c:pt>
                <c:pt idx="4">
                  <c:v>Transportation transfers</c:v>
                </c:pt>
                <c:pt idx="5">
                  <c:v>Capital projects transfers</c:v>
                </c:pt>
                <c:pt idx="6">
                  <c:v>Capital outlay</c:v>
                </c:pt>
                <c:pt idx="7">
                  <c:v>Non-operating expenses</c:v>
                </c:pt>
              </c:strCache>
            </c:strRef>
          </c:cat>
          <c:val>
            <c:numRef>
              <c:f>'General Fund Data'!$C$12:$C$19</c:f>
              <c:numCache>
                <c:formatCode>"$"#,##0</c:formatCode>
                <c:ptCount val="8"/>
                <c:pt idx="0">
                  <c:v>11000158</c:v>
                </c:pt>
                <c:pt idx="1">
                  <c:v>2095941</c:v>
                </c:pt>
                <c:pt idx="2">
                  <c:v>874111</c:v>
                </c:pt>
                <c:pt idx="3">
                  <c:v>281634</c:v>
                </c:pt>
                <c:pt idx="4">
                  <c:v>826950</c:v>
                </c:pt>
                <c:pt idx="5">
                  <c:v>69500</c:v>
                </c:pt>
                <c:pt idx="6">
                  <c:v>3836432</c:v>
                </c:pt>
                <c:pt idx="7">
                  <c:v>594495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F8A-46F4-9FB6-B8ED7786E4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0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1506465363809"/>
          <c:y val="3.6683086277026024E-2"/>
          <c:w val="0.92325836531447569"/>
          <c:h val="0.8026663073320746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Residential 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1666666666666692E-2"/>
                  <c:y val="5.5555555555555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EE-4FA4-87D5-DE32DBD5488F}"/>
                </c:ext>
              </c:extLst>
            </c:dLbl>
            <c:dLbl>
              <c:idx val="1"/>
              <c:layout>
                <c:manualLayout>
                  <c:x val="-5.118469904533611E-2"/>
                  <c:y val="8.3769784391986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EE-4FA4-87D5-DE32DBD5488F}"/>
                </c:ext>
              </c:extLst>
            </c:dLbl>
            <c:dLbl>
              <c:idx val="2"/>
              <c:layout>
                <c:manualLayout>
                  <c:x val="-5.8333333333333334E-2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EE-4FA4-87D5-DE32DBD5488F}"/>
                </c:ext>
              </c:extLst>
            </c:dLbl>
            <c:dLbl>
              <c:idx val="3"/>
              <c:layout>
                <c:manualLayout>
                  <c:x val="-5.022884042805302E-2"/>
                  <c:y val="9.142417136223698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2B00367-5670-4DB7-BEFF-16D27BB15F3C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400">
                          <a:solidFill>
                            <a:srgbClr val="00B0F0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429452489645369E-2"/>
                      <c:h val="6.429203946613164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DEE-4FA4-87D5-DE32DBD5488F}"/>
                </c:ext>
              </c:extLst>
            </c:dLbl>
            <c:dLbl>
              <c:idx val="4"/>
              <c:layout>
                <c:manualLayout>
                  <c:x val="-1.3888888888888888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EE-4FA4-87D5-DE32DBD548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FY 2020</c:v>
                </c:pt>
                <c:pt idx="1">
                  <c:v>FY 2021</c:v>
                </c:pt>
                <c:pt idx="2">
                  <c:v>FY 2022</c:v>
                </c:pt>
                <c:pt idx="3">
                  <c:v>Proposed FY 2023</c:v>
                </c:pt>
              </c:strCache>
            </c:strRef>
          </c:cat>
          <c:val>
            <c:numRef>
              <c:f>Sheet1!$B$2:$E$2</c:f>
              <c:numCache>
                <c:formatCode>"$"#,##0.00</c:formatCode>
                <c:ptCount val="4"/>
                <c:pt idx="0">
                  <c:v>523.51</c:v>
                </c:pt>
                <c:pt idx="1">
                  <c:v>629.14</c:v>
                </c:pt>
                <c:pt idx="2">
                  <c:v>690</c:v>
                </c:pt>
                <c:pt idx="3">
                  <c:v>889.66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DEE-4FA4-87D5-DE32DBD5488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Acreage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9526174020150441E-2"/>
                  <c:y val="-5.7966416728472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EE-4FA4-87D5-DE32DBD5488F}"/>
                </c:ext>
              </c:extLst>
            </c:dLbl>
            <c:dLbl>
              <c:idx val="1"/>
              <c:layout>
                <c:manualLayout>
                  <c:x val="-0.05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EE-4FA4-87D5-DE32DBD5488F}"/>
                </c:ext>
              </c:extLst>
            </c:dLbl>
            <c:dLbl>
              <c:idx val="2"/>
              <c:layout>
                <c:manualLayout>
                  <c:x val="-5.0909680930224396E-2"/>
                  <c:y val="-6.5989018343567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DEE-4FA4-87D5-DE32DBD5488F}"/>
                </c:ext>
              </c:extLst>
            </c:dLbl>
            <c:dLbl>
              <c:idx val="3"/>
              <c:layout>
                <c:manualLayout>
                  <c:x val="-6.0088288616883298E-2"/>
                  <c:y val="-7.383084705087708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647CB85-0CDC-4249-B099-1A606D8DB177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400">
                          <a:solidFill>
                            <a:srgbClr val="00B0F0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DEE-4FA4-87D5-DE32DBD5488F}"/>
                </c:ext>
              </c:extLst>
            </c:dLbl>
            <c:dLbl>
              <c:idx val="4"/>
              <c:layout>
                <c:manualLayout>
                  <c:x val="-4.7170542262832613E-2"/>
                  <c:y val="6.7614141321521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DEE-4FA4-87D5-DE32DBD548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FY 2020</c:v>
                </c:pt>
                <c:pt idx="1">
                  <c:v>FY 2021</c:v>
                </c:pt>
                <c:pt idx="2">
                  <c:v>FY 2022</c:v>
                </c:pt>
                <c:pt idx="3">
                  <c:v>Proposed FY 2023</c:v>
                </c:pt>
              </c:strCache>
            </c:strRef>
          </c:cat>
          <c:val>
            <c:numRef>
              <c:f>Sheet1!$B$3:$E$3</c:f>
              <c:numCache>
                <c:formatCode>"$"#,##0.00</c:formatCode>
                <c:ptCount val="4"/>
                <c:pt idx="0">
                  <c:v>95.21</c:v>
                </c:pt>
                <c:pt idx="1">
                  <c:v>84.76</c:v>
                </c:pt>
                <c:pt idx="2">
                  <c:v>75.959999999999994</c:v>
                </c:pt>
                <c:pt idx="3">
                  <c:v>146.68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BDEE-4FA4-87D5-DE32DBD548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8942808"/>
        <c:axId val="468946336"/>
      </c:lineChart>
      <c:catAx>
        <c:axId val="468942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946336"/>
        <c:crosses val="autoZero"/>
        <c:auto val="1"/>
        <c:lblAlgn val="ctr"/>
        <c:lblOffset val="100"/>
        <c:noMultiLvlLbl val="0"/>
      </c:catAx>
      <c:valAx>
        <c:axId val="46894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602B"/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942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719985620512606"/>
          <c:y val="0.90576541405301148"/>
          <c:w val="0.34855776819659856"/>
          <c:h val="9.423458594698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Fire Assessment Cost </a:t>
            </a:r>
          </a:p>
          <a:p>
            <a:pPr>
              <a:defRPr/>
            </a:pPr>
            <a:r>
              <a:rPr lang="en-US"/>
              <a:t>Per Square Foot Building Area by Category </a:t>
            </a:r>
          </a:p>
          <a:p>
            <a:pPr>
              <a:defRPr/>
            </a:pPr>
            <a:r>
              <a:rPr lang="en-US"/>
              <a:t> Three Year History and Proposed FY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Institutional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 2020</c:v>
                </c:pt>
                <c:pt idx="1">
                  <c:v>FY 2021</c:v>
                </c:pt>
                <c:pt idx="2">
                  <c:v>FY 2022</c:v>
                </c:pt>
                <c:pt idx="3">
                  <c:v>FY 2023</c:v>
                </c:pt>
              </c:strCache>
            </c:strRef>
          </c:cat>
          <c:val>
            <c:numRef>
              <c:f>Sheet1!$B$2:$B$5</c:f>
              <c:numCache>
                <c:formatCode>"$"#,##0.00</c:formatCode>
                <c:ptCount val="4"/>
                <c:pt idx="0">
                  <c:v>0.25</c:v>
                </c:pt>
                <c:pt idx="1">
                  <c:v>1.21</c:v>
                </c:pt>
                <c:pt idx="2">
                  <c:v>1.04</c:v>
                </c:pt>
                <c:pt idx="3">
                  <c:v>1.04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68-49FC-9138-AD78DD33B4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Commercial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6117688506127588E-2"/>
                  <c:y val="6.8085933311642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68-49FC-9138-AD78DD33B4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 2020</c:v>
                </c:pt>
                <c:pt idx="1">
                  <c:v>FY 2021</c:v>
                </c:pt>
                <c:pt idx="2">
                  <c:v>FY 2022</c:v>
                </c:pt>
                <c:pt idx="3">
                  <c:v>FY 2023</c:v>
                </c:pt>
              </c:strCache>
            </c:strRef>
          </c:cat>
          <c:val>
            <c:numRef>
              <c:f>Sheet1!$C$2:$C$5</c:f>
              <c:numCache>
                <c:formatCode>"$"#,##0.00</c:formatCode>
                <c:ptCount val="4"/>
                <c:pt idx="0">
                  <c:v>0.9</c:v>
                </c:pt>
                <c:pt idx="1">
                  <c:v>1.1299999999999999</c:v>
                </c:pt>
                <c:pt idx="2">
                  <c:v>0.69</c:v>
                </c:pt>
                <c:pt idx="3">
                  <c:v>0.69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68-49FC-9138-AD78DD33B4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industrial / Warehouse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3274176786899048E-2"/>
                  <c:y val="4.23046848975955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68-49FC-9138-AD78DD33B4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 2020</c:v>
                </c:pt>
                <c:pt idx="1">
                  <c:v>FY 2021</c:v>
                </c:pt>
                <c:pt idx="2">
                  <c:v>FY 2022</c:v>
                </c:pt>
                <c:pt idx="3">
                  <c:v>FY 2023</c:v>
                </c:pt>
              </c:strCache>
            </c:strRef>
          </c:cat>
          <c:val>
            <c:numRef>
              <c:f>Sheet1!$D$2:$D$5</c:f>
              <c:numCache>
                <c:formatCode>"$"#,##0.00</c:formatCode>
                <c:ptCount val="4"/>
                <c:pt idx="0">
                  <c:v>1.6</c:v>
                </c:pt>
                <c:pt idx="1">
                  <c:v>0.54</c:v>
                </c:pt>
                <c:pt idx="2">
                  <c:v>0.21</c:v>
                </c:pt>
                <c:pt idx="3">
                  <c:v>0.19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B68-49FC-9138-AD78DD33B42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805694287"/>
        <c:axId val="1805696783"/>
      </c:lineChart>
      <c:catAx>
        <c:axId val="180569428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5696783"/>
        <c:crosses val="autoZero"/>
        <c:auto val="1"/>
        <c:lblAlgn val="ctr"/>
        <c:lblOffset val="100"/>
        <c:noMultiLvlLbl val="0"/>
      </c:catAx>
      <c:valAx>
        <c:axId val="1805696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5694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0.0267</cdr:x>
      <cdr:y>1.73171E-7</cdr:y>
    </cdr:from>
    <cdr:to>
      <cdr:x>0.95729</cdr:x>
      <cdr:y>0.11913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0934" y="1"/>
          <a:ext cx="9442801" cy="6879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i="0" baseline="0" dirty="0">
              <a:effectLst/>
              <a:latin typeface="+mn-lt"/>
              <a:ea typeface="+mn-ea"/>
              <a:cs typeface="+mn-cs"/>
            </a:rPr>
            <a:t>Total General Fund Expenditures: $19,579,221 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i="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en-US" sz="1800" b="1" i="0" baseline="0" dirty="0">
              <a:solidFill>
                <a:srgbClr val="FF0000"/>
              </a:solidFill>
              <a:effectLst/>
              <a:latin typeface="+mn-lt"/>
              <a:ea typeface="+mn-ea"/>
              <a:cs typeface="+mn-cs"/>
            </a:rPr>
            <a:t>Where Do the Funds Go?</a:t>
          </a:r>
        </a:p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dirty="0">
            <a:effectLst/>
          </a:endParaRP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0.29574</cdr:x>
      <cdr:y>0.19842</cdr:y>
    </cdr:from>
    <cdr:to>
      <cdr:x>0.34667</cdr:x>
      <cdr:y>0.19842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DD341BA3-A34B-63DC-CADF-B0FFA814522A}"/>
            </a:ext>
          </a:extLst>
        </cdr:cNvPr>
        <cdr:cNvCxnSpPr/>
      </cdr:nvCxnSpPr>
      <cdr:spPr>
        <a:xfrm xmlns:a="http://schemas.openxmlformats.org/drawingml/2006/main" flipH="1">
          <a:off x="3000883" y="1145780"/>
          <a:ext cx="516834" cy="0"/>
        </a:xfrm>
        <a:prstGeom xmlns:a="http://schemas.openxmlformats.org/drawingml/2006/main" prst="line">
          <a:avLst/>
        </a:prstGeom>
        <a:ln xmlns:a="http://schemas.openxmlformats.org/drawingml/2006/main" cmpd="sng">
          <a:solidFill>
            <a:schemeClr val="tx1"/>
          </a:solidFill>
          <a:prstDash val="soli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05F5824-0A13-4AD0-A4B4-310F96FF61DB}" type="datetimeFigureOut">
              <a:rPr lang="en-US"/>
              <a:pPr>
                <a:defRPr/>
              </a:pPr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5E4BBD3-37F6-4EF1-8A23-AD1F9F006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103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E1F721-0A50-4920-B04E-FD98A4C3252E}" type="datetimeFigureOut">
              <a:rPr lang="en-US"/>
              <a:pPr>
                <a:defRPr/>
              </a:pPr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73516"/>
            <a:ext cx="7435436" cy="2760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4A22D28-06A1-4DC5-87BB-C3B9E1635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871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46350" y="876300"/>
            <a:ext cx="4203700" cy="23653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553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5BEDA91-E270-4347-9020-74203CC00ED9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5248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D08E13-496E-4571-8122-AF7B5B7C1DA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60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46350" y="876300"/>
            <a:ext cx="4203700" cy="23653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300481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46350" y="876300"/>
            <a:ext cx="4203700" cy="23653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097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765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78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44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08E13-496E-4571-8122-AF7B5B7C1D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329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0DC0F80-67DF-42CF-B40C-1F5F6175504E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50016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D08E13-496E-4571-8122-AF7B5B7C1DA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24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46350" y="876300"/>
            <a:ext cx="4203700" cy="23653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Use this slide each time.</a:t>
            </a:r>
            <a:r>
              <a:rPr lang="en-US" altLang="en-US" baseline="0"/>
              <a:t>  Rather than removing items, just change the empty box to a check mark.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94446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46350" y="876300"/>
            <a:ext cx="4203700" cy="23653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9758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46350" y="876300"/>
            <a:ext cx="4203700" cy="23653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420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46350" y="876300"/>
            <a:ext cx="4203700" cy="23653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400" b="0" dirty="0"/>
              <a:t>The average increase when compared to last year’s assessed rates is $430 or 60% per number of units in range.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400" b="0" dirty="0"/>
              <a:t>Number of units: 2,687 FY23 / Number of units: 2,656 FY22 - There are 2,507 parcel lots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b="0" dirty="0"/>
              <a:t>The annual cost of an additional cart will be a flat fee of $300.12.  This amount will be billed at the time of request and annually thereafter (Due on/before 09/30) </a:t>
            </a:r>
          </a:p>
        </p:txBody>
      </p:sp>
    </p:spTree>
    <p:extLst>
      <p:ext uri="{BB962C8B-B14F-4D97-AF65-F5344CB8AC3E}">
        <p14:creationId xmlns:p14="http://schemas.microsoft.com/office/powerpoint/2010/main" val="7846450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46350" y="876300"/>
            <a:ext cx="4203700" cy="23653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4719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u="sng" dirty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6E8256A-5D96-4D89-9ACE-B6F0C2D462A0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2549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3633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411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8648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150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D08E13-496E-4571-8122-AF7B5B7C1DA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09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D08E13-496E-4571-8122-AF7B5B7C1DA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340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D08E13-496E-4571-8122-AF7B5B7C1DA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27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D08E13-496E-4571-8122-AF7B5B7C1DA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68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394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31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260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207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627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592C10-6167-412B-838A-E9C13CF324B8}" type="datetime1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09A203-8B0C-4215-A769-C6CE233376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85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A779CD-500F-4030-99AF-3D3CCD5095DB}" type="datetime1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3EF47-21DF-44D5-8A83-C2A2195538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30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9DC514-5561-46AB-AA7E-1392D5A6F48F}" type="datetime1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3EF47-21DF-44D5-8A83-C2A2195538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0270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E027D9-2C0D-406E-BF45-DD850A963FC3}" type="datetime1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3EF47-21DF-44D5-8A83-C2A2195538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96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7AAB79-C6A2-4050-AA90-8514C6D881B8}" type="datetime1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3EF47-21DF-44D5-8A83-C2A2195538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1205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B65EE9-3097-4F87-B72B-AEACE6DAD2DE}" type="datetime1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3EF47-21DF-44D5-8A83-C2A2195538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47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900B08-E90B-4D89-B7D8-AF4B4825F2E5}" type="datetime1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3DF61-0856-47C4-BE10-7EAA721E0F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12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93776-382A-4935-95E0-482450FB2FCA}" type="datetime1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4BC771-97EA-48C5-B7DE-113AE9CE1F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19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818A5F-9DEE-4E83-80AA-777B8ABEB909}" type="datetime1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0A5DB3-69A9-4A85-96E0-CD31E43EC6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87927F-6FE2-4688-8A63-3A5F9B0907B8}" type="datetime1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E39FA-C3AC-46D6-B7CF-8319282C04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0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9294D8-BD0C-4D30-A6B9-78AE0C747312}" type="datetime1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16835-58C8-466C-BC7F-CA639535AA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0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9D2B31-D671-4BDF-AEF5-391F838A981D}" type="datetime1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B6ACE-9CA3-4D34-B127-1E451B1C33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40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AE9090-79CE-4170-B42E-DF26D717E455}" type="datetime1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CECB7-52BD-46DA-B96E-DC1948412C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2D724E-AAC0-431C-9F73-F37A3DA8FE18}" type="datetime1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43912-C17D-4F6F-9B93-C050513D0C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7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7CDADD-9AA6-44B7-9442-CBB324CF9947}" type="datetime1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82382D-4741-4B91-8FAB-65A5594DFC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19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BC35B4-9AEF-4D25-85D3-BE924487FFC1}" type="datetime1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84D97-9D7E-45BE-8FE5-8A56712191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31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93AB7E-74B4-4FC5-83DA-37A1EFCC4ABB}" type="datetime1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2B3EF47-21DF-44D5-8A83-C2A2195538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6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  <p:sldLayoutId id="2147484173" r:id="rId12"/>
    <p:sldLayoutId id="2147484174" r:id="rId13"/>
    <p:sldLayoutId id="2147484175" r:id="rId14"/>
    <p:sldLayoutId id="2147484176" r:id="rId15"/>
    <p:sldLayoutId id="214748417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504709" y="2182646"/>
            <a:ext cx="8275899" cy="627876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4400">
                <a:solidFill>
                  <a:schemeClr val="tx1"/>
                </a:solidFill>
              </a:rPr>
              <a:t>Town of Southwest Ranches, FL 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2103020" y="2828313"/>
            <a:ext cx="7407797" cy="303610"/>
          </a:xfrm>
        </p:spPr>
        <p:txBody>
          <a:bodyPr>
            <a:normAutofit fontScale="25000" lnSpcReduction="20000"/>
          </a:bodyPr>
          <a:lstStyle/>
          <a:p>
            <a:pPr eaLnBrk="1" hangingPunct="1"/>
            <a:r>
              <a:rPr lang="en-US" altLang="en-US" sz="7200">
                <a:solidFill>
                  <a:schemeClr val="tx1"/>
                </a:solidFill>
              </a:rPr>
              <a:t>   Fiscal Year 2022/2023</a:t>
            </a:r>
          </a:p>
          <a:p>
            <a:pPr eaLnBrk="1" hangingPunct="1"/>
            <a:endParaRPr lang="en-US" alt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65707F-8465-474D-A31F-F795AFABD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0311" y="6199370"/>
            <a:ext cx="683339" cy="283318"/>
          </a:xfrm>
        </p:spPr>
        <p:txBody>
          <a:bodyPr/>
          <a:lstStyle/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en-US" sz="1600" b="1">
              <a:solidFill>
                <a:schemeClr val="bg1"/>
              </a:solidFill>
            </a:endParaRPr>
          </a:p>
        </p:txBody>
      </p:sp>
      <p:pic>
        <p:nvPicPr>
          <p:cNvPr id="1027" name="Picture 3" descr="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22" y="382841"/>
            <a:ext cx="1355756" cy="163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D799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EBD7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Subtitle 4">
            <a:extLst>
              <a:ext uri="{FF2B5EF4-FFF2-40B4-BE49-F238E27FC236}">
                <a16:creationId xmlns:a16="http://schemas.microsoft.com/office/drawing/2014/main" id="{390FACE5-9C71-E57E-3303-FB67924E6C2B}"/>
              </a:ext>
            </a:extLst>
          </p:cNvPr>
          <p:cNvSpPr txBox="1">
            <a:spLocks/>
          </p:cNvSpPr>
          <p:nvPr/>
        </p:nvSpPr>
        <p:spPr>
          <a:xfrm>
            <a:off x="2743200" y="4191000"/>
            <a:ext cx="7086600" cy="190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b="1">
                <a:solidFill>
                  <a:schemeClr val="tx1"/>
                </a:solidFill>
              </a:rPr>
              <a:t>Proposed Budget Workshop</a:t>
            </a:r>
          </a:p>
          <a:p>
            <a:pPr>
              <a:defRPr/>
            </a:pPr>
            <a:r>
              <a:rPr lang="en-US" sz="4400" b="1">
                <a:solidFill>
                  <a:schemeClr val="tx1"/>
                </a:solidFill>
              </a:rPr>
              <a:t> Town Hall Council Chambers </a:t>
            </a:r>
          </a:p>
          <a:p>
            <a:pPr>
              <a:defRPr/>
            </a:pPr>
            <a:r>
              <a:rPr lang="en-US" sz="4400" b="1">
                <a:solidFill>
                  <a:schemeClr val="tx1"/>
                </a:solidFill>
              </a:rPr>
              <a:t>Tuesday, August 16, 2022 @ 7:00pm</a:t>
            </a:r>
          </a:p>
          <a:p>
            <a:pPr>
              <a:defRPr/>
            </a:pPr>
            <a:r>
              <a:rPr lang="en-US">
                <a:solidFill>
                  <a:srgbClr val="002060"/>
                </a:solidFill>
              </a:rPr>
              <a:t> </a:t>
            </a:r>
          </a:p>
          <a:p>
            <a:pPr>
              <a:defRPr/>
            </a:pPr>
            <a:endParaRPr lang="en-US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153004" y="152401"/>
            <a:ext cx="776239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0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Municipal Millage Rate Comparison </a:t>
            </a:r>
          </a:p>
          <a:p>
            <a:pPr algn="ctr" font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i="1">
                <a:solidFill>
                  <a:schemeClr val="tx2"/>
                </a:solidFill>
                <a:latin typeface="Arial" panose="020B0604020202020204" pitchFamily="34" charset="0"/>
              </a:rPr>
              <a:t>(ranked by FY 2023 PROPOSED COMBINED MILLAGES)</a:t>
            </a:r>
            <a:endParaRPr lang="en-US" altLang="en-US" sz="16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1E9F42-5CB2-417F-8F45-9BA4DF879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9890" y="6215533"/>
            <a:ext cx="683339" cy="365125"/>
          </a:xfrm>
        </p:spPr>
        <p:txBody>
          <a:bodyPr/>
          <a:lstStyle/>
          <a:p>
            <a:pPr>
              <a:defRPr/>
            </a:pPr>
            <a:fld id="{E4943912-C17D-4F6F-9B93-C050513D0C97}" type="slidenum">
              <a:rPr lang="en-US" sz="1400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65E4DE-8E77-1102-9978-13EAD99D8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936" y="881476"/>
            <a:ext cx="7929977" cy="51615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038640" y="69505"/>
            <a:ext cx="785688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0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Municipal Millage Rate Comparisons </a:t>
            </a:r>
          </a:p>
          <a:p>
            <a:pPr algn="ctr" font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i="1">
                <a:solidFill>
                  <a:schemeClr val="tx2"/>
                </a:solidFill>
                <a:latin typeface="Arial" panose="020B0604020202020204" pitchFamily="34" charset="0"/>
              </a:rPr>
              <a:t>(ranked by FY 2023 PROPOSED COMBINED MILLAGES) Continue</a:t>
            </a:r>
            <a:endParaRPr lang="en-US" altLang="en-US" sz="16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647D6A-D3F1-4B8B-A2BF-1AB502FD8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0720" y="6209838"/>
            <a:ext cx="683339" cy="365125"/>
          </a:xfrm>
        </p:spPr>
        <p:txBody>
          <a:bodyPr/>
          <a:lstStyle/>
          <a:p>
            <a:pPr>
              <a:defRPr/>
            </a:pPr>
            <a:fld id="{E4943912-C17D-4F6F-9B93-C050513D0C97}" type="slidenum">
              <a:rPr lang="en-US" sz="1400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9F7215-7B33-6AA3-BD51-79B108DCF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131" y="904461"/>
            <a:ext cx="8009904" cy="530537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156229" y="478504"/>
            <a:ext cx="6447234" cy="4881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Fire Assessment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218" y="1134737"/>
            <a:ext cx="8944710" cy="5244759"/>
          </a:xfrm>
        </p:spPr>
        <p:txBody>
          <a:bodyPr rtlCol="0">
            <a:normAutofit fontScale="92500" lnSpcReduction="10000"/>
          </a:bodyPr>
          <a:lstStyle/>
          <a:p>
            <a:pPr algn="just">
              <a:defRPr/>
            </a:pPr>
            <a:r>
              <a:rPr lang="en-US" sz="2000">
                <a:solidFill>
                  <a:schemeClr val="tx1"/>
                </a:solidFill>
              </a:rPr>
              <a:t>This assessment is permitted by Florida Statute Chapters 166.021 and 166.041 and is adopted by Town Ordinance 2001-09 which requires that the annual rate be established each year. </a:t>
            </a:r>
          </a:p>
          <a:p>
            <a:pPr algn="just">
              <a:defRPr/>
            </a:pPr>
            <a:r>
              <a:rPr lang="en-US" sz="2000">
                <a:solidFill>
                  <a:schemeClr val="tx1"/>
                </a:solidFill>
              </a:rPr>
              <a:t>Resolution 2020-045 adopted a fire assessment methodology impacting all categories due to allocable fire protection costs from the most recent 5-years rolling average of response data.</a:t>
            </a:r>
          </a:p>
          <a:p>
            <a:pPr algn="just">
              <a:defRPr/>
            </a:pPr>
            <a:r>
              <a:rPr lang="en-US" sz="2000">
                <a:solidFill>
                  <a:schemeClr val="tx1"/>
                </a:solidFill>
              </a:rPr>
              <a:t>The proposed Resolution tonight will continue with established fire protection methodology combining (blending) the Commercial, Institutional, Warehouse &amp; Industrial categories.  </a:t>
            </a:r>
            <a:endParaRPr lang="en-US" sz="240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en-US" sz="2100">
                <a:solidFill>
                  <a:schemeClr val="tx1"/>
                </a:solidFill>
              </a:rPr>
              <a:t>Fourteen (14) homesteaded properties owned by total and permanent service - connected disabled U.S. veterans are proposed to be exempted tonight to Town Council. The Town impact resulting from adopting this 100% tax exemption is $12,455 and is absorbed within the General Fund. </a:t>
            </a:r>
          </a:p>
          <a:p>
            <a:pPr algn="just">
              <a:defRPr/>
            </a:pPr>
            <a:r>
              <a:rPr lang="en-US" sz="2000">
                <a:solidFill>
                  <a:schemeClr val="tx1"/>
                </a:solidFill>
              </a:rPr>
              <a:t>Per Florida Statute 170.01(4), the Town may not levy the fire assessment on lands classified as agricultural lands without a dwelling or farm building under FS 193.461. The General Fund millage impact pertaining to this tax exemption is approximately $163,548.</a:t>
            </a:r>
          </a:p>
          <a:p>
            <a:pPr>
              <a:defRPr/>
            </a:pPr>
            <a:endParaRPr lang="en-US">
              <a:solidFill>
                <a:schemeClr val="tx1"/>
              </a:solidFill>
            </a:endParaRPr>
          </a:p>
          <a:p>
            <a:pPr>
              <a:buNone/>
              <a:defRPr/>
            </a:pPr>
            <a:endParaRPr lang="en-US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US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2A66124-11AF-4FF7-862B-C5676E9B0354}"/>
              </a:ext>
            </a:extLst>
          </p:cNvPr>
          <p:cNvSpPr txBox="1">
            <a:spLocks/>
          </p:cNvSpPr>
          <p:nvPr/>
        </p:nvSpPr>
        <p:spPr>
          <a:xfrm>
            <a:off x="10869839" y="619148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en-US" sz="1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131553" y="600518"/>
            <a:ext cx="7705099" cy="9906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Fire Assessment Impact(s)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505" y="1586427"/>
            <a:ext cx="8972658" cy="4322731"/>
          </a:xfrm>
        </p:spPr>
        <p:txBody>
          <a:bodyPr rtlCol="0">
            <a:normAutofit fontScale="92500" lnSpcReduction="20000"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200">
                <a:solidFill>
                  <a:schemeClr val="tx1"/>
                </a:solidFill>
              </a:rPr>
              <a:t>Residential</a:t>
            </a:r>
            <a:r>
              <a:rPr lang="en-US" sz="2200">
                <a:solidFill>
                  <a:srgbClr val="002060"/>
                </a:solidFill>
              </a:rPr>
              <a:t>: </a:t>
            </a:r>
            <a:r>
              <a:rPr lang="en-US" sz="2200">
                <a:solidFill>
                  <a:schemeClr val="tx1"/>
                </a:solidFill>
              </a:rPr>
              <a:t>$199.66 increase </a:t>
            </a:r>
            <a:r>
              <a:rPr lang="en-US" sz="2200">
                <a:solidFill>
                  <a:schemeClr val="accent2">
                    <a:lumMod val="50000"/>
                  </a:schemeClr>
                </a:solidFill>
              </a:rPr>
              <a:t>(per dwelling unit). </a:t>
            </a:r>
            <a:r>
              <a:rPr lang="en-US" sz="1900">
                <a:solidFill>
                  <a:schemeClr val="tx1"/>
                </a:solidFill>
              </a:rPr>
              <a:t>The proposed rate increase is primarily due to the Town of Davie contractual escalator at 7.5% and last year’s rate reduction approved by the Council ($306,310 – From $764.44 to $690.00).</a:t>
            </a:r>
            <a:endParaRPr lang="en-US" sz="190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2200">
                <a:solidFill>
                  <a:schemeClr val="tx1"/>
                </a:solidFill>
              </a:rPr>
              <a:t>Acreage: </a:t>
            </a:r>
            <a:r>
              <a:rPr lang="en-US" sz="1900">
                <a:solidFill>
                  <a:schemeClr val="tx1"/>
                </a:solidFill>
              </a:rPr>
              <a:t>$70.72 increase </a:t>
            </a:r>
            <a:r>
              <a:rPr lang="en-US" sz="2200">
                <a:solidFill>
                  <a:schemeClr val="accent2">
                    <a:lumMod val="50000"/>
                  </a:schemeClr>
                </a:solidFill>
              </a:rPr>
              <a:t>(per acre)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sz="2200" u="sng">
                <a:solidFill>
                  <a:schemeClr val="tx1"/>
                </a:solidFill>
              </a:rPr>
              <a:t>COMBINED/BLENDED Methodology (a/k/a “Combined Non-Residential”):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200">
                <a:solidFill>
                  <a:schemeClr val="tx1"/>
                </a:solidFill>
              </a:rPr>
              <a:t>Commercial: $0.0319 increase </a:t>
            </a:r>
            <a:r>
              <a:rPr lang="en-US" sz="2200">
                <a:solidFill>
                  <a:schemeClr val="accent2">
                    <a:lumMod val="50000"/>
                  </a:schemeClr>
                </a:solidFill>
              </a:rPr>
              <a:t>(per square foot Bldg. area)</a:t>
            </a:r>
            <a:endParaRPr lang="en-US" sz="2400">
              <a:solidFill>
                <a:schemeClr val="accent2"/>
              </a:solidFill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2200">
                <a:solidFill>
                  <a:schemeClr val="tx1"/>
                </a:solidFill>
              </a:rPr>
              <a:t>Institutional: $0.0319 increase </a:t>
            </a:r>
            <a:r>
              <a:rPr lang="en-US" sz="2200">
                <a:solidFill>
                  <a:schemeClr val="accent2">
                    <a:lumMod val="50000"/>
                  </a:schemeClr>
                </a:solidFill>
              </a:rPr>
              <a:t>(per square foot Bldg. area)</a:t>
            </a:r>
            <a:endParaRPr lang="en-US" sz="2400">
              <a:solidFill>
                <a:schemeClr val="accent2"/>
              </a:solidFill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2200">
                <a:solidFill>
                  <a:schemeClr val="tx1"/>
                </a:solidFill>
              </a:rPr>
              <a:t>Warehouse/Industrial</a:t>
            </a:r>
            <a:r>
              <a:rPr lang="en-US" sz="2200">
                <a:solidFill>
                  <a:srgbClr val="002060"/>
                </a:solidFill>
              </a:rPr>
              <a:t>: </a:t>
            </a:r>
            <a:r>
              <a:rPr lang="en-US" sz="2200">
                <a:solidFill>
                  <a:schemeClr val="tx1"/>
                </a:solidFill>
              </a:rPr>
              <a:t>$0.0319 increase </a:t>
            </a:r>
            <a:r>
              <a:rPr lang="en-US" sz="2200">
                <a:solidFill>
                  <a:schemeClr val="accent2">
                    <a:lumMod val="50000"/>
                  </a:schemeClr>
                </a:solidFill>
              </a:rPr>
              <a:t>(per square foot Bldg. area)</a:t>
            </a:r>
          </a:p>
          <a:p>
            <a:pPr>
              <a:buNone/>
              <a:defRPr/>
            </a:pPr>
            <a:endParaRPr lang="en-US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endParaRPr lang="en-US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E4C20D7-1BA1-49B9-8749-E5AAAF0CA1DB}"/>
              </a:ext>
            </a:extLst>
          </p:cNvPr>
          <p:cNvSpPr txBox="1">
            <a:spLocks/>
          </p:cNvSpPr>
          <p:nvPr/>
        </p:nvSpPr>
        <p:spPr>
          <a:xfrm>
            <a:off x="10869839" y="619148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en-US" sz="16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6"/>
          <p:cNvSpPr txBox="1">
            <a:spLocks noChangeArrowheads="1"/>
          </p:cNvSpPr>
          <p:nvPr/>
        </p:nvSpPr>
        <p:spPr bwMode="auto">
          <a:xfrm>
            <a:off x="2175936" y="642395"/>
            <a:ext cx="66127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</a:rPr>
              <a:t>Fire Assessment Residential and Acreage Category Rates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</a:rPr>
              <a:t>Three Year History and Proposed FY 2023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2736640"/>
              </p:ext>
            </p:extLst>
          </p:nvPr>
        </p:nvGraphicFramePr>
        <p:xfrm>
          <a:off x="1364974" y="1842724"/>
          <a:ext cx="8203096" cy="4198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78A4DDD-8512-4709-A303-4BD3F85C0B4A}"/>
              </a:ext>
            </a:extLst>
          </p:cNvPr>
          <p:cNvSpPr txBox="1">
            <a:spLocks/>
          </p:cNvSpPr>
          <p:nvPr/>
        </p:nvSpPr>
        <p:spPr>
          <a:xfrm>
            <a:off x="10869839" y="619148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en-US" sz="16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F01992D-D2C7-4A67-9F7F-D7923D06D740}"/>
              </a:ext>
            </a:extLst>
          </p:cNvPr>
          <p:cNvSpPr txBox="1">
            <a:spLocks/>
          </p:cNvSpPr>
          <p:nvPr/>
        </p:nvSpPr>
        <p:spPr>
          <a:xfrm>
            <a:off x="10869839" y="619148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en-US" sz="1600" b="1">
              <a:solidFill>
                <a:schemeClr val="bg1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A593082-C89A-C9EF-C8CD-5355596C20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7613458"/>
              </p:ext>
            </p:extLst>
          </p:nvPr>
        </p:nvGraphicFramePr>
        <p:xfrm>
          <a:off x="1286933" y="719666"/>
          <a:ext cx="8873067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3793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95383-8093-7D45-B8FD-22AF5ABB4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332197"/>
            <a:ext cx="8169276" cy="90169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/>
              <a:t>Changes in Call Distribution: </a:t>
            </a:r>
            <a:br>
              <a:rPr lang="en-US" sz="3200"/>
            </a:br>
            <a:r>
              <a:rPr lang="en-US" sz="3200"/>
              <a:t>         FY 2022  vs FY 2023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63AF8B5-8075-E647-B8FA-8F1353AA9A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764982"/>
              </p:ext>
            </p:extLst>
          </p:nvPr>
        </p:nvGraphicFramePr>
        <p:xfrm>
          <a:off x="1435100" y="1357313"/>
          <a:ext cx="8169275" cy="452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762514" imgH="2638476" progId="Excel.Sheet.12">
                  <p:embed/>
                </p:oleObj>
              </mc:Choice>
              <mc:Fallback>
                <p:oleObj name="Worksheet" r:id="rId3" imgW="4762514" imgH="2638476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63AF8B5-8075-E647-B8FA-8F1353AA9A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5100" y="1357313"/>
                        <a:ext cx="8169275" cy="452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29CF04E-A010-4723-8AB1-9EAECA5A419F}"/>
              </a:ext>
            </a:extLst>
          </p:cNvPr>
          <p:cNvSpPr txBox="1">
            <a:spLocks/>
          </p:cNvSpPr>
          <p:nvPr/>
        </p:nvSpPr>
        <p:spPr>
          <a:xfrm>
            <a:off x="10869839" y="619148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en-US" sz="1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145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52401"/>
            <a:ext cx="7772400" cy="1323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Broward County Municipal COMPARISIONS -  </a:t>
            </a: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Residential Fire Assessments Explained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6043" y="1007974"/>
            <a:ext cx="9107557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Several municipalities subsidize fire protection assessment costs with property taxes (General Fund) revenue, and some do not even assess a fire protection assessment and therefore fund 100% from their General Fund (Property Taxes – Millage).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  <a:defRPr/>
            </a:pPr>
            <a:r>
              <a:rPr lang="en-US" sz="2000">
                <a:solidFill>
                  <a:srgbClr val="000000"/>
                </a:solidFill>
              </a:rPr>
              <a:t>Service cost comparisons herein provided (Broward County Property Appraiser) </a:t>
            </a:r>
            <a:r>
              <a:rPr lang="en-US" sz="2000" u="sng">
                <a:solidFill>
                  <a:srgbClr val="000000"/>
                </a:solidFill>
              </a:rPr>
              <a:t>are not </a:t>
            </a:r>
            <a:r>
              <a:rPr lang="en-US" sz="2000">
                <a:solidFill>
                  <a:srgbClr val="000000"/>
                </a:solidFill>
              </a:rPr>
              <a:t>truly reflective of 100% full cost recovery for Fire Protection on all municipalities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  For example, Hallandale Beach indicated that their Fire</a:t>
            </a:r>
            <a:r>
              <a:rPr kumimoji="0" lang="en-US" sz="20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Assessment represents only 95% of full cost recovery.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  <a:defRPr/>
            </a:pPr>
            <a:r>
              <a:rPr lang="en-US" sz="2000">
                <a:solidFill>
                  <a:srgbClr val="000000"/>
                </a:solidFill>
              </a:rPr>
              <a:t>Currently, SWR </a:t>
            </a:r>
            <a:r>
              <a:rPr lang="en-US" sz="2000" u="sng">
                <a:solidFill>
                  <a:srgbClr val="000000"/>
                </a:solidFill>
              </a:rPr>
              <a:t>does not</a:t>
            </a:r>
            <a:r>
              <a:rPr lang="en-US" sz="2000">
                <a:solidFill>
                  <a:srgbClr val="000000"/>
                </a:solidFill>
              </a:rPr>
              <a:t> subsidize any fire protection costs from its General Fund.                   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2000">
                <a:solidFill>
                  <a:srgbClr val="000000"/>
                </a:solidFill>
                <a:latin typeface="Trebuchet MS" panose="020B0603020202020204"/>
              </a:rPr>
              <a:t>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unicipalities with an unchanged assessment are </a:t>
            </a:r>
            <a:r>
              <a:rPr kumimoji="0" lang="en-US" sz="20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likely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subsidizing fire operations (in the case of shortfall) or utilizing General Fund fund balance to fund their Fire capital projects.  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Southwest Ranches preliminary </a:t>
            </a:r>
            <a:r>
              <a:rPr lang="en-US" sz="2000">
                <a:solidFill>
                  <a:srgbClr val="000000"/>
                </a:solidFill>
                <a:latin typeface="Trebuchet MS" panose="020B0603020202020204"/>
              </a:rPr>
              <a:t>Fire rate of $889.66 per residential unit was approved on July 28, 2022. This represents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an increase of approximately 29% </a:t>
            </a:r>
            <a:r>
              <a:rPr lang="en-US" sz="2000">
                <a:solidFill>
                  <a:srgbClr val="000000"/>
                </a:solidFill>
                <a:latin typeface="Trebuchet MS" panose="020B0603020202020204"/>
              </a:rPr>
              <a:t> or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$199.66 per residential unit.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84C89-47AE-4637-93C0-B56865DC1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949" y="6182876"/>
            <a:ext cx="683339" cy="365125"/>
          </a:xfrm>
        </p:spPr>
        <p:txBody>
          <a:bodyPr/>
          <a:lstStyle/>
          <a:p>
            <a:pPr>
              <a:defRPr/>
            </a:pPr>
            <a:fld id="{E4943912-C17D-4F6F-9B93-C050513D0C97}" type="slidenum">
              <a:rPr lang="en-US" sz="1400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4" name="TextBox 3"/>
          <p:cNvSpPr txBox="1">
            <a:spLocks noChangeArrowheads="1"/>
          </p:cNvSpPr>
          <p:nvPr/>
        </p:nvSpPr>
        <p:spPr bwMode="auto">
          <a:xfrm>
            <a:off x="1514902" y="139149"/>
            <a:ext cx="73015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000" b="1">
                <a:solidFill>
                  <a:schemeClr val="tx1"/>
                </a:solidFill>
                <a:latin typeface="+mj-lt"/>
              </a:rPr>
              <a:t>Municipal Residential Fire Rates compared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000" b="1">
                <a:solidFill>
                  <a:schemeClr val="accent1">
                    <a:lumMod val="75000"/>
                  </a:schemeClr>
                </a:solidFill>
                <a:latin typeface="+mj-lt"/>
              </a:rPr>
              <a:t>(rank-based on FY 2023 Proposed fee)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4F5E79-4E6D-4A87-B879-E4550FB8F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948" y="6106512"/>
            <a:ext cx="683339" cy="365125"/>
          </a:xfrm>
        </p:spPr>
        <p:txBody>
          <a:bodyPr/>
          <a:lstStyle/>
          <a:p>
            <a:pPr>
              <a:defRPr/>
            </a:pPr>
            <a:fld id="{E4943912-C17D-4F6F-9B93-C050513D0C97}" type="slidenum">
              <a:rPr lang="en-US" sz="1400" smtClean="0">
                <a:solidFill>
                  <a:schemeClr val="bg1"/>
                </a:solidFill>
              </a:rPr>
              <a:pPr>
                <a:defRPr/>
              </a:pPr>
              <a:t>18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E3BA86-A3EC-7D5A-789B-14AC2A647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65" y="765313"/>
            <a:ext cx="9313173" cy="586408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229552" y="99649"/>
            <a:ext cx="785688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0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Police &amp; Fire Cost per Capita - Municipal Cost Comparisons </a:t>
            </a:r>
          </a:p>
          <a:p>
            <a:pPr algn="ctr" font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i="1">
                <a:solidFill>
                  <a:schemeClr val="tx2"/>
                </a:solidFill>
                <a:latin typeface="Arial" panose="020B0604020202020204" pitchFamily="34" charset="0"/>
              </a:rPr>
              <a:t>(ranked by Cost per Capita)</a:t>
            </a:r>
            <a:endParaRPr lang="en-US" altLang="en-US" sz="16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647D6A-D3F1-4B8B-A2BF-1AB502FD8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0720" y="6209838"/>
            <a:ext cx="683339" cy="365125"/>
          </a:xfrm>
        </p:spPr>
        <p:txBody>
          <a:bodyPr/>
          <a:lstStyle/>
          <a:p>
            <a:pPr>
              <a:defRPr/>
            </a:pPr>
            <a:fld id="{E4943912-C17D-4F6F-9B93-C050513D0C97}" type="slidenum">
              <a:rPr lang="en-US" sz="1400" smtClean="0">
                <a:solidFill>
                  <a:schemeClr val="bg1"/>
                </a:solidFill>
              </a:rPr>
              <a:pPr>
                <a:defRPr/>
              </a:pPr>
              <a:t>19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933321-1523-B584-91E3-4AE86A2DC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564" y="865127"/>
            <a:ext cx="8109020" cy="562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7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960419" y="891771"/>
            <a:ext cx="7207394" cy="5429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Budget Process Calendar Of Events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D344DC-65D2-4054-AB0F-17DA62755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9110" y="6169416"/>
            <a:ext cx="683339" cy="365125"/>
          </a:xfrm>
        </p:spPr>
        <p:txBody>
          <a:bodyPr/>
          <a:lstStyle/>
          <a:p>
            <a:pPr>
              <a:defRPr/>
            </a:pPr>
            <a:fld id="{BADCECB7-52BD-46DA-B96E-DC1948412C86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82890" y="1658435"/>
            <a:ext cx="847677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257182" indent="-257182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</a:rPr>
              <a:t>     Thursday, </a:t>
            </a:r>
            <a:r>
              <a:rPr lang="en-US" altLang="en-US">
                <a:solidFill>
                  <a:schemeClr val="tx1"/>
                </a:solidFill>
              </a:rPr>
              <a:t>July 28th</a:t>
            </a: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</a:rPr>
              <a:t>, 2022</a:t>
            </a:r>
          </a:p>
          <a:p>
            <a:pPr lvl="2" indent="-257182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   Preliminary Millage and Initial Fire/Solid Waste Assessment Adoption</a:t>
            </a:r>
          </a:p>
          <a:p>
            <a:pPr lvl="2" indent="-257182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indent="-257182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</a:rPr>
              <a:t>    Tuesday, August 16, 2022 </a:t>
            </a:r>
            <a:r>
              <a:rPr lang="en-US" altLang="en-US" b="1">
                <a:solidFill>
                  <a:schemeClr val="tx1"/>
                </a:solidFill>
                <a:latin typeface="Calibri" panose="020F0502020204030204" pitchFamily="34" charset="0"/>
              </a:rPr>
              <a:t>(7 pm)</a:t>
            </a: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</a:rPr>
              <a:t> (</a:t>
            </a:r>
            <a:r>
              <a:rPr lang="en-US" altLang="en-US" b="1">
                <a:solidFill>
                  <a:srgbClr val="FF0000"/>
                </a:solidFill>
                <a:latin typeface="Calibri" panose="020F0502020204030204" pitchFamily="34" charset="0"/>
              </a:rPr>
              <a:t>TONIGHT</a:t>
            </a: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  <a:r>
              <a:rPr lang="en-US" altLang="en-US" b="1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</a:p>
          <a:p>
            <a:pPr marL="942968" lvl="2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   FY 2022/2023 Proposed Budget Workshop  </a:t>
            </a:r>
          </a:p>
          <a:p>
            <a:pPr lvl="2" indent="-257182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  <a:defRPr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indent="-257182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</a:rPr>
              <a:t>    Monday, September 12, 2022 </a:t>
            </a:r>
            <a:r>
              <a:rPr lang="en-US" altLang="en-US" b="1">
                <a:solidFill>
                  <a:schemeClr val="tx1"/>
                </a:solidFill>
                <a:latin typeface="Calibri" panose="020F0502020204030204" pitchFamily="34" charset="0"/>
              </a:rPr>
              <a:t>(6 pm):</a:t>
            </a:r>
          </a:p>
          <a:p>
            <a:pPr lvl="2" indent="-257182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   First Public Hearing for Tentative Millage and Budget Adoption</a:t>
            </a:r>
          </a:p>
          <a:p>
            <a:pPr lvl="2" indent="-257182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   Final Fire Protection and Solid Waste Special Assessment Adoption    </a:t>
            </a:r>
          </a:p>
          <a:p>
            <a:pPr marL="428636" lvl="2">
              <a:spcBef>
                <a:spcPct val="0"/>
              </a:spcBef>
              <a:buClrTx/>
              <a:buSzTx/>
              <a:buNone/>
              <a:defRPr/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                  </a:t>
            </a:r>
          </a:p>
          <a:p>
            <a:pPr indent="-257182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</a:rPr>
              <a:t>    Saturday, Sept. 17 – Tuesday, Sept. 20, 2022:</a:t>
            </a:r>
          </a:p>
          <a:p>
            <a:pPr lvl="2" indent="-257182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   Final Budget Advertised                                                   </a:t>
            </a:r>
          </a:p>
          <a:p>
            <a:pPr lvl="2" indent="-257182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  <a:defRPr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indent="-257182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</a:rPr>
              <a:t>   Thursday, September 22, 2022 </a:t>
            </a:r>
            <a:r>
              <a:rPr lang="en-US" altLang="en-US" b="1">
                <a:solidFill>
                  <a:schemeClr val="tx1"/>
                </a:solidFill>
                <a:latin typeface="Calibri" panose="020F0502020204030204" pitchFamily="34" charset="0"/>
              </a:rPr>
              <a:t>(6 pm): </a:t>
            </a:r>
          </a:p>
          <a:p>
            <a:pPr lvl="2" indent="-257182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   Second Public Hearing for Final Millage and Budget Adoption</a:t>
            </a:r>
          </a:p>
          <a:p>
            <a:pPr marL="428636" lvl="2" indent="-257182">
              <a:spcBef>
                <a:spcPct val="0"/>
              </a:spcBef>
              <a:buClrTx/>
              <a:buSzTx/>
              <a:buNone/>
              <a:defRPr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75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Solid Waste (Garbage)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455" y="1428096"/>
            <a:ext cx="8868319" cy="4678303"/>
          </a:xfrm>
        </p:spPr>
        <p:txBody>
          <a:bodyPr rtlCol="0">
            <a:norm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1900" b="1">
                <a:solidFill>
                  <a:schemeClr val="tx1"/>
                </a:solidFill>
              </a:rPr>
              <a:t>Permitted by Florida Statute Chapters 197.3632. </a:t>
            </a:r>
            <a:endParaRPr lang="en-US" sz="1900" b="1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1900" b="1">
                <a:solidFill>
                  <a:schemeClr val="tx1"/>
                </a:solidFill>
              </a:rPr>
              <a:t>Annual rate establishment required by Town Ordinance 2002-08.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1900" b="1">
                <a:solidFill>
                  <a:schemeClr val="tx1"/>
                </a:solidFill>
              </a:rPr>
              <a:t>The Town’s contract with Waste Pro, Inc.  expires on September 30, 2022.  In anticipation, the Town, on March 31, 2022, posted a request for proposal (RFP) for “Solid Waste, Recyclables, Bulk Waste Collection and Disposal Franchise Agreement”.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1900" b="1">
                <a:solidFill>
                  <a:schemeClr val="tx1"/>
                </a:solidFill>
              </a:rPr>
              <a:t>Town Council awarded and approved on July 28, 2022, a Franchise Agreement with Waste Management Inc of Florida (WM) for solid waste, recyclables, and bulk waste collection and disposal.</a:t>
            </a:r>
            <a:endParaRPr lang="en-US" sz="2000"/>
          </a:p>
          <a:p>
            <a:pPr>
              <a:defRPr/>
            </a:pPr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F8A6238-8779-4936-951C-FA46BADC177F}"/>
              </a:ext>
            </a:extLst>
          </p:cNvPr>
          <p:cNvSpPr txBox="1">
            <a:spLocks/>
          </p:cNvSpPr>
          <p:nvPr/>
        </p:nvSpPr>
        <p:spPr>
          <a:xfrm>
            <a:off x="10869839" y="619148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20</a:t>
            </a:fld>
            <a:endParaRPr lang="en-US" sz="1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184110" y="609600"/>
            <a:ext cx="8596668" cy="858254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Solid Waste (Garbage)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812" y="1467854"/>
            <a:ext cx="8596668" cy="3929094"/>
          </a:xfrm>
        </p:spPr>
        <p:txBody>
          <a:bodyPr rtlCol="0">
            <a:norm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100">
                <a:solidFill>
                  <a:schemeClr val="tx1"/>
                </a:solidFill>
              </a:rPr>
              <a:t>The only residential parcels proposed to be 50% exempted to Town Council are fourteen (14) homesteaded properties owned by total and permanent service-connected disabled U.S. veterans. The Town impact resulting from this tax exemption is approximately $8,050 vs. $3,239 last year (9).  This amount is absorbed within the General Fund.</a:t>
            </a:r>
          </a:p>
          <a:p>
            <a:pPr marL="0" indent="0" algn="just">
              <a:buNone/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F8A6238-8779-4936-951C-FA46BADC177F}"/>
              </a:ext>
            </a:extLst>
          </p:cNvPr>
          <p:cNvSpPr txBox="1">
            <a:spLocks/>
          </p:cNvSpPr>
          <p:nvPr/>
        </p:nvSpPr>
        <p:spPr>
          <a:xfrm>
            <a:off x="10869839" y="619148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21</a:t>
            </a:fld>
            <a:endParaRPr lang="en-US" sz="1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57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6"/>
          <p:cNvSpPr txBox="1">
            <a:spLocks noChangeArrowheads="1"/>
          </p:cNvSpPr>
          <p:nvPr/>
        </p:nvSpPr>
        <p:spPr bwMode="auto">
          <a:xfrm>
            <a:off x="2167926" y="617029"/>
            <a:ext cx="61978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</a:rPr>
              <a:t>Proposed Solid Waste Rates for FY 22/23 (with changes from FY 21/22)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966494"/>
              </p:ext>
            </p:extLst>
          </p:nvPr>
        </p:nvGraphicFramePr>
        <p:xfrm>
          <a:off x="612959" y="1656522"/>
          <a:ext cx="9109275" cy="4384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2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7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07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86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571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Based On Consultant Study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7469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Assessment           Lot Sq. Ft.  </a:t>
                      </a:r>
                    </a:p>
                    <a:p>
                      <a:pPr lvl="0" algn="l" fontAlgn="ctr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              Range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Number of Units in Range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Solid Waste   Cost                Per Unit (FY22/23)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Bulk Waste    Cost              Per Unit (FY22/23)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Total Proposed Rates      FY 22/23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Total Assessed Rates      FY 21/22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Difference:   Increase </a:t>
                      </a:r>
                      <a:r>
                        <a:rPr lang="en-US" sz="1400" u="none" strike="noStrike" kern="1200" baseline="0">
                          <a:ln w="1270" cmpd="sng">
                            <a:noFill/>
                          </a:ln>
                          <a:solidFill>
                            <a:schemeClr val="accent5"/>
                          </a:solidFill>
                          <a:effectLst>
                            <a:glow rad="63500">
                              <a:schemeClr val="accent2">
                                <a:lumMod val="20000"/>
                                <a:lumOff val="80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(Decrease)</a:t>
                      </a:r>
                    </a:p>
                    <a:p>
                      <a:pPr algn="ctr" fontAlgn="ctr"/>
                      <a:endParaRPr lang="en-US" sz="1400" b="1" u="none" strike="noStrike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11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   A                 -            41,200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409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    540.53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    421.95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962.48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593.01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369.47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1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B             41,201       46,999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450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    540.53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    472.20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1,012.72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638.88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373.84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1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C             47,000       62,999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424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    540.53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    584.90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1,125.43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703.33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422.10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0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D             63,000       95,999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480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    540.53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    604.30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1,144.83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730.85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413.98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1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E             96,000      106,999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478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    540.53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    698.55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1,239.07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773.17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465.90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11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F           107,000     &gt;107,000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446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    540.53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    874.44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1,414.97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879.74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 535.23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107B8B-2CB9-498F-8A82-4F825671645F}"/>
              </a:ext>
            </a:extLst>
          </p:cNvPr>
          <p:cNvCxnSpPr>
            <a:cxnSpLocks/>
          </p:cNvCxnSpPr>
          <p:nvPr/>
        </p:nvCxnSpPr>
        <p:spPr>
          <a:xfrm>
            <a:off x="1649328" y="1967948"/>
            <a:ext cx="0" cy="40734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96E6C69-6FAD-4275-A03F-32ED4D68BC52}"/>
              </a:ext>
            </a:extLst>
          </p:cNvPr>
          <p:cNvSpPr txBox="1">
            <a:spLocks/>
          </p:cNvSpPr>
          <p:nvPr/>
        </p:nvSpPr>
        <p:spPr>
          <a:xfrm>
            <a:off x="10869839" y="619148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22</a:t>
            </a:fld>
            <a:endParaRPr lang="en-US" sz="16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Solid Waste (SW) Impact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71600"/>
            <a:ext cx="8753211" cy="4343400"/>
          </a:xfrm>
        </p:spPr>
        <p:txBody>
          <a:bodyPr rtlCol="0"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000">
                <a:solidFill>
                  <a:schemeClr val="tx1"/>
                </a:solidFill>
              </a:rPr>
              <a:t>Solid Waste Cost Per Unit Increase: $217.67 or 67.42% (FY22 $322.86 vs. FY23 $540.53).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200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000">
                <a:solidFill>
                  <a:schemeClr val="tx1"/>
                </a:solidFill>
              </a:rPr>
              <a:t>Bulk Waste Cost Per Unit Increase: $212.42 average per parcel lot or 53.51% (FY22 average $396.97 vs. FY23 average $609.39).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endParaRPr lang="en-US" sz="200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000"/>
              <a:t>The average increase per parcel lot size (overall parcel lot average) is $430 or approximately 60%.</a:t>
            </a:r>
            <a:endParaRPr lang="en-US" sz="2000">
              <a:solidFill>
                <a:schemeClr val="tx1"/>
              </a:solidFill>
            </a:endParaRPr>
          </a:p>
          <a:p>
            <a:pPr marL="457200" lvl="1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200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000">
                <a:solidFill>
                  <a:schemeClr val="tx1"/>
                </a:solidFill>
              </a:rPr>
              <a:t>Technology and reporting functionalities will contribute further to enhance services. </a:t>
            </a:r>
          </a:p>
          <a:p>
            <a:pPr>
              <a:defRPr/>
            </a:pPr>
            <a:endParaRPr lang="en-US" sz="210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sz="2100">
              <a:solidFill>
                <a:schemeClr val="tx1"/>
              </a:solidFill>
            </a:endParaRPr>
          </a:p>
          <a:p>
            <a:pPr>
              <a:defRPr/>
            </a:pPr>
            <a:endParaRPr lang="en-US" sz="2100">
              <a:solidFill>
                <a:schemeClr val="tx1"/>
              </a:solidFill>
            </a:endParaRPr>
          </a:p>
          <a:p>
            <a:pPr>
              <a:defRPr/>
            </a:pPr>
            <a:endParaRPr lang="en-US" sz="2100">
              <a:solidFill>
                <a:schemeClr val="tx1"/>
              </a:solidFill>
            </a:endParaRPr>
          </a:p>
          <a:p>
            <a:pPr>
              <a:buClr>
                <a:srgbClr val="5FCBEF"/>
              </a:buClr>
              <a:defRPr/>
            </a:pPr>
            <a:endParaRPr lang="en-US" sz="1950">
              <a:solidFill>
                <a:schemeClr val="tx1"/>
              </a:solidFill>
            </a:endParaRPr>
          </a:p>
          <a:p>
            <a:pPr>
              <a:defRPr/>
            </a:pPr>
            <a:endParaRPr lang="en-US">
              <a:solidFill>
                <a:srgbClr val="002060"/>
              </a:solidFill>
            </a:endParaRPr>
          </a:p>
          <a:p>
            <a:pPr>
              <a:defRPr/>
            </a:pPr>
            <a:endParaRPr lang="en-US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  <a:defRPr/>
            </a:pPr>
            <a:endParaRPr lang="en-US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US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A54DFB7-0BCD-4CA3-879E-13551A00175F}"/>
              </a:ext>
            </a:extLst>
          </p:cNvPr>
          <p:cNvSpPr txBox="1">
            <a:spLocks/>
          </p:cNvSpPr>
          <p:nvPr/>
        </p:nvSpPr>
        <p:spPr>
          <a:xfrm>
            <a:off x="10869839" y="619148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23</a:t>
            </a:fld>
            <a:endParaRPr lang="en-US" sz="1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2057400" y="533401"/>
            <a:ext cx="8229600" cy="1249363"/>
          </a:xfrm>
        </p:spPr>
        <p:txBody>
          <a:bodyPr/>
          <a:lstStyle/>
          <a:p>
            <a:pPr algn="ctr" eaLnBrk="1" hangingPunct="1"/>
            <a:r>
              <a:rPr lang="en-US" altLang="en-US" sz="3200" b="1">
                <a:solidFill>
                  <a:schemeClr val="tx1"/>
                </a:solidFill>
              </a:rPr>
              <a:t>Questions, Comments and Direction</a:t>
            </a:r>
            <a:br>
              <a:rPr lang="en-US" altLang="en-US" sz="3200" b="1">
                <a:solidFill>
                  <a:schemeClr val="tx1"/>
                </a:solidFill>
              </a:rPr>
            </a:br>
            <a:r>
              <a:rPr lang="en-US" altLang="en-US" sz="3200" b="1">
                <a:solidFill>
                  <a:schemeClr val="tx1"/>
                </a:solidFill>
              </a:rPr>
              <a:t>From Town Council</a:t>
            </a:r>
          </a:p>
        </p:txBody>
      </p:sp>
      <p:pic>
        <p:nvPicPr>
          <p:cNvPr id="72707" name="Picture 2" descr="swr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38400"/>
            <a:ext cx="3200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D35A77-0884-442D-BB5F-793C0EBD6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2972" y="6245696"/>
            <a:ext cx="683339" cy="365125"/>
          </a:xfrm>
        </p:spPr>
        <p:txBody>
          <a:bodyPr/>
          <a:lstStyle/>
          <a:p>
            <a:pPr>
              <a:defRPr/>
            </a:pPr>
            <a:fld id="{BADCECB7-52BD-46DA-B96E-DC1948412C8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27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7331" y="609600"/>
            <a:ext cx="9694335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 i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Program Modifications Funded</a:t>
            </a:r>
            <a:r>
              <a:rPr lang="en-US" sz="2800" b="1" i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(20 in total):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1162" y="1632807"/>
            <a:ext cx="6544967" cy="4723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lnSpc>
                <a:spcPct val="9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b="1"/>
              <a:t>Stormwater Master Plan ($250,000 – no millage impact)</a:t>
            </a:r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600" b="1"/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b="1"/>
              <a:t>Assistant Engineer  ($132,800 – no millage impact)</a:t>
            </a:r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600" b="1"/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b="1"/>
              <a:t>Network Switch Technology Replacements ($32,000)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600" b="1"/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b="1"/>
              <a:t>Customer Service Administrative Asst ($29,697)</a:t>
            </a:r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600" b="1"/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b="1"/>
              <a:t>Playground Equipment Maintenance Service ($22,500)</a:t>
            </a:r>
            <a:br>
              <a:rPr lang="en-US" sz="1600" b="1"/>
            </a:br>
            <a:endParaRPr lang="en-US" sz="1600" b="1"/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b="1"/>
              <a:t>Town-wide Vehicle Replacement Program ($17,500)</a:t>
            </a:r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600" b="1"/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b="1"/>
              <a:t>Council Chamber Technology Replacements – Projectors ($17,000)</a:t>
            </a:r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600" b="1"/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b="1"/>
              <a:t>Annual Stormwater Facility Maintenance ($10,000)</a:t>
            </a:r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600" b="1"/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b="1"/>
              <a:t>Rolling Oaks periodic fire ant control ($8,750)</a:t>
            </a:r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600" b="1"/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b="1"/>
              <a:t>SW Meadows Preserve - LOS Inc. Portable Toilets ($8,415)</a:t>
            </a:r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600">
              <a:solidFill>
                <a:srgbClr val="00B0F0"/>
              </a:solidFill>
            </a:endParaRPr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600">
              <a:solidFill>
                <a:srgbClr val="00B0F0"/>
              </a:solidFill>
            </a:endParaRPr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600">
              <a:solidFill>
                <a:srgbClr val="00B0F0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8" name="Picture 4" descr="Background - STORM WATER DRAINAGE DESIGN">
            <a:extLst>
              <a:ext uri="{FF2B5EF4-FFF2-40B4-BE49-F238E27FC236}">
                <a16:creationId xmlns:a16="http://schemas.microsoft.com/office/drawing/2014/main" id="{A47BD509-4803-4871-A19A-012E3AF848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9" r="2" b="6432"/>
          <a:stretch/>
        </p:blipFill>
        <p:spPr bwMode="auto">
          <a:xfrm>
            <a:off x="8219296" y="1580110"/>
            <a:ext cx="3145536" cy="16578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toration – Page 4 – Openlands">
            <a:extLst>
              <a:ext uri="{FF2B5EF4-FFF2-40B4-BE49-F238E27FC236}">
                <a16:creationId xmlns:a16="http://schemas.microsoft.com/office/drawing/2014/main" id="{43A3EA2E-41E4-4F94-8BD1-1BE175F60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" b="4"/>
          <a:stretch/>
        </p:blipFill>
        <p:spPr bwMode="auto">
          <a:xfrm>
            <a:off x="8677951" y="3424766"/>
            <a:ext cx="2692218" cy="15028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Image result for fire department clip art"/>
          <p:cNvSpPr>
            <a:spLocks noChangeAspect="1" noChangeArrowheads="1"/>
          </p:cNvSpPr>
          <p:nvPr/>
        </p:nvSpPr>
        <p:spPr bwMode="auto">
          <a:xfrm>
            <a:off x="1500187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65664D10-8E13-47EE-A219-A87C5F202FE4}"/>
              </a:ext>
            </a:extLst>
          </p:cNvPr>
          <p:cNvSpPr txBox="1">
            <a:spLocks/>
          </p:cNvSpPr>
          <p:nvPr/>
        </p:nvSpPr>
        <p:spPr>
          <a:xfrm>
            <a:off x="10869839" y="619148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25</a:t>
            </a:fld>
            <a:endParaRPr lang="en-US" sz="1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54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5142" y="226226"/>
            <a:ext cx="8645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Program Modifications Funded (20 in total) continue: </a:t>
            </a:r>
          </a:p>
        </p:txBody>
      </p:sp>
      <p:sp>
        <p:nvSpPr>
          <p:cNvPr id="6" name="AutoShape 4" descr="Image result for fire department clip art"/>
          <p:cNvSpPr>
            <a:spLocks noChangeAspect="1" noChangeArrowheads="1"/>
          </p:cNvSpPr>
          <p:nvPr/>
        </p:nvSpPr>
        <p:spPr bwMode="auto">
          <a:xfrm>
            <a:off x="1500187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402357" y="1157236"/>
            <a:ext cx="8645559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/>
              <a:t>Classification, Job Descriptions and Compensation Study ($7,100)</a:t>
            </a:r>
          </a:p>
          <a:p>
            <a:pPr>
              <a:buClr>
                <a:schemeClr val="accent1"/>
              </a:buClr>
            </a:pPr>
            <a:endParaRPr lang="en-US">
              <a:solidFill>
                <a:srgbClr val="00B0F0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/>
              <a:t>Office Furniture Replacement  ($6,000)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/>
              <a:t>Southwest Meadows Preserve - LOS Inc. Mowing &amp; fire ant control ($5,635)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/>
              <a:t>Rolling Oaks Increase AC Maintenance ($3,500)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/>
              <a:t>Volunteer Fire Department safety equipment - no millage impact</a:t>
            </a:r>
            <a:r>
              <a:rPr lang="en-US" i="1"/>
              <a:t>:</a:t>
            </a:r>
          </a:p>
          <a:p>
            <a:pPr>
              <a:buClr>
                <a:schemeClr val="accent1"/>
              </a:buClr>
            </a:pPr>
            <a:endParaRPr lang="en-US" i="1"/>
          </a:p>
          <a:p>
            <a:pPr marL="628659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/>
              <a:t>Volunteer Fire (SCBA) Equipment Replacement  ($110,634)</a:t>
            </a:r>
          </a:p>
          <a:p>
            <a:pPr marL="628659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/>
              <a:t>Fire Apparatus Replacement Program ($55,500</a:t>
            </a:r>
            <a:r>
              <a:rPr lang="en-US" sz="1400"/>
              <a:t>)</a:t>
            </a:r>
            <a:endParaRPr lang="en-US" i="1"/>
          </a:p>
          <a:p>
            <a:pPr marL="628659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/>
              <a:t>VFD Stipends ($53,637)</a:t>
            </a:r>
          </a:p>
          <a:p>
            <a:pPr marL="628659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/>
              <a:t>Bunker Gear Replacement Program ($14,008)</a:t>
            </a:r>
          </a:p>
          <a:p>
            <a:pPr marL="628659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/>
              <a:t>Well Water System Protective Covers ($9,000)</a:t>
            </a:r>
          </a:p>
          <a:p>
            <a:pPr marL="628659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/>
              <a:t>Volunteer Fire PPE  Bunker Gear Cleaning and Sanitizing ($4,550)</a:t>
            </a:r>
          </a:p>
          <a:p>
            <a:pPr lvl="1"/>
            <a:endParaRPr lang="en-US" sz="1350"/>
          </a:p>
          <a:p>
            <a:endParaRPr lang="en-US" sz="135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C3F9ED-4748-4A7E-8FC2-71B1263C7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414" y="4071045"/>
            <a:ext cx="2484825" cy="198786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0CF5C12-82DB-485C-8B0A-2988D75AED15}"/>
              </a:ext>
            </a:extLst>
          </p:cNvPr>
          <p:cNvSpPr txBox="1">
            <a:spLocks/>
          </p:cNvSpPr>
          <p:nvPr/>
        </p:nvSpPr>
        <p:spPr>
          <a:xfrm>
            <a:off x="10869839" y="619148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26</a:t>
            </a:fld>
            <a:endParaRPr lang="en-US" sz="1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90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263" y="1942221"/>
            <a:ext cx="7872752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/>
              <a:t>Fire Wells Replacement and Installation $30,000 (no millage impact</a:t>
            </a:r>
            <a:r>
              <a:rPr lang="en-US" i="1"/>
              <a:t>)</a:t>
            </a:r>
          </a:p>
          <a:p>
            <a:pPr>
              <a:buClr>
                <a:schemeClr val="accent1"/>
              </a:buClr>
            </a:pPr>
            <a:endParaRPr lang="en-US"/>
          </a:p>
          <a:p>
            <a:pPr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/>
              <a:t>Fire Safety Apparatus Protective Awnings $25,240 </a:t>
            </a:r>
            <a:r>
              <a:rPr lang="en-US" i="1"/>
              <a:t>(</a:t>
            </a:r>
            <a:r>
              <a:rPr lang="en-US"/>
              <a:t>no millage impact</a:t>
            </a:r>
            <a:r>
              <a:rPr lang="en-US" i="1"/>
              <a:t>)</a:t>
            </a:r>
          </a:p>
          <a:p>
            <a:pPr>
              <a:buClr>
                <a:schemeClr val="accent1"/>
              </a:buClr>
            </a:pPr>
            <a:endParaRPr lang="en-US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/>
              <a:t>Country Estates Fishing Hole Park Open Space Play Field Improvement $69,500 </a:t>
            </a:r>
            <a:r>
              <a:rPr lang="en-US" i="1"/>
              <a:t>(</a:t>
            </a:r>
            <a:r>
              <a:rPr lang="en-US"/>
              <a:t>no millage impact</a:t>
            </a:r>
            <a:r>
              <a:rPr lang="en-US" i="1"/>
              <a:t>)</a:t>
            </a:r>
          </a:p>
          <a:p>
            <a:pPr>
              <a:buClr>
                <a:schemeClr val="accent1"/>
              </a:buClr>
            </a:pPr>
            <a:endParaRPr lang="en-US" i="1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/>
              <a:t>Southwest Meadows Sanctuary Park $45,000 </a:t>
            </a:r>
            <a:r>
              <a:rPr lang="en-US" i="1"/>
              <a:t>(</a:t>
            </a:r>
            <a:r>
              <a:rPr lang="en-US"/>
              <a:t>no millage impact</a:t>
            </a:r>
            <a:r>
              <a:rPr lang="en-US" i="1"/>
              <a:t>)</a:t>
            </a:r>
          </a:p>
          <a:p>
            <a:pPr>
              <a:buClr>
                <a:schemeClr val="accent1"/>
              </a:buClr>
            </a:pPr>
            <a:endParaRPr lang="en-US" i="1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/>
              <a:t>Town Hall Complex Safety, Drainage, and Mitigation Improvements $180,000 </a:t>
            </a:r>
            <a:r>
              <a:rPr lang="en-US" i="1"/>
              <a:t>(</a:t>
            </a:r>
            <a:r>
              <a:rPr lang="en-US"/>
              <a:t>no millage impact</a:t>
            </a:r>
            <a:r>
              <a:rPr lang="en-US" i="1"/>
              <a:t>)</a:t>
            </a:r>
          </a:p>
          <a:p>
            <a:pPr>
              <a:buClr>
                <a:schemeClr val="accent1"/>
              </a:buClr>
            </a:pPr>
            <a:endParaRPr lang="en-US" sz="1500"/>
          </a:p>
        </p:txBody>
      </p:sp>
      <p:sp>
        <p:nvSpPr>
          <p:cNvPr id="3" name="TextBox 2"/>
          <p:cNvSpPr txBox="1"/>
          <p:nvPr/>
        </p:nvSpPr>
        <p:spPr>
          <a:xfrm>
            <a:off x="548760" y="615240"/>
            <a:ext cx="9734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Eleven (11) Capital Improvement Projects Funded Include:</a:t>
            </a:r>
          </a:p>
        </p:txBody>
      </p:sp>
      <p:sp>
        <p:nvSpPr>
          <p:cNvPr id="6" name="AutoShape 4" descr="Image result for fire department clip art"/>
          <p:cNvSpPr>
            <a:spLocks noChangeAspect="1" noChangeArrowheads="1"/>
          </p:cNvSpPr>
          <p:nvPr/>
        </p:nvSpPr>
        <p:spPr bwMode="auto">
          <a:xfrm>
            <a:off x="1500187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8" name="Picture 7" descr="Picture of Town hall Parking lot">
            <a:extLst>
              <a:ext uri="{FF2B5EF4-FFF2-40B4-BE49-F238E27FC236}">
                <a16:creationId xmlns:a16="http://schemas.microsoft.com/office/drawing/2014/main" id="{CEEDD7F4-6093-4263-BF1D-B7609584B60B}"/>
              </a:ext>
            </a:extLst>
          </p:cNvPr>
          <p:cNvPicPr/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165" y="1623228"/>
            <a:ext cx="2864934" cy="1939715"/>
          </a:xfrm>
          <a:prstGeom prst="rect">
            <a:avLst/>
          </a:prstGeom>
          <a:ln w="1905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1724FD2-2F2D-4F39-A276-1959028FE6C3}"/>
              </a:ext>
            </a:extLst>
          </p:cNvPr>
          <p:cNvSpPr txBox="1">
            <a:spLocks/>
          </p:cNvSpPr>
          <p:nvPr/>
        </p:nvSpPr>
        <p:spPr>
          <a:xfrm>
            <a:off x="10869839" y="619148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27</a:t>
            </a:fld>
            <a:endParaRPr lang="en-US" sz="1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33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4413" y="1846971"/>
            <a:ext cx="7872752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u="sng"/>
              <a:t>Transportation Projects: 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/>
              <a:t>Drainage Improvement Projects: Non-Surtax $2,807,744 (only $200K is millage impact related)</a:t>
            </a:r>
          </a:p>
          <a:p>
            <a:pPr lvl="1">
              <a:buClr>
                <a:schemeClr val="accent1"/>
              </a:buClr>
            </a:pPr>
            <a:endParaRPr lang="en-US"/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/>
              <a:t>Surface &amp; Drainage Ongoing Rehabilitation TSDOR Non-Surtax </a:t>
            </a:r>
            <a:r>
              <a:rPr lang="en-US" i="1"/>
              <a:t> $155,000 </a:t>
            </a:r>
            <a:r>
              <a:rPr lang="en-US"/>
              <a:t>(no millage impact)</a:t>
            </a:r>
          </a:p>
          <a:p>
            <a:pPr lvl="1">
              <a:buClr>
                <a:schemeClr val="accent1"/>
              </a:buClr>
            </a:pPr>
            <a:endParaRPr lang="en-US" i="1"/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/>
              <a:t>Municipal Capital Surtax Projects $43,000 (no millage impact)</a:t>
            </a:r>
          </a:p>
          <a:p>
            <a:pPr lvl="1">
              <a:buClr>
                <a:schemeClr val="accent1"/>
              </a:buClr>
            </a:pPr>
            <a:endParaRPr lang="en-US" i="1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u="sng"/>
              <a:t>ARPA Projects – no millage impact: </a:t>
            </a:r>
            <a:endParaRPr lang="en-US" i="1" u="sng"/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/>
              <a:t>Public Safety Facility\Emergency Operations Center (EOC)  $1,730,500</a:t>
            </a:r>
          </a:p>
          <a:p>
            <a:pPr lvl="1">
              <a:buClr>
                <a:schemeClr val="accent1"/>
              </a:buClr>
            </a:pPr>
            <a:endParaRPr lang="en-US" i="1"/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/>
              <a:t>SW Meadows Sanctuary Park - Roadway, Parking and Restroom Facilities $1,300,000</a:t>
            </a:r>
          </a:p>
          <a:p>
            <a:pPr lvl="1">
              <a:buClr>
                <a:schemeClr val="accent1"/>
              </a:buClr>
            </a:pPr>
            <a:endParaRPr lang="en-US" i="1"/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/>
              <a:t>Dykes Road Piping $571,050</a:t>
            </a:r>
          </a:p>
          <a:p>
            <a:endParaRPr lang="en-US" sz="1500"/>
          </a:p>
        </p:txBody>
      </p:sp>
      <p:sp>
        <p:nvSpPr>
          <p:cNvPr id="3" name="TextBox 2"/>
          <p:cNvSpPr txBox="1"/>
          <p:nvPr/>
        </p:nvSpPr>
        <p:spPr>
          <a:xfrm>
            <a:off x="548760" y="615240"/>
            <a:ext cx="9734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Eleven (11) Capital Improvement Projects Funded - continue:</a:t>
            </a:r>
          </a:p>
        </p:txBody>
      </p:sp>
      <p:sp>
        <p:nvSpPr>
          <p:cNvPr id="6" name="AutoShape 4" descr="Image result for fire department clip art"/>
          <p:cNvSpPr>
            <a:spLocks noChangeAspect="1" noChangeArrowheads="1"/>
          </p:cNvSpPr>
          <p:nvPr/>
        </p:nvSpPr>
        <p:spPr bwMode="auto">
          <a:xfrm>
            <a:off x="1500187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8" name="Picture 7" descr="Picture of Town hall Parking lot">
            <a:extLst>
              <a:ext uri="{FF2B5EF4-FFF2-40B4-BE49-F238E27FC236}">
                <a16:creationId xmlns:a16="http://schemas.microsoft.com/office/drawing/2014/main" id="{CEEDD7F4-6093-4263-BF1D-B7609584B60B}"/>
              </a:ext>
            </a:extLst>
          </p:cNvPr>
          <p:cNvPicPr/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165" y="1623228"/>
            <a:ext cx="2864934" cy="1939715"/>
          </a:xfrm>
          <a:prstGeom prst="rect">
            <a:avLst/>
          </a:prstGeom>
          <a:ln w="1905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1724FD2-2F2D-4F39-A276-1959028FE6C3}"/>
              </a:ext>
            </a:extLst>
          </p:cNvPr>
          <p:cNvSpPr txBox="1">
            <a:spLocks/>
          </p:cNvSpPr>
          <p:nvPr/>
        </p:nvSpPr>
        <p:spPr>
          <a:xfrm>
            <a:off x="10869839" y="619148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28</a:t>
            </a:fld>
            <a:endParaRPr lang="en-US" sz="1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10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161" y="489528"/>
            <a:ext cx="8386439" cy="1401866"/>
          </a:xfrm>
        </p:spPr>
        <p:txBody>
          <a:bodyPr>
            <a:normAutofit/>
          </a:bodyPr>
          <a:lstStyle/>
          <a:p>
            <a:pPr algn="ctr"/>
            <a:r>
              <a:rPr lang="en-US" sz="3300" b="1" i="1">
                <a:solidFill>
                  <a:srgbClr val="FF0000"/>
                </a:solidFill>
              </a:rPr>
              <a:t>Outflow Option 1</a:t>
            </a:r>
            <a:br>
              <a:rPr lang="en-US" sz="3300" b="1" i="1">
                <a:solidFill>
                  <a:srgbClr val="FF0000"/>
                </a:solidFill>
              </a:rPr>
            </a:br>
            <a:r>
              <a:rPr lang="en-US" sz="3300" b="1" i="1">
                <a:solidFill>
                  <a:schemeClr val="accent1">
                    <a:lumMod val="75000"/>
                  </a:schemeClr>
                </a:solidFill>
              </a:rPr>
              <a:t> (GF Subsidize the Fire Assessment):</a:t>
            </a:r>
            <a:r>
              <a:rPr lang="en-US" sz="3000" b="1" i="1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23688"/>
            <a:ext cx="8229600" cy="4519660"/>
          </a:xfrm>
        </p:spPr>
        <p:txBody>
          <a:bodyPr>
            <a:noAutofit/>
          </a:bodyPr>
          <a:lstStyle/>
          <a:p>
            <a:pPr marL="0" indent="0" algn="just">
              <a:buSzPct val="100000"/>
              <a:buNone/>
            </a:pPr>
            <a:r>
              <a:rPr lang="en-US" sz="2000">
                <a:solidFill>
                  <a:schemeClr val="tx1"/>
                </a:solidFill>
              </a:rPr>
              <a:t>For a fair and equitable fire protection assessment, the General Fund subsidy amount must be shared throughout all property categories. </a:t>
            </a:r>
          </a:p>
          <a:p>
            <a:pPr marL="0" indent="0" algn="just">
              <a:buSzPct val="100000"/>
              <a:buNone/>
            </a:pPr>
            <a:r>
              <a:rPr lang="en-US" sz="2000">
                <a:solidFill>
                  <a:schemeClr val="tx1"/>
                </a:solidFill>
              </a:rPr>
              <a:t>Pursuant to our methodology:</a:t>
            </a:r>
          </a:p>
          <a:p>
            <a:pPr marL="457200" indent="-457200" algn="just">
              <a:buSzPct val="100000"/>
              <a:buFont typeface="+mj-lt"/>
              <a:buAutoNum type="alphaLcParenR"/>
            </a:pPr>
            <a:r>
              <a:rPr lang="en-US" sz="2000">
                <a:solidFill>
                  <a:schemeClr val="tx1"/>
                </a:solidFill>
              </a:rPr>
              <a:t>To reduce the residential rate from $889.66 to $813.00 </a:t>
            </a:r>
            <a:r>
              <a:rPr lang="en-US" sz="2000">
                <a:solidFill>
                  <a:srgbClr val="FF0000"/>
                </a:solidFill>
              </a:rPr>
              <a:t>(or $76.66) </a:t>
            </a:r>
            <a:r>
              <a:rPr lang="en-US" sz="2000">
                <a:solidFill>
                  <a:schemeClr val="tx1"/>
                </a:solidFill>
              </a:rPr>
              <a:t>requires $307,880. </a:t>
            </a:r>
          </a:p>
          <a:p>
            <a:pPr marL="457200" indent="-457200" algn="just">
              <a:buSzPct val="100000"/>
              <a:buFont typeface="+mj-lt"/>
              <a:buAutoNum type="alphaLcParenR"/>
            </a:pPr>
            <a:r>
              <a:rPr lang="en-US" sz="2000">
                <a:solidFill>
                  <a:schemeClr val="tx1"/>
                </a:solidFill>
              </a:rPr>
              <a:t>To reduce the residential rate from $889.66 to $764.44 </a:t>
            </a:r>
            <a:r>
              <a:rPr lang="en-US" sz="2000">
                <a:solidFill>
                  <a:srgbClr val="FF0000"/>
                </a:solidFill>
              </a:rPr>
              <a:t>(or $125.22) </a:t>
            </a:r>
            <a:r>
              <a:rPr lang="en-US" sz="2000">
                <a:solidFill>
                  <a:schemeClr val="tx1"/>
                </a:solidFill>
              </a:rPr>
              <a:t>requires $502,832.</a:t>
            </a:r>
          </a:p>
          <a:p>
            <a:pPr marL="457200" indent="-457200" algn="just">
              <a:buSzPct val="100000"/>
              <a:buFont typeface="+mj-lt"/>
              <a:buAutoNum type="alphaLcParenR"/>
            </a:pPr>
            <a:r>
              <a:rPr lang="en-US" sz="2000">
                <a:solidFill>
                  <a:schemeClr val="tx1"/>
                </a:solidFill>
              </a:rPr>
              <a:t>To reduce the residential rate from $889.66 to $690.00 </a:t>
            </a:r>
            <a:r>
              <a:rPr lang="en-US" sz="2000">
                <a:solidFill>
                  <a:srgbClr val="FF0000"/>
                </a:solidFill>
              </a:rPr>
              <a:t>(or $199.66) </a:t>
            </a:r>
            <a:r>
              <a:rPr lang="en-US" sz="2000">
                <a:solidFill>
                  <a:schemeClr val="tx1"/>
                </a:solidFill>
              </a:rPr>
              <a:t>requires $801,684.</a:t>
            </a:r>
          </a:p>
          <a:p>
            <a:pPr marL="342908" indent="-342908">
              <a:buSzPct val="100000"/>
              <a:buFont typeface="+mj-lt"/>
              <a:buAutoNum type="arabicPeriod"/>
            </a:pPr>
            <a:endParaRPr lang="en-US" sz="2000">
              <a:solidFill>
                <a:schemeClr val="tx1"/>
              </a:solidFill>
            </a:endParaRPr>
          </a:p>
          <a:p>
            <a:pPr marL="342900" indent="-342900">
              <a:buSzPct val="100000"/>
              <a:buFont typeface="+mj-lt"/>
              <a:buAutoNum type="arabicPeriod"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24DBC8-4EB7-4B87-BA8C-768CF4ABF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143348"/>
            <a:ext cx="683339" cy="365125"/>
          </a:xfrm>
        </p:spPr>
        <p:txBody>
          <a:bodyPr/>
          <a:lstStyle/>
          <a:p>
            <a:pPr>
              <a:defRPr/>
            </a:pPr>
            <a:fld id="{B00A5DB3-69A9-4A85-96E0-CD31E43EC6FD}" type="slidenum">
              <a:rPr lang="en-US" sz="1400" smtClean="0">
                <a:solidFill>
                  <a:schemeClr val="bg1"/>
                </a:solidFill>
              </a:rPr>
              <a:pPr>
                <a:defRPr/>
              </a:pPr>
              <a:t>29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52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495C2-FED1-4480-BDB5-7D3269AF31EA}"/>
              </a:ext>
            </a:extLst>
          </p:cNvPr>
          <p:cNvSpPr txBox="1">
            <a:spLocks/>
          </p:cNvSpPr>
          <p:nvPr/>
        </p:nvSpPr>
        <p:spPr>
          <a:xfrm>
            <a:off x="1118996" y="270646"/>
            <a:ext cx="8229600" cy="1096962"/>
          </a:xfrm>
          <a:prstGeom prst="rect">
            <a:avLst/>
          </a:prstGeom>
        </p:spPr>
        <p:txBody>
          <a:bodyPr rtlCol="0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2700" b="1" spc="-40">
                <a:solidFill>
                  <a:schemeClr val="tx1"/>
                </a:solidFill>
              </a:rPr>
              <a:t>Southwest Ranches</a:t>
            </a:r>
            <a:br>
              <a:rPr lang="en-US" sz="2700" b="1" spc="-40">
                <a:solidFill>
                  <a:schemeClr val="tx1"/>
                </a:solidFill>
              </a:rPr>
            </a:br>
            <a:r>
              <a:rPr lang="en-US" sz="2700" b="1" spc="-40">
                <a:solidFill>
                  <a:schemeClr val="tx1"/>
                </a:solidFill>
              </a:rPr>
              <a:t>Proposed FY 2022/2023 Budget  </a:t>
            </a:r>
            <a:br>
              <a:rPr lang="en-US" sz="2700" b="1" spc="-40">
                <a:solidFill>
                  <a:schemeClr val="tx1"/>
                </a:solidFill>
              </a:rPr>
            </a:br>
            <a:r>
              <a:rPr lang="en-US" sz="2700" b="1" spc="-40">
                <a:solidFill>
                  <a:schemeClr val="tx1"/>
                </a:solidFill>
              </a:rPr>
              <a:t>Total General Fund Revenues by Function: $19,579,221</a:t>
            </a:r>
            <a:br>
              <a:rPr lang="en-US" sz="2000" b="1">
                <a:solidFill>
                  <a:schemeClr val="tx1"/>
                </a:solidFill>
              </a:rPr>
            </a:br>
            <a:br>
              <a:rPr lang="en-US" sz="2000" b="1">
                <a:solidFill>
                  <a:srgbClr val="002060"/>
                </a:solidFill>
              </a:rPr>
            </a:br>
            <a:endParaRPr lang="en-US" sz="1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173C253F-51E2-443E-956F-740D75406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209" y="1062102"/>
            <a:ext cx="5029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0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0B050"/>
                </a:solidFill>
                <a:latin typeface="Arial" panose="020B0604020202020204" pitchFamily="34" charset="0"/>
              </a:rPr>
              <a:t>Where Do The Funds Come From?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BF9458D-48F8-417B-9948-DEAEFA422488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3080591"/>
          <a:ext cx="9144000" cy="3108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1710352388"/>
                    </a:ext>
                  </a:extLst>
                </a:gridCol>
              </a:tblGrid>
              <a:tr h="3027876"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898011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2F87C-B8D4-449B-9AD1-4C883705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2460" y="6189551"/>
            <a:ext cx="683339" cy="365125"/>
          </a:xfrm>
        </p:spPr>
        <p:txBody>
          <a:bodyPr/>
          <a:lstStyle/>
          <a:p>
            <a:pPr>
              <a:defRPr/>
            </a:pPr>
            <a:fld id="{E4943912-C17D-4F6F-9B93-C050513D0C97}" type="slidenum">
              <a:rPr lang="en-US" sz="1400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en-US" sz="1400">
              <a:solidFill>
                <a:schemeClr val="bg1"/>
              </a:solidFill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331222"/>
              </p:ext>
            </p:extLst>
          </p:nvPr>
        </p:nvGraphicFramePr>
        <p:xfrm>
          <a:off x="83668" y="1094780"/>
          <a:ext cx="9669932" cy="5492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7199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056" y="439833"/>
            <a:ext cx="8800570" cy="113415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300" b="1" i="1">
                <a:solidFill>
                  <a:srgbClr val="FF0000"/>
                </a:solidFill>
              </a:rPr>
              <a:t>Outflow Option 2</a:t>
            </a:r>
            <a:br>
              <a:rPr lang="en-US" sz="3300" b="1" i="1">
                <a:solidFill>
                  <a:srgbClr val="FF0000"/>
                </a:solidFill>
              </a:rPr>
            </a:br>
            <a:r>
              <a:rPr lang="en-US" sz="3300" b="1" i="1">
                <a:solidFill>
                  <a:schemeClr val="accent1">
                    <a:lumMod val="75000"/>
                  </a:schemeClr>
                </a:solidFill>
              </a:rPr>
              <a:t> Operating Millage Rate Reductions (Scenarios)</a:t>
            </a:r>
            <a:r>
              <a:rPr lang="en-US" sz="3000" b="1" i="1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660" y="1623687"/>
            <a:ext cx="8690965" cy="4744785"/>
          </a:xfrm>
        </p:spPr>
        <p:txBody>
          <a:bodyPr>
            <a:noAutofit/>
          </a:bodyPr>
          <a:lstStyle/>
          <a:p>
            <a:pPr marL="0" indent="0" algn="just">
              <a:buSzPct val="100000"/>
              <a:buNone/>
            </a:pPr>
            <a:r>
              <a:rPr lang="en-US" sz="2000" dirty="0">
                <a:solidFill>
                  <a:schemeClr val="tx1"/>
                </a:solidFill>
              </a:rPr>
              <a:t>For transparency, we are including the millage rate reduction impact from last year’s adopted millage of 4.2500 to four (4) different scenarios.</a:t>
            </a:r>
          </a:p>
          <a:p>
            <a:pPr marL="0" indent="0" algn="just">
              <a:buSzPct val="100000"/>
              <a:buNone/>
            </a:pPr>
            <a:r>
              <a:rPr lang="en-US" sz="2000" dirty="0">
                <a:solidFill>
                  <a:schemeClr val="tx1"/>
                </a:solidFill>
              </a:rPr>
              <a:t>Town’s operations impact: </a:t>
            </a:r>
          </a:p>
          <a:p>
            <a:pPr marL="457200" indent="-457200" algn="just">
              <a:buSzPct val="100000"/>
              <a:buFont typeface="+mj-lt"/>
              <a:buAutoNum type="alphaLcParenR"/>
            </a:pPr>
            <a:r>
              <a:rPr lang="en-US" sz="2000" dirty="0">
                <a:solidFill>
                  <a:schemeClr val="tx1"/>
                </a:solidFill>
              </a:rPr>
              <a:t>To reduce the millage rate to 4.1500 requires $182,458. </a:t>
            </a:r>
          </a:p>
          <a:p>
            <a:pPr marL="457200" indent="-457200" algn="just">
              <a:buSzPct val="100000"/>
              <a:buFont typeface="+mj-lt"/>
              <a:buAutoNum type="alphaLcParenR"/>
            </a:pPr>
            <a:r>
              <a:rPr lang="en-US" sz="2000" dirty="0">
                <a:solidFill>
                  <a:schemeClr val="tx1"/>
                </a:solidFill>
              </a:rPr>
              <a:t>To reduce the millage rate to 4.1000 requires $273,687. </a:t>
            </a:r>
          </a:p>
          <a:p>
            <a:pPr marL="457200" indent="-457200" algn="just">
              <a:buSzPct val="100000"/>
              <a:buFont typeface="+mj-lt"/>
              <a:buAutoNum type="alphaLcParenR"/>
            </a:pPr>
            <a:r>
              <a:rPr lang="en-US" sz="2000" dirty="0">
                <a:solidFill>
                  <a:schemeClr val="tx1"/>
                </a:solidFill>
              </a:rPr>
              <a:t>To reduce the millage rate to 4.0000 requires $456,146. </a:t>
            </a:r>
          </a:p>
          <a:p>
            <a:pPr marL="457200" indent="-457200" algn="just">
              <a:buSzPct val="100000"/>
              <a:buFont typeface="+mj-lt"/>
              <a:buAutoNum type="alphaLcParenR"/>
            </a:pPr>
            <a:r>
              <a:rPr lang="en-US" sz="2000" dirty="0">
                <a:solidFill>
                  <a:schemeClr val="tx1"/>
                </a:solidFill>
              </a:rPr>
              <a:t>To reduce the millage rate to 3.9500 requires $547,375.</a:t>
            </a:r>
          </a:p>
          <a:p>
            <a:pPr marL="0" indent="0" algn="just">
              <a:buSzPct val="100000"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 algn="just">
              <a:buSzPct val="100000"/>
              <a:buNone/>
            </a:pPr>
            <a:r>
              <a:rPr lang="en-US" dirty="0">
                <a:solidFill>
                  <a:schemeClr val="tx1"/>
                </a:solidFill>
              </a:rPr>
              <a:t>It is important to note that per Government Finance Officers Association (GFOA) policy, best practices, and your Town Financial Administrator, it is not advisable to ever utilize </a:t>
            </a:r>
            <a:r>
              <a:rPr lang="en-US" u="sng" dirty="0">
                <a:solidFill>
                  <a:schemeClr val="tx1"/>
                </a:solidFill>
              </a:rPr>
              <a:t>unassigned General Fund </a:t>
            </a:r>
            <a:r>
              <a:rPr lang="en-US" u="sng" dirty="0" err="1">
                <a:solidFill>
                  <a:schemeClr val="tx1"/>
                </a:solidFill>
              </a:rPr>
              <a:t>Fund</a:t>
            </a:r>
            <a:r>
              <a:rPr lang="en-US" u="sng" dirty="0">
                <a:solidFill>
                  <a:schemeClr val="tx1"/>
                </a:solidFill>
              </a:rPr>
              <a:t> Balance (reserves) </a:t>
            </a:r>
            <a:r>
              <a:rPr lang="en-US" dirty="0">
                <a:solidFill>
                  <a:schemeClr val="tx1"/>
                </a:solidFill>
              </a:rPr>
              <a:t>for recurring operational needs.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24DBC8-4EB7-4B87-BA8C-768CF4ABF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143348"/>
            <a:ext cx="683339" cy="365125"/>
          </a:xfrm>
        </p:spPr>
        <p:txBody>
          <a:bodyPr/>
          <a:lstStyle/>
          <a:p>
            <a:pPr>
              <a:defRPr/>
            </a:pPr>
            <a:fld id="{B00A5DB3-69A9-4A85-96E0-CD31E43EC6FD}" type="slidenum">
              <a:rPr lang="en-US" sz="1400" smtClean="0">
                <a:solidFill>
                  <a:schemeClr val="bg1"/>
                </a:solidFill>
              </a:rPr>
              <a:pPr>
                <a:defRPr/>
              </a:pPr>
              <a:t>30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25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495C2-FED1-4480-BDB5-7D3269AF31EA}"/>
              </a:ext>
            </a:extLst>
          </p:cNvPr>
          <p:cNvSpPr txBox="1">
            <a:spLocks/>
          </p:cNvSpPr>
          <p:nvPr/>
        </p:nvSpPr>
        <p:spPr>
          <a:xfrm>
            <a:off x="609599" y="342734"/>
            <a:ext cx="9176427" cy="921864"/>
          </a:xfrm>
          <a:prstGeom prst="rect">
            <a:avLst/>
          </a:prstGeom>
        </p:spPr>
        <p:txBody>
          <a:bodyPr rtlCol="0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2400" b="1" spc="-40">
                <a:solidFill>
                  <a:schemeClr val="tx1"/>
                </a:solidFill>
              </a:rPr>
              <a:t>Southwest Ranches</a:t>
            </a:r>
            <a:br>
              <a:rPr lang="en-US" sz="2400" b="1" spc="-40">
                <a:solidFill>
                  <a:schemeClr val="tx1"/>
                </a:solidFill>
              </a:rPr>
            </a:br>
            <a:r>
              <a:rPr lang="en-US" sz="2400" b="1" spc="-40">
                <a:solidFill>
                  <a:schemeClr val="tx1"/>
                </a:solidFill>
              </a:rPr>
              <a:t>Proposed FY 2022/2023 Budget  </a:t>
            </a:r>
            <a:br>
              <a:rPr lang="en-US" sz="2400" b="1" spc="-40">
                <a:solidFill>
                  <a:schemeClr val="tx1"/>
                </a:solidFill>
              </a:rPr>
            </a:br>
            <a:br>
              <a:rPr lang="en-US" sz="2000" b="1">
                <a:solidFill>
                  <a:srgbClr val="002060"/>
                </a:solidFill>
              </a:rPr>
            </a:br>
            <a:endParaRPr lang="en-US" sz="1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1904C9-8F0C-4D56-BC33-50A172789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5929" y="6189770"/>
            <a:ext cx="683339" cy="365125"/>
          </a:xfrm>
        </p:spPr>
        <p:txBody>
          <a:bodyPr/>
          <a:lstStyle/>
          <a:p>
            <a:pPr>
              <a:defRPr/>
            </a:pPr>
            <a:fld id="{E4943912-C17D-4F6F-9B93-C050513D0C97}" type="slidenum">
              <a:rPr lang="en-US" sz="1400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US" sz="1400">
              <a:solidFill>
                <a:schemeClr val="bg1"/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271943"/>
              </p:ext>
            </p:extLst>
          </p:nvPr>
        </p:nvGraphicFramePr>
        <p:xfrm>
          <a:off x="338665" y="844827"/>
          <a:ext cx="10147118" cy="5774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2827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777" y="590310"/>
            <a:ext cx="9285432" cy="9958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>
                <a:solidFill>
                  <a:schemeClr val="tx1"/>
                </a:solidFill>
              </a:rPr>
              <a:t>Summary </a:t>
            </a:r>
            <a:br>
              <a:rPr lang="en-US" sz="1800">
                <a:solidFill>
                  <a:schemeClr val="tx1"/>
                </a:solidFill>
              </a:rPr>
            </a:br>
            <a:r>
              <a:rPr lang="en-US" sz="1000">
                <a:solidFill>
                  <a:schemeClr val="tx1"/>
                </a:solidFill>
              </a:rPr>
              <a:t>  </a:t>
            </a:r>
            <a:br>
              <a:rPr lang="en-US" sz="1800">
                <a:solidFill>
                  <a:schemeClr val="tx1"/>
                </a:solidFill>
              </a:rPr>
            </a:br>
            <a:r>
              <a:rPr lang="en-US" sz="2200" b="1">
                <a:solidFill>
                  <a:schemeClr val="tx1"/>
                </a:solidFill>
              </a:rPr>
              <a:t>FY 2022/2023 Proposed Rates and Fees Compared to FY 2021/2022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1451" y="1586594"/>
            <a:ext cx="3738178" cy="897686"/>
          </a:xfrm>
        </p:spPr>
        <p:txBody>
          <a:bodyPr/>
          <a:lstStyle/>
          <a:p>
            <a:r>
              <a:rPr lang="en-US" b="1" u="sng">
                <a:solidFill>
                  <a:schemeClr val="tx1"/>
                </a:solidFill>
              </a:rPr>
              <a:t>Adopted</a:t>
            </a:r>
            <a:r>
              <a:rPr lang="en-US" b="1">
                <a:solidFill>
                  <a:schemeClr val="tx1"/>
                </a:solidFill>
              </a:rPr>
              <a:t> FY 2021/2022: Rate/Fee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5999" y="1586178"/>
            <a:ext cx="3738177" cy="897686"/>
          </a:xfrm>
        </p:spPr>
        <p:txBody>
          <a:bodyPr/>
          <a:lstStyle/>
          <a:p>
            <a:r>
              <a:rPr lang="en-US" b="1" u="sng">
                <a:solidFill>
                  <a:schemeClr val="tx1"/>
                </a:solidFill>
              </a:rPr>
              <a:t>Proposed</a:t>
            </a:r>
            <a:r>
              <a:rPr lang="en-US" b="1">
                <a:solidFill>
                  <a:schemeClr val="tx1"/>
                </a:solidFill>
              </a:rPr>
              <a:t> FY 2022/2023: Rate/Fee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CAD87A-1A43-4379-B769-81E767B74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92" y="6177839"/>
            <a:ext cx="683339" cy="365125"/>
          </a:xfrm>
        </p:spPr>
        <p:txBody>
          <a:bodyPr/>
          <a:lstStyle/>
          <a:p>
            <a:pPr>
              <a:defRPr/>
            </a:pPr>
            <a:fld id="{059B6ACE-9CA3-4D34-B127-1E451B1C33CF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6D9634-6C37-438A-98DE-F2E13D88B209}"/>
              </a:ext>
            </a:extLst>
          </p:cNvPr>
          <p:cNvSpPr/>
          <p:nvPr/>
        </p:nvSpPr>
        <p:spPr>
          <a:xfrm>
            <a:off x="591451" y="2538376"/>
            <a:ext cx="5407673" cy="3707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/>
              <a:t>Operating Millage: 4.2500 mills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/>
              <a:t>TSDOR Millage:      </a:t>
            </a:r>
            <a:r>
              <a:rPr lang="en-US" u="sng"/>
              <a:t>0.0000 mills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/>
              <a:t>Total:                    4.2500 mills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/>
              <a:t>(No change to total millage rate)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90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/>
              <a:t>Fire Assessment: $60.86 increase </a:t>
            </a:r>
          </a:p>
          <a:p>
            <a:pPr>
              <a:buClr>
                <a:schemeClr val="accent1"/>
              </a:buClr>
            </a:pPr>
            <a:r>
              <a:rPr lang="en-US">
                <a:solidFill>
                  <a:srgbClr val="FF0000"/>
                </a:solidFill>
              </a:rPr>
              <a:t>    </a:t>
            </a:r>
            <a:r>
              <a:rPr lang="en-US"/>
              <a:t>(approximately 9%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per residential </a:t>
            </a:r>
          </a:p>
          <a:p>
            <a:pPr>
              <a:buClr>
                <a:schemeClr val="accent1"/>
              </a:buClr>
            </a:pPr>
            <a:r>
              <a:rPr lang="en-US"/>
              <a:t>    dwelling unit) from FY 2021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/>
              <a:t>Solid Waste: No change throughout </a:t>
            </a:r>
          </a:p>
          <a:p>
            <a:pPr>
              <a:buClr>
                <a:schemeClr val="accent1"/>
              </a:buClr>
            </a:pPr>
            <a:r>
              <a:rPr lang="en-US"/>
              <a:t>    all residential parcel lot sizes (3</a:t>
            </a:r>
            <a:r>
              <a:rPr lang="en-US" baseline="30000"/>
              <a:t>rd</a:t>
            </a:r>
            <a:r>
              <a:rPr lang="en-US"/>
              <a:t> consecutive </a:t>
            </a:r>
          </a:p>
          <a:p>
            <a:pPr>
              <a:buClr>
                <a:schemeClr val="accent1"/>
              </a:buClr>
            </a:pPr>
            <a:r>
              <a:rPr lang="en-US"/>
              <a:t>    year of no change in rates)</a:t>
            </a:r>
          </a:p>
          <a:p>
            <a:pPr>
              <a:buClr>
                <a:schemeClr val="accent1"/>
              </a:buClr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AB3E0E-ACC3-4D8E-A8A6-071DA31D5820}"/>
              </a:ext>
            </a:extLst>
          </p:cNvPr>
          <p:cNvSpPr/>
          <p:nvPr/>
        </p:nvSpPr>
        <p:spPr>
          <a:xfrm>
            <a:off x="5999124" y="2530423"/>
            <a:ext cx="4857067" cy="3714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/>
              <a:t>Operating Millage:  4.1500 mills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/>
              <a:t>TSDOR Millage:       </a:t>
            </a:r>
            <a:r>
              <a:rPr lang="en-US" u="sng"/>
              <a:t>0.0000 mills 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/>
              <a:t>Total:                     4.1500 mils     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US"/>
              <a:t>    (Net decrease of 0.1000  to total millage)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</a:pPr>
            <a:endParaRPr lang="en-US" sz="90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/>
              <a:t>Fire Assessment: $199.66 increase </a:t>
            </a:r>
          </a:p>
          <a:p>
            <a:pPr>
              <a:buClr>
                <a:schemeClr val="accent1"/>
              </a:buClr>
            </a:pPr>
            <a:r>
              <a:rPr lang="en-US"/>
              <a:t>    (approximately 29% per residential </a:t>
            </a:r>
          </a:p>
          <a:p>
            <a:pPr>
              <a:buClr>
                <a:schemeClr val="accent1"/>
              </a:buClr>
            </a:pPr>
            <a:r>
              <a:rPr lang="en-US"/>
              <a:t>    dwelling unit) from FY 2022</a:t>
            </a: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675"/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675"/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675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/>
              <a:t>Solid Waste: $430 average increase per parcel lot size (overall average of approx. 60% increase throughout all residential parcel lot sizes)</a:t>
            </a:r>
          </a:p>
        </p:txBody>
      </p:sp>
    </p:spTree>
    <p:extLst>
      <p:ext uri="{BB962C8B-B14F-4D97-AF65-F5344CB8AC3E}">
        <p14:creationId xmlns:p14="http://schemas.microsoft.com/office/powerpoint/2010/main" val="32239821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38822" y="114452"/>
            <a:ext cx="8833169" cy="998733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altLang="en-US" sz="3000">
                <a:solidFill>
                  <a:schemeClr val="tx1"/>
                </a:solidFill>
                <a:latin typeface="Copperplate Gothic Bold" panose="020E0705020206020404" pitchFamily="34" charset="0"/>
              </a:rPr>
              <a:t>Combined Millage &amp; Assessment </a:t>
            </a:r>
            <a:br>
              <a:rPr lang="en-US" altLang="en-US" sz="3000">
                <a:solidFill>
                  <a:schemeClr val="tx1"/>
                </a:solidFill>
                <a:latin typeface="Copperplate Gothic Bold" panose="020E0705020206020404" pitchFamily="34" charset="0"/>
              </a:rPr>
            </a:br>
            <a:r>
              <a:rPr lang="en-US" altLang="en-US" sz="3000">
                <a:solidFill>
                  <a:schemeClr val="tx1"/>
                </a:solidFill>
                <a:latin typeface="Copperplate Gothic Bold" panose="020E0705020206020404" pitchFamily="34" charset="0"/>
              </a:rPr>
              <a:t>Rates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22" y="1093836"/>
            <a:ext cx="9152878" cy="5401236"/>
          </a:xfrm>
        </p:spPr>
        <p:txBody>
          <a:bodyPr rtlCol="0">
            <a:noAutofit/>
          </a:bodyPr>
          <a:lstStyle/>
          <a:p>
            <a:pPr algn="just">
              <a:defRPr/>
            </a:pPr>
            <a:r>
              <a:rPr lang="en-US" sz="2400" b="1" u="sng">
                <a:solidFill>
                  <a:srgbClr val="00B0F0"/>
                </a:solidFill>
              </a:rPr>
              <a:t>Operating Millage Rate:</a:t>
            </a:r>
          </a:p>
          <a:p>
            <a:pPr marL="557226" lvl="2" indent="-257182" algn="just">
              <a:defRPr/>
            </a:pPr>
            <a:r>
              <a:rPr lang="en-US" sz="2000">
                <a:solidFill>
                  <a:schemeClr val="tx1"/>
                </a:solidFill>
              </a:rPr>
              <a:t>The proposed millage rate reduction from 4.2500 (FY22) to 4.1500 for Operating purposes will result in a decrease in ad valorem revenue to the Town of $182,458.</a:t>
            </a:r>
          </a:p>
          <a:p>
            <a:pPr marL="300044" lvl="2" indent="0" algn="just">
              <a:buNone/>
              <a:defRPr/>
            </a:pPr>
            <a:r>
              <a:rPr lang="en-US" sz="2000" i="1">
                <a:solidFill>
                  <a:schemeClr val="tx1"/>
                </a:solidFill>
              </a:rPr>
              <a:t>	</a:t>
            </a:r>
          </a:p>
          <a:p>
            <a:pPr marL="557226" lvl="2" indent="-257182" algn="just">
              <a:defRPr/>
            </a:pPr>
            <a:r>
              <a:rPr lang="en-US" sz="2000">
                <a:solidFill>
                  <a:schemeClr val="tx1"/>
                </a:solidFill>
              </a:rPr>
              <a:t>On every $500,000 of taxable value, this rate represents a combined $197 dollar increase from “current year rollback rate” and represents a decrease of $50 from last year (FY21/22) adopted millage rate (4.2500 $247 vs. 4.1500 $197)</a:t>
            </a:r>
          </a:p>
          <a:p>
            <a:pPr marL="300044" lvl="2" indent="0" algn="just">
              <a:buNone/>
              <a:defRPr/>
            </a:pPr>
            <a:endParaRPr lang="en-US" sz="2000">
              <a:solidFill>
                <a:schemeClr val="tx1"/>
              </a:solidFill>
            </a:endParaRPr>
          </a:p>
          <a:p>
            <a:pPr marL="557226" lvl="2" indent="-257182" algn="just">
              <a:defRPr/>
            </a:pPr>
            <a:r>
              <a:rPr lang="en-US" sz="2000" b="1">
                <a:solidFill>
                  <a:schemeClr val="tx1"/>
                </a:solidFill>
              </a:rPr>
              <a:t>However, eligible “Save our Homes” exemption property owners change in net taxable value will not exceed 1.4%.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98DEFCA-39F0-40DE-95D5-7C4D8BA3A6C7}"/>
              </a:ext>
            </a:extLst>
          </p:cNvPr>
          <p:cNvSpPr txBox="1">
            <a:spLocks/>
          </p:cNvSpPr>
          <p:nvPr/>
        </p:nvSpPr>
        <p:spPr>
          <a:xfrm>
            <a:off x="10869839" y="619148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en-US" sz="1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22" y="1093836"/>
            <a:ext cx="9152878" cy="5401236"/>
          </a:xfrm>
        </p:spPr>
        <p:txBody>
          <a:bodyPr rtlCol="0">
            <a:noAutofit/>
          </a:bodyPr>
          <a:lstStyle/>
          <a:p>
            <a:pPr algn="just">
              <a:defRPr/>
            </a:pPr>
            <a:r>
              <a:rPr lang="en-US" sz="2400" b="1" u="sng" dirty="0">
                <a:solidFill>
                  <a:srgbClr val="00B0F0"/>
                </a:solidFill>
              </a:rPr>
              <a:t>Residential Fire Rate:</a:t>
            </a:r>
          </a:p>
          <a:p>
            <a:pPr marL="557226" lvl="2" indent="-257182" algn="just">
              <a:defRPr/>
            </a:pPr>
            <a:r>
              <a:rPr lang="en-US" sz="2000" dirty="0">
                <a:solidFill>
                  <a:schemeClr val="tx1"/>
                </a:solidFill>
              </a:rPr>
              <a:t>The proposed fire assessment rate will result in an increase of $199.66 per dwelling unit. The proposed rate increase is primarily due to the Town of Davie contractual escalator at 7.5% and last year rate reduction, approved by Council ($306,310 – From $764.44 to $690).</a:t>
            </a:r>
          </a:p>
          <a:p>
            <a:pPr marL="300044" lvl="2" indent="0" algn="just">
              <a:buNone/>
              <a:defRPr/>
            </a:pPr>
            <a:r>
              <a:rPr lang="en-US" sz="1800" i="1" dirty="0">
                <a:solidFill>
                  <a:schemeClr val="tx1"/>
                </a:solidFill>
              </a:rPr>
              <a:t>	</a:t>
            </a:r>
            <a:r>
              <a:rPr lang="en-US" sz="2400" b="1" u="sng" dirty="0">
                <a:solidFill>
                  <a:srgbClr val="00B0F0"/>
                </a:solidFill>
              </a:rPr>
              <a:t>Acreage Fire Rate (Vacant, Non-Agricultural Acreage):</a:t>
            </a:r>
          </a:p>
          <a:p>
            <a:pPr marL="557226" lvl="2" indent="-257182" algn="just">
              <a:defRPr/>
            </a:pPr>
            <a:r>
              <a:rPr lang="en-US" sz="2000" dirty="0">
                <a:solidFill>
                  <a:schemeClr val="tx1"/>
                </a:solidFill>
              </a:rPr>
              <a:t>The proposed fire assessment rate will result in an increase of $70.72 per acre.  The Town of Southwest Ranches has 1,858 acres.</a:t>
            </a:r>
          </a:p>
          <a:p>
            <a:pPr algn="just">
              <a:defRPr/>
            </a:pPr>
            <a:r>
              <a:rPr lang="en-US" sz="2400" b="1" u="sng" dirty="0">
                <a:solidFill>
                  <a:srgbClr val="00B0F0"/>
                </a:solidFill>
              </a:rPr>
              <a:t>Combined Non-Residential Rate (Commercial, Institutional, Warehouse/Industrial:</a:t>
            </a:r>
          </a:p>
          <a:p>
            <a:pPr marL="557226" lvl="2" indent="-257182" algn="just">
              <a:defRPr/>
            </a:pPr>
            <a:r>
              <a:rPr lang="en-US" sz="2000" dirty="0">
                <a:solidFill>
                  <a:schemeClr val="tx1"/>
                </a:solidFill>
              </a:rPr>
              <a:t>The proposed fire assessment rate will result in an increase of $0.0319 per square feet.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98DEFCA-39F0-40DE-95D5-7C4D8BA3A6C7}"/>
              </a:ext>
            </a:extLst>
          </p:cNvPr>
          <p:cNvSpPr txBox="1">
            <a:spLocks/>
          </p:cNvSpPr>
          <p:nvPr/>
        </p:nvSpPr>
        <p:spPr>
          <a:xfrm>
            <a:off x="10869839" y="619148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09FC1F4-74E8-2DC3-0145-56D630C01E63}"/>
              </a:ext>
            </a:extLst>
          </p:cNvPr>
          <p:cNvSpPr txBox="1">
            <a:spLocks/>
          </p:cNvSpPr>
          <p:nvPr/>
        </p:nvSpPr>
        <p:spPr>
          <a:xfrm>
            <a:off x="638822" y="114452"/>
            <a:ext cx="8833169" cy="9987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altLang="en-US" sz="3100">
                <a:solidFill>
                  <a:schemeClr val="tx1"/>
                </a:solidFill>
                <a:latin typeface="Copperplate Gothic Bold" panose="020E0705020206020404" pitchFamily="34" charset="0"/>
              </a:rPr>
              <a:t>Combined Millage &amp; Assessment </a:t>
            </a:r>
          </a:p>
          <a:p>
            <a:pPr algn="ctr">
              <a:defRPr/>
            </a:pPr>
            <a:r>
              <a:rPr lang="en-US" altLang="en-US" sz="3100">
                <a:solidFill>
                  <a:schemeClr val="tx1"/>
                </a:solidFill>
                <a:latin typeface="Copperplate Gothic Bold" panose="020E0705020206020404" pitchFamily="34" charset="0"/>
              </a:rPr>
              <a:t>Rates Impact </a:t>
            </a:r>
            <a:r>
              <a:rPr lang="en-US" altLang="en-US" sz="2200">
                <a:solidFill>
                  <a:schemeClr val="tx1"/>
                </a:solidFill>
                <a:latin typeface="Copperplate Gothic Bold" panose="020E0705020206020404" pitchFamily="34" charset="0"/>
              </a:rPr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150783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834887" y="362928"/>
            <a:ext cx="8408504" cy="594122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altLang="en-US">
                <a:solidFill>
                  <a:schemeClr val="tx1"/>
                </a:solidFill>
                <a:latin typeface="Copperplate Gothic Bold" panose="020E0705020206020404" pitchFamily="34" charset="0"/>
              </a:rPr>
              <a:t>Combined Millage Rate Impact </a:t>
            </a:r>
            <a:r>
              <a:rPr lang="en-US" altLang="en-US" sz="1400">
                <a:solidFill>
                  <a:schemeClr val="tx1"/>
                </a:solidFill>
                <a:latin typeface="Copperplate Gothic Bold" panose="020E0705020206020404" pitchFamily="34" charset="0"/>
              </a:rPr>
              <a:t>Continue</a:t>
            </a:r>
            <a:endParaRPr lang="en-US" altLang="en-US">
              <a:solidFill>
                <a:schemeClr val="tx1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687" y="1093836"/>
            <a:ext cx="9153939" cy="3855851"/>
          </a:xfrm>
        </p:spPr>
        <p:txBody>
          <a:bodyPr rtlCol="0">
            <a:noAutofit/>
          </a:bodyPr>
          <a:lstStyle/>
          <a:p>
            <a:pPr algn="just">
              <a:defRPr/>
            </a:pPr>
            <a:r>
              <a:rPr lang="en-US" sz="2400" b="1" u="sng">
                <a:solidFill>
                  <a:srgbClr val="00B0F0"/>
                </a:solidFill>
              </a:rPr>
              <a:t>Solid Waste Assessment:</a:t>
            </a:r>
          </a:p>
          <a:p>
            <a:pPr marL="557226" lvl="2" indent="-257182" algn="just">
              <a:defRPr/>
            </a:pPr>
            <a:r>
              <a:rPr lang="en-US" sz="2000">
                <a:solidFill>
                  <a:schemeClr val="tx1"/>
                </a:solidFill>
              </a:rPr>
              <a:t>Solid Waste Cost Per Unit Increase: $217.67 or 67.42% (FY22 $322.86 vs. FY23 $540.53)</a:t>
            </a:r>
          </a:p>
          <a:p>
            <a:pPr marL="300044" lvl="2" indent="0" algn="just">
              <a:buNone/>
              <a:defRPr/>
            </a:pPr>
            <a:endParaRPr lang="en-US" sz="2000">
              <a:solidFill>
                <a:schemeClr val="tx1"/>
              </a:solidFill>
            </a:endParaRPr>
          </a:p>
          <a:p>
            <a:pPr marL="557226" lvl="2" indent="-257182" algn="just">
              <a:defRPr/>
            </a:pPr>
            <a:r>
              <a:rPr lang="en-US" sz="2000">
                <a:solidFill>
                  <a:schemeClr val="tx1"/>
                </a:solidFill>
              </a:rPr>
              <a:t>Bulk Waste Cost Per Unit Increase: $212.42 average per parcel lot or 53.51% (FY22 average $396.97 vs. FY23 average $609.39)	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98DEFCA-39F0-40DE-95D5-7C4D8BA3A6C7}"/>
              </a:ext>
            </a:extLst>
          </p:cNvPr>
          <p:cNvSpPr txBox="1">
            <a:spLocks/>
          </p:cNvSpPr>
          <p:nvPr/>
        </p:nvSpPr>
        <p:spPr>
          <a:xfrm>
            <a:off x="10869839" y="619148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en-US" sz="1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8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4743" y="1085850"/>
            <a:ext cx="6447234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301" b="1" i="1">
                <a:solidFill>
                  <a:schemeClr val="tx1"/>
                </a:solidFill>
              </a:rPr>
              <a:t>How a “Decrease” in Town Millage is Proposed?</a:t>
            </a:r>
            <a:r>
              <a:rPr lang="en-US" sz="3000" b="1" i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7650" y="2166027"/>
            <a:ext cx="8304949" cy="4330037"/>
          </a:xfrm>
        </p:spPr>
        <p:txBody>
          <a:bodyPr>
            <a:noAutofit/>
          </a:bodyPr>
          <a:lstStyle/>
          <a:p>
            <a:pPr marL="342908" indent="-342908" algn="just">
              <a:buSzPct val="100000"/>
              <a:buFont typeface="+mj-lt"/>
              <a:buAutoNum type="arabicPeriod"/>
            </a:pPr>
            <a:r>
              <a:rPr lang="en-US" sz="2000">
                <a:solidFill>
                  <a:schemeClr val="tx1"/>
                </a:solidFill>
              </a:rPr>
              <a:t>Current economic environment: Inflation is at a forty-year high (9.1% at June 2022); US economy is likely to slow in 2022 &amp; 2023; the Federal Reserve is implementing a rate-tightening plan to curb inflation.</a:t>
            </a:r>
          </a:p>
          <a:p>
            <a:pPr marL="342908" indent="-342908" algn="just">
              <a:buSzPct val="100000"/>
              <a:buFont typeface="+mj-lt"/>
              <a:buAutoNum type="arabicPeriod"/>
            </a:pPr>
            <a:r>
              <a:rPr lang="en-US" sz="2000">
                <a:solidFill>
                  <a:schemeClr val="tx1"/>
                </a:solidFill>
              </a:rPr>
              <a:t>Growth in the Town’s assessed valuation of over $241 million or 14.79% (a new record) and net </a:t>
            </a:r>
            <a:r>
              <a:rPr lang="en-US" sz="2000" u="sng">
                <a:solidFill>
                  <a:schemeClr val="tx1"/>
                </a:solidFill>
              </a:rPr>
              <a:t>new</a:t>
            </a:r>
            <a:r>
              <a:rPr lang="en-US" sz="2000">
                <a:solidFill>
                  <a:schemeClr val="tx1"/>
                </a:solidFill>
              </a:rPr>
              <a:t> taxable value of over $48 million or 11.90% (also a new record).</a:t>
            </a:r>
          </a:p>
          <a:p>
            <a:pPr marL="342908" indent="-342908" algn="just">
              <a:buSzPct val="100000"/>
              <a:buFont typeface="+mj-lt"/>
              <a:buAutoNum type="arabicPeriod"/>
            </a:pPr>
            <a:r>
              <a:rPr lang="en-US" sz="2000">
                <a:solidFill>
                  <a:schemeClr val="tx1"/>
                </a:solidFill>
              </a:rPr>
              <a:t>Transportation Surface Drainage Ongoing Rehabilitation (TSDOR: Surtax) projects continue to be eligible for Mobility Advancement Program awards therefore not requiring funding primarily via millage for the upcoming Fiscal Year. 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ABFA90D-B338-47FD-90AD-13D2F85D3A12}"/>
              </a:ext>
            </a:extLst>
          </p:cNvPr>
          <p:cNvSpPr txBox="1">
            <a:spLocks/>
          </p:cNvSpPr>
          <p:nvPr/>
        </p:nvSpPr>
        <p:spPr>
          <a:xfrm>
            <a:off x="10869839" y="619148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en-US" sz="1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4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B995FA22BC254E99838C5F13604C1B" ma:contentTypeVersion="19" ma:contentTypeDescription="Create a new document." ma:contentTypeScope="" ma:versionID="8d536ddab154e835ceebd63c21883441">
  <xsd:schema xmlns:xsd="http://www.w3.org/2001/XMLSchema" xmlns:xs="http://www.w3.org/2001/XMLSchema" xmlns:p="http://schemas.microsoft.com/office/2006/metadata/properties" xmlns:ns2="a51a6e64-63ff-47e2-abfa-7e7a2957fec4" xmlns:ns3="83c37fab-d08a-4216-8f89-a791e2ba7737" targetNamespace="http://schemas.microsoft.com/office/2006/metadata/properties" ma:root="true" ma:fieldsID="6246c05f9fdd78a1fa31f5f26a7c81ee" ns2:_="" ns3:_="">
    <xsd:import namespace="a51a6e64-63ff-47e2-abfa-7e7a2957fec4"/>
    <xsd:import namespace="83c37fab-d08a-4216-8f89-a791e2ba773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DateandTime" minOccurs="0"/>
                <xsd:element ref="ns3:lcf76f155ced4ddcb4097134ff3c332f" minOccurs="0"/>
                <xsd:element ref="ns2:TaxCatchAll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1a6e64-63ff-47e2-abfa-7e7a2957fe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3" nillable="true" ma:displayName="Taxonomy Catch All Column" ma:hidden="true" ma:list="{80052610-4cf5-4c3e-8864-c18657358070}" ma:internalName="TaxCatchAll" ma:showField="CatchAllData" ma:web="a51a6e64-63ff-47e2-abfa-7e7a2957fe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c37fab-d08a-4216-8f89-a791e2ba77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DateandTime" ma:index="20" nillable="true" ma:displayName="Date and Time" ma:format="DateTime" ma:internalName="DateandTime">
      <xsd:simpleType>
        <xsd:restriction base="dms:DateTim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88cd0f1-957f-48ab-a37e-5be9f7259c4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andTime xmlns="83c37fab-d08a-4216-8f89-a791e2ba7737" xsi:nil="true"/>
    <lcf76f155ced4ddcb4097134ff3c332f xmlns="83c37fab-d08a-4216-8f89-a791e2ba7737">
      <Terms xmlns="http://schemas.microsoft.com/office/infopath/2007/PartnerControls"/>
    </lcf76f155ced4ddcb4097134ff3c332f>
    <TaxCatchAll xmlns="a51a6e64-63ff-47e2-abfa-7e7a2957fec4" xsi:nil="true"/>
  </documentManagement>
</p:properties>
</file>

<file path=customXml/itemProps1.xml><?xml version="1.0" encoding="utf-8"?>
<ds:datastoreItem xmlns:ds="http://schemas.openxmlformats.org/officeDocument/2006/customXml" ds:itemID="{AA80FAF9-B572-4ABE-95B4-110D4CF9C0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1a6e64-63ff-47e2-abfa-7e7a2957fec4"/>
    <ds:schemaRef ds:uri="83c37fab-d08a-4216-8f89-a791e2ba77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F93F4D-D7AF-4044-B959-EE1883E4B4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401F23-E472-44EC-BB49-65535401429A}">
  <ds:schemaRefs>
    <ds:schemaRef ds:uri="83c37fab-d08a-4216-8f89-a791e2ba7737"/>
    <ds:schemaRef ds:uri="a51a6e64-63ff-47e2-abfa-7e7a2957fec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1064</TotalTime>
  <Words>2641</Words>
  <Application>Microsoft Office PowerPoint</Application>
  <PresentationFormat>Widescreen</PresentationFormat>
  <Paragraphs>357</Paragraphs>
  <Slides>30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Copperplate Gothic Bold</vt:lpstr>
      <vt:lpstr>Trebuchet MS</vt:lpstr>
      <vt:lpstr>Wingdings</vt:lpstr>
      <vt:lpstr>Wingdings 3</vt:lpstr>
      <vt:lpstr>Facet</vt:lpstr>
      <vt:lpstr>Worksheet</vt:lpstr>
      <vt:lpstr>Town of Southwest Ranches, FL </vt:lpstr>
      <vt:lpstr>Budget Process Calendar Of Events</vt:lpstr>
      <vt:lpstr>PowerPoint Presentation</vt:lpstr>
      <vt:lpstr>PowerPoint Presentation</vt:lpstr>
      <vt:lpstr>Summary     FY 2022/2023 Proposed Rates and Fees Compared to FY 2021/2022</vt:lpstr>
      <vt:lpstr>Combined Millage &amp; Assessment  Rates Impact</vt:lpstr>
      <vt:lpstr>PowerPoint Presentation</vt:lpstr>
      <vt:lpstr>Combined Millage Rate Impact Continue</vt:lpstr>
      <vt:lpstr>How a “Decrease” in Town Millage is Proposed? </vt:lpstr>
      <vt:lpstr>PowerPoint Presentation</vt:lpstr>
      <vt:lpstr>PowerPoint Presentation</vt:lpstr>
      <vt:lpstr>Fire Assessment </vt:lpstr>
      <vt:lpstr>Fire Assessment Impact(s)</vt:lpstr>
      <vt:lpstr>PowerPoint Presentation</vt:lpstr>
      <vt:lpstr>PowerPoint Presentation</vt:lpstr>
      <vt:lpstr>Changes in Call Distribution:           FY 2022  vs FY 2023</vt:lpstr>
      <vt:lpstr>PowerPoint Presentation</vt:lpstr>
      <vt:lpstr>PowerPoint Presentation</vt:lpstr>
      <vt:lpstr>PowerPoint Presentation</vt:lpstr>
      <vt:lpstr>Solid Waste (Garbage) Assessment</vt:lpstr>
      <vt:lpstr>Solid Waste (Garbage) Assessment</vt:lpstr>
      <vt:lpstr>PowerPoint Presentation</vt:lpstr>
      <vt:lpstr>Solid Waste (SW) Impact </vt:lpstr>
      <vt:lpstr>Questions, Comments and Direction From Town Council</vt:lpstr>
      <vt:lpstr>PowerPoint Presentation</vt:lpstr>
      <vt:lpstr>PowerPoint Presentation</vt:lpstr>
      <vt:lpstr>PowerPoint Presentation</vt:lpstr>
      <vt:lpstr>PowerPoint Presentation</vt:lpstr>
      <vt:lpstr>Outflow Option 1  (GF Subsidize the Fire Assessment): </vt:lpstr>
      <vt:lpstr>Outflow Option 2  Operating Millage Rate Reductions (Scenarios)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of Southwest Ranches</dc:title>
  <dc:creator>MDS</dc:creator>
  <cp:lastModifiedBy>Emil Lopez</cp:lastModifiedBy>
  <cp:revision>8</cp:revision>
  <cp:lastPrinted>2021-07-29T19:44:31Z</cp:lastPrinted>
  <dcterms:created xsi:type="dcterms:W3CDTF">2013-07-16T21:59:30Z</dcterms:created>
  <dcterms:modified xsi:type="dcterms:W3CDTF">2025-04-11T20:50:55Z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0x01010013B995FA22BC254E99838C5F13604C1B</vt:lpwstr>
  </property>
  <property fmtid="{D5CDD505-2E9C-101B-9397-08002B2CF9AE}" pid="3" name="MediaServiceImageTags">
    <vt:lpwstr/>
  </property>
</Properties>
</file>